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700" r:id="rId5"/>
  </p:sldMasterIdLst>
  <p:notesMasterIdLst>
    <p:notesMasterId r:id="rId19"/>
  </p:notesMasterIdLst>
  <p:handoutMasterIdLst>
    <p:handoutMasterId r:id="rId20"/>
  </p:handoutMasterIdLst>
  <p:sldIdLst>
    <p:sldId id="298" r:id="rId6"/>
    <p:sldId id="297" r:id="rId7"/>
    <p:sldId id="303" r:id="rId8"/>
    <p:sldId id="301" r:id="rId9"/>
    <p:sldId id="299" r:id="rId10"/>
    <p:sldId id="300" r:id="rId11"/>
    <p:sldId id="304" r:id="rId12"/>
    <p:sldId id="305" r:id="rId13"/>
    <p:sldId id="306" r:id="rId14"/>
    <p:sldId id="307" r:id="rId15"/>
    <p:sldId id="259" r:id="rId16"/>
    <p:sldId id="28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82D"/>
    <a:srgbClr val="004B8D"/>
    <a:srgbClr val="595A59"/>
    <a:srgbClr val="CBCCCB"/>
    <a:srgbClr val="00BCE4"/>
    <a:srgbClr val="A7A9AC"/>
    <a:srgbClr val="FBCE20"/>
    <a:srgbClr val="5894AD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4" autoAdjust="0"/>
    <p:restoredTop sz="94590"/>
  </p:normalViewPr>
  <p:slideViewPr>
    <p:cSldViewPr snapToGrid="0" snapToObjects="1">
      <p:cViewPr varScale="1">
        <p:scale>
          <a:sx n="107" d="100"/>
          <a:sy n="107" d="100"/>
        </p:scale>
        <p:origin x="4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353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B778-EE3F-5541-80B6-A033169F05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72D6-76A0-B84C-AA86-CCE53056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D8D47-F8B2-844E-B15E-9C55313B0B4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DA7D4-2281-3F41-A9A9-DF2CBC1C0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from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7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44E41EBE-3EFB-491D-AF6C-F7C412F5A9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35" y="6513870"/>
            <a:ext cx="2560320" cy="530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42C0097-936F-4416-8506-8CBDE8D784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73" y="1903865"/>
            <a:ext cx="7494154" cy="289943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914400" y="500368"/>
            <a:ext cx="10363200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5" y="152400"/>
            <a:ext cx="12192000" cy="1066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" y="152400"/>
            <a:ext cx="12182413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426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88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5" y="152400"/>
            <a:ext cx="12192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066800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457189" indent="-190495" defTabSz="89374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539737" algn="l"/>
              </a:tabLs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92133" indent="-234945">
              <a:buFont typeface="Arial" pitchFamily="34" charset="0"/>
              <a:buChar char="•"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9322" indent="-234945">
              <a:buFont typeface="Arial" pitchFamily="34" charset="0"/>
              <a:buChar char="•"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31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57503E-0F5A-481B-912D-71A385E5A048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EBB45E8-3AF5-47F9-AAF8-FDD09D9BB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FE42EDD-719A-407E-B62C-9197999F51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5417"/>
            <a:ext cx="51816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5417"/>
            <a:ext cx="51816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549387"/>
            <a:ext cx="105156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A7E89B-15AA-4061-B0AF-2577F800530A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2E0E80-6006-4B76-B8C3-1395111A7B20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478A3597-B5FE-464A-A618-66CAB72EC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65899C1-8647-4059-ABB4-F246F0720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289302"/>
            <a:ext cx="5157787" cy="240405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645105"/>
            <a:ext cx="5157787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289301"/>
            <a:ext cx="5183188" cy="240406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645105"/>
            <a:ext cx="5183188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549389"/>
            <a:ext cx="105156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E72957-FF0C-4E9F-A61B-EA11590570A5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5AC12-A373-4B58-80C7-799AD015CFA6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260BA43A-CC7C-4D7F-BA1B-1E7259FD6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CFC18A9-D4D3-41DC-98B6-432053B03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12964"/>
            <a:ext cx="10515600" cy="60549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838200" y="1335418"/>
            <a:ext cx="5215467" cy="4566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86501" y="1335418"/>
            <a:ext cx="5067300" cy="3684587"/>
          </a:xfrm>
          <a:solidFill>
            <a:schemeClr val="bg2"/>
          </a:solidFill>
          <a:ln>
            <a:solidFill>
              <a:srgbClr val="595A59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67F46-E28D-430E-AC9B-F8685C97697D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280267-0AF0-4BA8-9BCA-DF304F51124E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36336D6-F9D2-406E-A7BB-400BDAF7D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C5B84D-DEDB-41EB-BC9B-FFB68E34922F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1FEC06-97B7-42BA-B7BF-C278477E3DE8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690D26-D8DC-4BCC-BD87-47750156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96CA9-09FA-4FF2-9E14-C3C3D3CFF5A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52616" y="198076"/>
            <a:ext cx="724984" cy="125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BB05A8-12F2-44BC-A05B-2496593C00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506111" y="70973"/>
            <a:ext cx="623261" cy="3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73" y="1903867"/>
            <a:ext cx="7494154" cy="285273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FE5235-994A-493B-939F-DA1F86E9240B}"/>
              </a:ext>
            </a:extLst>
          </p:cNvPr>
          <p:cNvCxnSpPr/>
          <p:nvPr userDrawn="1"/>
        </p:nvCxnSpPr>
        <p:spPr>
          <a:xfrm>
            <a:off x="914400" y="500368"/>
            <a:ext cx="10363200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FBC0449-3189-4D40-BA64-41F825098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35" y="6513870"/>
            <a:ext cx="2560320" cy="5309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37CFA1C-B8CE-4B34-AB6B-112B3E647D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194" y="2407222"/>
            <a:ext cx="10180320" cy="2387600"/>
          </a:xfrm>
        </p:spPr>
        <p:txBody>
          <a:bodyPr anchor="ctr" anchorCtr="0"/>
          <a:lstStyle>
            <a:lvl1pPr algn="ctr">
              <a:defRPr sz="600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33451" y="4956072"/>
            <a:ext cx="10420349" cy="647700"/>
          </a:xfrm>
        </p:spPr>
        <p:txBody>
          <a:bodyPr>
            <a:normAutofit/>
          </a:bodyPr>
          <a:lstStyle>
            <a:lvl1pPr marL="0" indent="0" algn="ctr">
              <a:lnSpc>
                <a:spcPct val="180000"/>
              </a:lnSpc>
              <a:buNone/>
              <a:defRPr sz="1000" b="1" spc="300">
                <a:solidFill>
                  <a:srgbClr val="004B8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6297039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0"/>
          <p:cNvSpPr txBox="1"/>
          <p:nvPr userDrawn="1"/>
        </p:nvSpPr>
        <p:spPr>
          <a:xfrm>
            <a:off x="11019661" y="6566106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rgbClr val="004B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F17582-B3FF-4020-AF75-AC9420391365}"/>
              </a:ext>
            </a:extLst>
          </p:cNvPr>
          <p:cNvGrpSpPr/>
          <p:nvPr userDrawn="1"/>
        </p:nvGrpSpPr>
        <p:grpSpPr>
          <a:xfrm>
            <a:off x="4895850" y="320099"/>
            <a:ext cx="2407504" cy="1812680"/>
            <a:chOff x="5029200" y="320099"/>
            <a:chExt cx="2407504" cy="18126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B67419-E416-4BD8-A72F-5B67AF3CB5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497" r="15925" b="12697"/>
            <a:stretch/>
          </p:blipFill>
          <p:spPr>
            <a:xfrm>
              <a:off x="5029200" y="320099"/>
              <a:ext cx="1314450" cy="1193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C7EDA1-8E32-49B4-AE92-7DFAB58DE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02539" y="320100"/>
              <a:ext cx="834165" cy="11327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EB19B8-8941-44DB-8ACB-7DB7D0ED09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555741" y="1888195"/>
              <a:ext cx="1417879" cy="244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83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400800" y="3124200"/>
            <a:ext cx="53848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endParaRPr lang="en-US" sz="2667" b="1" i="0" dirty="0">
              <a:effectLst/>
              <a:latin typeface="Arial" pitchFamily="34" charset="0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1219200" y="4109985"/>
            <a:ext cx="5384800" cy="533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3200" b="1">
                <a:latin typeface="Arial" pitchFamily="34" charset="0"/>
                <a:cs typeface="Arial" pitchFamily="34" charset="0"/>
              </a:defRPr>
            </a:lvl2pPr>
            <a:lvl3pPr>
              <a:defRPr sz="2667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133" b="1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Date: DD MM YYYY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1219200" y="2209800"/>
            <a:ext cx="53848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667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3200" b="1">
                <a:latin typeface="Arial" pitchFamily="34" charset="0"/>
                <a:cs typeface="Arial" pitchFamily="34" charset="0"/>
              </a:defRPr>
            </a:lvl2pPr>
            <a:lvl3pPr>
              <a:defRPr sz="2667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133" b="1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Name, Rank, Office Symbol,   Air Force Research Laboratory (each on separate lines)</a:t>
            </a:r>
          </a:p>
          <a:p>
            <a:pPr lvl="0"/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59396"/>
            <a:ext cx="9343828" cy="1143001"/>
          </a:xfrm>
          <a:prstGeom prst="rect">
            <a:avLst/>
          </a:prstGeom>
        </p:spPr>
        <p:txBody>
          <a:bodyPr anchor="ctr" anchorCtr="0"/>
          <a:lstStyle>
            <a:lvl1pPr algn="l">
              <a:defRPr sz="3733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Briefing Title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9" y="169083"/>
            <a:ext cx="1325061" cy="1227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2" descr="C:\Users\hubermc\Desktop\AFRL_Shield_Logo_2011_PMS_color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1600" y="2042270"/>
            <a:ext cx="3328093" cy="3306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72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91" r:id="rId3"/>
    <p:sldLayoutId id="2147483692" r:id="rId4"/>
    <p:sldLayoutId id="2147483693" r:id="rId5"/>
    <p:sldLayoutId id="2147483694" r:id="rId6"/>
    <p:sldLayoutId id="2147483689" r:id="rId7"/>
    <p:sldLayoutId id="214748371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4B8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 userDrawn="1"/>
        </p:nvSpPr>
        <p:spPr>
          <a:xfrm>
            <a:off x="11582400" y="6609441"/>
            <a:ext cx="711200" cy="2974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700" b="1" kern="12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FFBCD4-CDE3-43D6-962B-98D857783DA4}" type="slidenum">
              <a:rPr lang="en-US" sz="1333" b="0" smtClean="0"/>
              <a:pPr algn="r"/>
              <a:t>‹#›</a:t>
            </a:fld>
            <a:endParaRPr lang="en-US" sz="1333" b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08000" y="6603396"/>
            <a:ext cx="1117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A:  Approved for public release; distribution unlimited </a:t>
            </a:r>
            <a:r>
              <a:rPr lang="en-US" sz="800" b="1" dirty="0" smtClean="0">
                <a:solidFill>
                  <a:srgbClr val="77A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(88ABW-2017-0487)</a:t>
            </a:r>
            <a:endParaRPr lang="en-US" sz="533" b="1" dirty="0">
              <a:solidFill>
                <a:srgbClr val="77A4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0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-835572" y="1803230"/>
            <a:ext cx="13933714" cy="255375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AFRL Minority Leaders – Research Collaboration Program</a:t>
            </a:r>
            <a:endParaRPr lang="en-US" sz="320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47834" y="3709282"/>
            <a:ext cx="10420349" cy="647700"/>
          </a:xfrm>
        </p:spPr>
        <p:txBody>
          <a:bodyPr>
            <a:normAutofit lnSpcReduction="10000"/>
          </a:bodyPr>
          <a:lstStyle/>
          <a:p>
            <a:pPr>
              <a:lnSpc>
                <a:spcPct val="190000"/>
              </a:lnSpc>
            </a:pPr>
            <a:r>
              <a:rPr lang="en-US" dirty="0" smtClean="0"/>
              <a:t>ASHELEY BLACKFORD, MINORITY LEADERS – RESEARCH COLLABORATION PROGRAM</a:t>
            </a:r>
            <a:br>
              <a:rPr lang="en-US" dirty="0" smtClean="0"/>
            </a:br>
            <a:r>
              <a:rPr lang="en-US" dirty="0" smtClean="0"/>
              <a:t>MATERIALS AND MANUFACTURING DIRECTORATE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442" y="650717"/>
            <a:ext cx="10407939" cy="658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b="1" dirty="0" smtClean="0"/>
              <a:t>Program Highlights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30442" y="1270844"/>
            <a:ext cx="9598475" cy="5373960"/>
          </a:xfrm>
          <a:prstGeom prst="rect">
            <a:avLst/>
          </a:prstGeom>
          <a:effectLst/>
        </p:spPr>
        <p:txBody>
          <a:bodyPr>
            <a:normAutofit fontScale="85000" lnSpcReduction="20000"/>
          </a:bodyPr>
          <a:lstStyle/>
          <a:p>
            <a:pPr marL="800100" lvl="1" indent="-342900">
              <a:spcBef>
                <a:spcPct val="0"/>
              </a:spcBef>
              <a:spcAft>
                <a:spcPts val="10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Single </a:t>
            </a: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largest endeavor with </a:t>
            </a: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HBCU/MIs</a:t>
            </a:r>
            <a:endParaRPr lang="en-US" altLang="en-US" sz="27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1257300" lvl="2" indent="-342900">
              <a:spcBef>
                <a:spcPct val="0"/>
              </a:spcBef>
              <a:spcAft>
                <a:spcPts val="10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Over </a:t>
            </a: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700 </a:t>
            </a: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students and </a:t>
            </a: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200 </a:t>
            </a: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university professors have participated in the program to date</a:t>
            </a:r>
          </a:p>
          <a:p>
            <a:pPr marL="1257300" lvl="2" indent="-342900">
              <a:spcBef>
                <a:spcPct val="0"/>
              </a:spcBef>
              <a:spcAft>
                <a:spcPts val="10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Employs a mentor/protégé format that grown from eight to </a:t>
            </a: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36 </a:t>
            </a: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universities</a:t>
            </a:r>
          </a:p>
          <a:p>
            <a:pPr marL="800100" lvl="1" indent="-342900">
              <a:spcBef>
                <a:spcPct val="0"/>
              </a:spcBef>
              <a:spcAft>
                <a:spcPts val="10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79 </a:t>
            </a: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research efforts performed across (RX, RY, </a:t>
            </a: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RI, RQ</a:t>
            </a: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, and RH) AFRL Directorates structured to advance research objectives addressing the </a:t>
            </a: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technical </a:t>
            </a: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needs </a:t>
            </a: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of </a:t>
            </a: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our nation’s </a:t>
            </a: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Air Force </a:t>
            </a:r>
            <a:endParaRPr lang="en-US" altLang="en-US" sz="27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800100" lvl="1" indent="-342900">
              <a:spcBef>
                <a:spcPct val="0"/>
              </a:spcBef>
              <a:spcAft>
                <a:spcPts val="10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Highly Structured Summer Student Research Program</a:t>
            </a:r>
          </a:p>
          <a:p>
            <a:pPr marL="1257300" lvl="2" indent="-342900">
              <a:spcBef>
                <a:spcPct val="0"/>
              </a:spcBef>
              <a:spcAft>
                <a:spcPts val="10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University/Research Mentor </a:t>
            </a:r>
            <a:r>
              <a:rPr lang="en-US" altLang="en-US" sz="2700" b="1" dirty="0" smtClean="0">
                <a:solidFill>
                  <a:prstClr val="black"/>
                </a:solidFill>
                <a:ea typeface="ＭＳ Ｐゴシック" pitchFamily="34" charset="-128"/>
              </a:rPr>
              <a:t>agreement </a:t>
            </a:r>
            <a:endParaRPr lang="en-US" altLang="en-US" sz="27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800100" lvl="1" indent="-342900">
              <a:spcBef>
                <a:spcPct val="0"/>
              </a:spcBef>
              <a:spcAft>
                <a:spcPts val="10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Energizes students across the United States (US) to pursue science and engineering degrees </a:t>
            </a:r>
          </a:p>
          <a:p>
            <a:pPr marL="800100" lvl="1" indent="-342900">
              <a:spcBef>
                <a:spcPct val="0"/>
              </a:spcBef>
              <a:spcAft>
                <a:spcPts val="10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 dirty="0">
                <a:solidFill>
                  <a:prstClr val="black"/>
                </a:solidFill>
                <a:ea typeface="ＭＳ Ｐゴシック" pitchFamily="34" charset="-128"/>
              </a:rPr>
              <a:t>Provides hands on experience/guidance and access to unique laboratory facilities and world class experts </a:t>
            </a:r>
          </a:p>
          <a:p>
            <a:pPr lvl="1">
              <a:spcBef>
                <a:spcPct val="0"/>
              </a:spcBef>
              <a:spcAft>
                <a:spcPts val="1000"/>
              </a:spcAft>
              <a:buClr>
                <a:srgbClr val="000066"/>
              </a:buClr>
            </a:pPr>
            <a:endParaRPr lang="en-US" altLang="en-US" sz="27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>
              <a:spcBef>
                <a:spcPct val="0"/>
              </a:spcBef>
              <a:spcAft>
                <a:spcPts val="1000"/>
              </a:spcAft>
              <a:buClr>
                <a:srgbClr val="000066"/>
              </a:buClr>
            </a:pPr>
            <a:endParaRPr lang="en-US" altLang="en-US" sz="2000" b="1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marL="800100" lvl="1" indent="-342900">
              <a:spcBef>
                <a:spcPct val="0"/>
              </a:spcBef>
              <a:spcAft>
                <a:spcPts val="10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2000" b="1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54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00E9B2-BE8D-4514-BC82-414C6C40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2174" y="4333224"/>
            <a:ext cx="399495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Asheley</a:t>
            </a:r>
            <a:r>
              <a:rPr lang="en-US" sz="1400" dirty="0" smtClean="0"/>
              <a:t> Blackford</a:t>
            </a:r>
          </a:p>
          <a:p>
            <a:pPr algn="ctr"/>
            <a:r>
              <a:rPr lang="en-US" sz="1400" dirty="0" smtClean="0"/>
              <a:t>Program Manager</a:t>
            </a:r>
          </a:p>
          <a:p>
            <a:pPr algn="ctr"/>
            <a:r>
              <a:rPr lang="en-US" sz="1400" dirty="0" smtClean="0"/>
              <a:t>Minority Leaders Research Collaboration Program</a:t>
            </a:r>
          </a:p>
          <a:p>
            <a:pPr algn="ctr"/>
            <a:r>
              <a:rPr lang="en-US" sz="1400" dirty="0" smtClean="0"/>
              <a:t>AFRL/RXOP</a:t>
            </a:r>
          </a:p>
          <a:p>
            <a:pPr algn="ctr"/>
            <a:r>
              <a:rPr lang="en-US" sz="1400" dirty="0" smtClean="0"/>
              <a:t>asheley.blackford@us.af.mil</a:t>
            </a:r>
          </a:p>
          <a:p>
            <a:pPr algn="ctr"/>
            <a:r>
              <a:rPr lang="en-US" sz="1400" dirty="0" smtClean="0"/>
              <a:t>(937) 255-7107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49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1695" y="1615045"/>
            <a:ext cx="9755709" cy="36219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 algn="ctr"/>
            <a:r>
              <a:rPr lang="en-US" sz="7200" dirty="0" smtClean="0"/>
              <a:t>Back-Up</a:t>
            </a:r>
            <a:endParaRPr lang="en-US" sz="7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273" y="1217288"/>
            <a:ext cx="11150352" cy="5373960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sz="2800" b="1" i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6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8568" y="433216"/>
            <a:ext cx="9755709" cy="658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b="1" dirty="0" smtClean="0"/>
              <a:t>Previous ML-RCP University Participants List</a:t>
            </a:r>
          </a:p>
          <a:p>
            <a:pPr algn="ctr"/>
            <a:endParaRPr lang="en-US" altLang="en-US" sz="800" b="1" dirty="0" smtClean="0"/>
          </a:p>
          <a:p>
            <a:pPr algn="ctr"/>
            <a:r>
              <a:rPr lang="en-US" altLang="en-US" sz="2400" b="1" i="1" dirty="0" smtClean="0">
                <a:solidFill>
                  <a:srgbClr val="00B0F0"/>
                </a:solidFill>
              </a:rPr>
              <a:t>Grown from 8 to 36 University Participants! </a:t>
            </a:r>
            <a:endParaRPr lang="en-US" altLang="en-US" sz="2400" i="1" dirty="0" smtClean="0">
              <a:solidFill>
                <a:srgbClr val="00B0F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0280" y="1455282"/>
            <a:ext cx="3269534" cy="5033200"/>
          </a:xfrm>
          <a:prstGeom prst="rect">
            <a:avLst/>
          </a:prstGeom>
          <a:effectLst/>
        </p:spPr>
        <p:txBody>
          <a:bodyPr>
            <a:normAutofit fontScale="40000" lnSpcReduction="20000"/>
          </a:bodyPr>
          <a:lstStyle/>
          <a:p>
            <a:pPr marL="338138" indent="-338138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ea typeface="ＭＳ Ｐゴシック" pitchFamily="34" charset="-128"/>
              </a:rPr>
              <a:t>Boise State University</a:t>
            </a:r>
          </a:p>
          <a:p>
            <a:pPr marL="338138" indent="-338138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ea typeface="ＭＳ Ｐゴシック" pitchFamily="34" charset="-128"/>
              </a:rPr>
              <a:t>Central State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ea typeface="ＭＳ Ｐゴシック" pitchFamily="34" charset="-128"/>
              </a:rPr>
              <a:t>City College of New York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ea typeface="ＭＳ Ｐゴシック" pitchFamily="34" charset="-128"/>
              </a:rPr>
              <a:t>Chaminade</a:t>
            </a:r>
            <a:r>
              <a:rPr lang="en-US" sz="4000" b="1" dirty="0" smtClean="0">
                <a:ea typeface="ＭＳ Ｐゴシック" pitchFamily="34" charset="-128"/>
              </a:rPr>
              <a:t>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ea typeface="ＭＳ Ｐゴシック" pitchFamily="34" charset="-128"/>
              </a:rPr>
              <a:t>Clark Atlanta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ea typeface="ＭＳ Ｐゴシック" pitchFamily="34" charset="-128"/>
              </a:rPr>
              <a:t>Fisk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ea typeface="ＭＳ Ｐゴシック" pitchFamily="34" charset="-128"/>
              </a:rPr>
              <a:t>Florida Atlantic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ea typeface="ＭＳ Ｐゴシック" pitchFamily="34" charset="-128"/>
              </a:rPr>
              <a:t>Florida International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ea typeface="ＭＳ Ｐゴシック" pitchFamily="34" charset="-128"/>
              </a:rPr>
              <a:t>Georgia Institute of Technology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4000" b="1" dirty="0" smtClean="0">
                <a:ea typeface="ＭＳ Ｐゴシック" pitchFamily="34" charset="-128"/>
              </a:rPr>
              <a:t>Grambling State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sz="2800" b="1" i="1" dirty="0">
              <a:ea typeface="ＭＳ Ｐゴシック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sz="2800" b="1" i="1" dirty="0" smtClean="0"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8" y="5673176"/>
            <a:ext cx="9933140" cy="8153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344450" y="1480334"/>
            <a:ext cx="3106696" cy="4932991"/>
          </a:xfrm>
          <a:prstGeom prst="rect">
            <a:avLst/>
          </a:prstGeom>
          <a:effectLst/>
        </p:spPr>
        <p:txBody>
          <a:bodyPr>
            <a:normAutofit fontScale="25000" lnSpcReduction="20000"/>
          </a:bodyPr>
          <a:lstStyle/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 smtClean="0">
                <a:ea typeface="ＭＳ Ｐゴシック" pitchFamily="34" charset="-128"/>
              </a:rPr>
              <a:t>Jackson State University</a:t>
            </a:r>
          </a:p>
          <a:p>
            <a:pPr marL="338138" indent="-338138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 smtClean="0">
                <a:ea typeface="ＭＳ Ｐゴシック" pitchFamily="34" charset="-128"/>
              </a:rPr>
              <a:t>Morgan State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 smtClean="0">
                <a:ea typeface="ＭＳ Ｐゴシック" pitchFamily="34" charset="-128"/>
              </a:rPr>
              <a:t>Norfolk State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 smtClean="0">
                <a:ea typeface="ＭＳ Ｐゴシック" pitchFamily="34" charset="-128"/>
              </a:rPr>
              <a:t>North Carolina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 smtClean="0">
                <a:ea typeface="ＭＳ Ｐゴシック" pitchFamily="34" charset="-128"/>
              </a:rPr>
              <a:t>Prairie View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 smtClean="0">
                <a:ea typeface="ＭＳ Ｐゴシック" pitchFamily="34" charset="-128"/>
              </a:rPr>
              <a:t>Rice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 smtClean="0">
                <a:ea typeface="ＭＳ Ｐゴシック" pitchFamily="34" charset="-128"/>
              </a:rPr>
              <a:t>Louisiana State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 smtClean="0">
                <a:ea typeface="ＭＳ Ｐゴシック" pitchFamily="34" charset="-128"/>
              </a:rPr>
              <a:t>Louisiana </a:t>
            </a:r>
            <a:r>
              <a:rPr lang="en-US" sz="6400" b="1" dirty="0">
                <a:ea typeface="ＭＳ Ｐゴシック" pitchFamily="34" charset="-128"/>
              </a:rPr>
              <a:t>Tech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>
                <a:ea typeface="ＭＳ Ｐゴシック" pitchFamily="34" charset="-128"/>
              </a:rPr>
              <a:t>Middle Tennessee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>
                <a:ea typeface="ＭＳ Ｐゴシック" pitchFamily="34" charset="-128"/>
              </a:rPr>
              <a:t>Mississippi State </a:t>
            </a:r>
            <a:r>
              <a:rPr lang="en-US" sz="6400" b="1" dirty="0" smtClean="0">
                <a:ea typeface="ＭＳ Ｐゴシック" pitchFamily="34" charset="-128"/>
              </a:rPr>
              <a:t>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sz="2800" b="1" i="1" dirty="0">
              <a:ea typeface="ＭＳ Ｐゴシック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sz="2800" b="1" i="1" dirty="0" smtClean="0">
              <a:ea typeface="ＭＳ Ｐゴシック" pitchFamily="34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97660" y="1412602"/>
            <a:ext cx="3106696" cy="4932991"/>
          </a:xfrm>
          <a:prstGeom prst="rect">
            <a:avLst/>
          </a:prstGeom>
          <a:effectLst/>
        </p:spPr>
        <p:txBody>
          <a:bodyPr>
            <a:normAutofit fontScale="25000" lnSpcReduction="20000"/>
          </a:bodyPr>
          <a:lstStyle/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>
                <a:ea typeface="ＭＳ Ｐゴシック" pitchFamily="34" charset="-128"/>
              </a:rPr>
              <a:t>Southern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>
                <a:ea typeface="ＭＳ Ｐゴシック" pitchFamily="34" charset="-128"/>
              </a:rPr>
              <a:t>Tennessee State University </a:t>
            </a:r>
            <a:endParaRPr lang="en-US" sz="6400" b="1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 smtClean="0">
                <a:ea typeface="ＭＳ Ｐゴシック" pitchFamily="34" charset="-128"/>
              </a:rPr>
              <a:t>Texas </a:t>
            </a:r>
            <a:r>
              <a:rPr lang="en-US" sz="6400" b="1" dirty="0">
                <a:ea typeface="ＭＳ Ｐゴシック" pitchFamily="34" charset="-128"/>
              </a:rPr>
              <a:t>A&amp;M </a:t>
            </a:r>
            <a:r>
              <a:rPr lang="en-US" sz="6400" b="1" dirty="0" smtClean="0">
                <a:ea typeface="ＭＳ Ｐゴシック" pitchFamily="34" charset="-128"/>
              </a:rPr>
              <a:t>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 smtClean="0">
                <a:ea typeface="ＭＳ Ｐゴシック" pitchFamily="34" charset="-128"/>
              </a:rPr>
              <a:t>Texas </a:t>
            </a:r>
            <a:r>
              <a:rPr lang="en-US" sz="6400" b="1" dirty="0">
                <a:ea typeface="ＭＳ Ｐゴシック" pitchFamily="34" charset="-128"/>
              </a:rPr>
              <a:t>Southern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>
                <a:ea typeface="ＭＳ Ｐゴシック" pitchFamily="34" charset="-128"/>
              </a:rPr>
              <a:t>Texas Tech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>
                <a:ea typeface="ＭＳ Ｐゴシック" pitchFamily="34" charset="-128"/>
              </a:rPr>
              <a:t>Tuskegee University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>
                <a:ea typeface="ＭＳ Ｐゴシック" pitchFamily="34" charset="-128"/>
              </a:rPr>
              <a:t>University of </a:t>
            </a:r>
            <a:r>
              <a:rPr lang="en-US" sz="6400" b="1" dirty="0" smtClean="0">
                <a:ea typeface="ＭＳ Ｐゴシック" pitchFamily="34" charset="-128"/>
              </a:rPr>
              <a:t>Colorado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 smtClean="0">
                <a:ea typeface="ＭＳ Ｐゴシック" pitchFamily="34" charset="-128"/>
              </a:rPr>
              <a:t>University </a:t>
            </a:r>
            <a:r>
              <a:rPr lang="en-US" sz="6400" b="1" dirty="0">
                <a:ea typeface="ＭＳ Ｐゴシック" pitchFamily="34" charset="-128"/>
              </a:rPr>
              <a:t>of Dayton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>
                <a:ea typeface="ＭＳ Ｐゴシック" pitchFamily="34" charset="-128"/>
              </a:rPr>
              <a:t>University of Houston </a:t>
            </a:r>
            <a:endParaRPr lang="en-US" sz="6400" b="1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6400" b="1" dirty="0">
                <a:ea typeface="ＭＳ Ｐゴシック" pitchFamily="34" charset="-128"/>
              </a:rPr>
              <a:t>University of Illinois at Urbana Champaign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sz="6400" b="1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</a:pPr>
            <a:endParaRPr lang="en-US" sz="6400" b="1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</a:pPr>
            <a:endParaRPr lang="en-US" sz="6400" b="1" i="1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</a:pPr>
            <a:endParaRPr lang="en-US" sz="6400" b="1" i="1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sz="2800" b="1" i="1" dirty="0">
              <a:ea typeface="ＭＳ Ｐゴシック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sz="2800" b="1" i="1" dirty="0" smtClean="0">
              <a:ea typeface="ＭＳ Ｐゴシック" pitchFamily="34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41102" y="1417585"/>
            <a:ext cx="3106696" cy="4932991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ea typeface="ＭＳ Ｐゴシック" pitchFamily="34" charset="-128"/>
              </a:rPr>
              <a:t>University </a:t>
            </a:r>
            <a:r>
              <a:rPr lang="en-US" sz="1600" b="1" dirty="0">
                <a:ea typeface="ＭＳ Ｐゴシック" pitchFamily="34" charset="-128"/>
              </a:rPr>
              <a:t>of New Mexico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a typeface="ＭＳ Ｐゴシック" pitchFamily="34" charset="-128"/>
              </a:rPr>
              <a:t>University of North </a:t>
            </a:r>
            <a:r>
              <a:rPr lang="en-US" sz="1600" b="1" dirty="0" smtClean="0">
                <a:ea typeface="ＭＳ Ｐゴシック" pitchFamily="34" charset="-128"/>
              </a:rPr>
              <a:t>Texas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ea typeface="ＭＳ Ｐゴシック" pitchFamily="34" charset="-128"/>
              </a:rPr>
              <a:t>University </a:t>
            </a:r>
            <a:r>
              <a:rPr lang="en-US" sz="1600" b="1" dirty="0">
                <a:ea typeface="ＭＳ Ｐゴシック" pitchFamily="34" charset="-128"/>
              </a:rPr>
              <a:t>of Texas at El </a:t>
            </a:r>
            <a:r>
              <a:rPr lang="en-US" sz="1600" b="1" dirty="0" smtClean="0">
                <a:ea typeface="ＭＳ Ｐゴシック" pitchFamily="34" charset="-128"/>
              </a:rPr>
              <a:t>Paso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ea typeface="ＭＳ Ｐゴシック" pitchFamily="34" charset="-128"/>
              </a:rPr>
              <a:t>University </a:t>
            </a:r>
            <a:r>
              <a:rPr lang="en-US" sz="1600" b="1" dirty="0">
                <a:ea typeface="ＭＳ Ｐゴシック" pitchFamily="34" charset="-128"/>
              </a:rPr>
              <a:t>of Texas at San Antonio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a typeface="ＭＳ Ｐゴシック" pitchFamily="34" charset="-128"/>
              </a:rPr>
              <a:t>Wright State </a:t>
            </a:r>
            <a:r>
              <a:rPr lang="en-US" sz="1600" b="1" dirty="0" smtClean="0">
                <a:ea typeface="ＭＳ Ｐゴシック" pitchFamily="34" charset="-128"/>
              </a:rPr>
              <a:t>University</a:t>
            </a:r>
            <a:endParaRPr lang="en-US" sz="1600" b="1" dirty="0">
              <a:ea typeface="ＭＳ Ｐゴシック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a typeface="ＭＳ Ｐゴシック" pitchFamily="34" charset="-128"/>
              </a:rPr>
              <a:t>Wilberforce </a:t>
            </a:r>
            <a:r>
              <a:rPr lang="en-US" sz="1600" b="1" dirty="0" smtClean="0">
                <a:ea typeface="ＭＳ Ｐゴシック" pitchFamily="34" charset="-128"/>
              </a:rPr>
              <a:t>University</a:t>
            </a:r>
            <a:endParaRPr lang="en-US" sz="1600" b="1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</a:pPr>
            <a:endParaRPr lang="en-US" sz="4000" b="1" i="1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sz="2800" b="1" i="1" dirty="0">
              <a:ea typeface="ＭＳ Ｐゴシック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sz="2800" b="1" i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51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48284" y="556817"/>
            <a:ext cx="10515600" cy="6054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1" dirty="0" smtClean="0"/>
              <a:t>AFRL Minority Leaders – Research Collaboration Program</a:t>
            </a:r>
            <a:endParaRPr lang="en-US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029787" y="1166378"/>
            <a:ext cx="6709611" cy="4566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AFRL Minority Leaders Program (MLP) initiated in 2005</a:t>
            </a:r>
          </a:p>
          <a:p>
            <a:r>
              <a:rPr lang="en-US" dirty="0" smtClean="0"/>
              <a:t>Evolved into the AFRL Minority Leaders – Research Collaboration Program (ML-RCP) in 2013 – 2021 (16 year effort in total)</a:t>
            </a:r>
          </a:p>
          <a:p>
            <a:pPr lvl="1"/>
            <a:r>
              <a:rPr lang="en-US" sz="1400" i="1" dirty="0" smtClean="0">
                <a:solidFill>
                  <a:srgbClr val="FF0000"/>
                </a:solidFill>
              </a:rPr>
              <a:t>ML-RCP remains largest HBCU/MSI research initiative in USAF</a:t>
            </a:r>
          </a:p>
          <a:p>
            <a:pPr lvl="1"/>
            <a:r>
              <a:rPr lang="en-US" sz="1400" dirty="0" smtClean="0"/>
              <a:t>Single largest endeavor with HBCUs/MSIs funded by the Air Force</a:t>
            </a:r>
          </a:p>
          <a:p>
            <a:pPr lvl="1"/>
            <a:r>
              <a:rPr lang="en-US" sz="1400" dirty="0" smtClean="0"/>
              <a:t>36 university participants (HBCUs, MSIs, and IHEs)</a:t>
            </a:r>
          </a:p>
          <a:p>
            <a:pPr lvl="2"/>
            <a:r>
              <a:rPr lang="en-US" sz="1200" dirty="0" smtClean="0"/>
              <a:t>Employs a mentor/protégé format through the research collaborations</a:t>
            </a:r>
          </a:p>
          <a:p>
            <a:pPr lvl="1"/>
            <a:r>
              <a:rPr lang="en-US" sz="1400" dirty="0" smtClean="0"/>
              <a:t>Over 700 students and 200 professors participate to date</a:t>
            </a:r>
          </a:p>
          <a:p>
            <a:pPr lvl="1"/>
            <a:r>
              <a:rPr lang="en-US" sz="1400" dirty="0" smtClean="0"/>
              <a:t>Energizes students across the U.S. to pursue to STEM degrees</a:t>
            </a:r>
          </a:p>
          <a:p>
            <a:pPr lvl="1"/>
            <a:r>
              <a:rPr lang="en-US" sz="1400" dirty="0" smtClean="0"/>
              <a:t>79 research efforts across RX-36, RY-34, RI-5, RQ-3, RH-1</a:t>
            </a:r>
          </a:p>
          <a:p>
            <a:pPr lvl="1"/>
            <a:r>
              <a:rPr lang="en-US" sz="1400" dirty="0" err="1" smtClean="0"/>
              <a:t>GaTech</a:t>
            </a:r>
            <a:r>
              <a:rPr lang="en-US" sz="1400" dirty="0" smtClean="0"/>
              <a:t>/TAMU Materials Science and Engineering/Data Analytics Program</a:t>
            </a:r>
          </a:p>
          <a:p>
            <a:pPr lvl="2"/>
            <a:r>
              <a:rPr lang="en-US" sz="1200" dirty="0" smtClean="0"/>
              <a:t>Developing interdisciplinary materials scientist with data expertise</a:t>
            </a:r>
          </a:p>
          <a:p>
            <a:pPr lvl="1"/>
            <a:r>
              <a:rPr lang="en-US" sz="1400" dirty="0" smtClean="0"/>
              <a:t>Students and faculty have access to unique lab facilities and world class experts</a:t>
            </a:r>
          </a:p>
          <a:p>
            <a:pPr lvl="1"/>
            <a:r>
              <a:rPr lang="en-US" sz="1400" dirty="0" smtClean="0"/>
              <a:t>Highly structured summer Research activities</a:t>
            </a:r>
          </a:p>
          <a:p>
            <a:pPr lvl="2"/>
            <a:r>
              <a:rPr lang="en-US" sz="1400" dirty="0" smtClean="0"/>
              <a:t>171 Internships from 2013-2021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10" y="1075002"/>
            <a:ext cx="3390276" cy="3611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47" y="5400624"/>
            <a:ext cx="8655495" cy="10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1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454" y="1065111"/>
            <a:ext cx="3147139" cy="31013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7268" y="555132"/>
            <a:ext cx="9755709" cy="658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b="1" dirty="0" smtClean="0"/>
              <a:t>What is the ML-RCP/ Program Objectives</a:t>
            </a:r>
            <a:r>
              <a:rPr lang="en-US" altLang="en-US" dirty="0" smtClean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197" y="1213944"/>
            <a:ext cx="11178210" cy="5424600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a typeface="ＭＳ Ｐゴシック" pitchFamily="34" charset="-128"/>
              </a:rPr>
              <a:t>Enable and enhance the </a:t>
            </a:r>
            <a:r>
              <a:rPr lang="en-US" altLang="en-US" sz="2800" b="1" dirty="0">
                <a:ea typeface="ＭＳ Ｐゴシック" pitchFamily="34" charset="-128"/>
              </a:rPr>
              <a:t>Historically Black Colleges </a:t>
            </a:r>
            <a:r>
              <a:rPr lang="en-US" altLang="en-US" sz="2800" b="1" dirty="0" smtClean="0">
                <a:ea typeface="ＭＳ Ｐゴシック" pitchFamily="34" charset="-128"/>
              </a:rPr>
              <a:t>                                 and </a:t>
            </a:r>
            <a:r>
              <a:rPr lang="en-US" altLang="en-US" sz="2800" b="1" dirty="0">
                <a:ea typeface="ＭＳ Ｐゴシック" pitchFamily="34" charset="-128"/>
              </a:rPr>
              <a:t>Universities (HBCUs) and Minority </a:t>
            </a:r>
            <a:r>
              <a:rPr lang="en-US" altLang="en-US" sz="2800" b="1" dirty="0" smtClean="0">
                <a:ea typeface="ＭＳ Ｐゴシック" pitchFamily="34" charset="-128"/>
              </a:rPr>
              <a:t>Serving                            Institutions </a:t>
            </a:r>
            <a:r>
              <a:rPr lang="en-US" altLang="en-US" sz="2800" b="1" dirty="0">
                <a:ea typeface="ＭＳ Ｐゴシック" pitchFamily="34" charset="-128"/>
              </a:rPr>
              <a:t>(</a:t>
            </a:r>
            <a:r>
              <a:rPr lang="en-US" altLang="en-US" sz="2800" b="1" dirty="0" smtClean="0">
                <a:ea typeface="ＭＳ Ｐゴシック" pitchFamily="34" charset="-128"/>
              </a:rPr>
              <a:t>MSIs) R&amp;D collaborative efforts with AFRL </a:t>
            </a: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ea typeface="ＭＳ Ｐゴシック" pitchFamily="34" charset="-128"/>
              </a:rPr>
              <a:t>Develop the research capabilities at </a:t>
            </a:r>
            <a:r>
              <a:rPr lang="en-US" altLang="en-US" sz="2800" b="1" dirty="0" smtClean="0">
                <a:ea typeface="ＭＳ Ｐゴシック" pitchFamily="34" charset="-128"/>
              </a:rPr>
              <a:t>the HBCU/MSIs </a:t>
            </a:r>
            <a:r>
              <a:rPr lang="en-US" altLang="en-US" sz="2800" b="1" dirty="0" smtClean="0">
                <a:solidFill>
                  <a:prstClr val="black"/>
                </a:solidFill>
                <a:ea typeface="ＭＳ Ｐゴシック" pitchFamily="34" charset="-128"/>
              </a:rPr>
              <a:t>by                       enabling </a:t>
            </a:r>
            <a:r>
              <a:rPr lang="en-US" altLang="en-US" sz="2800" b="1" dirty="0">
                <a:solidFill>
                  <a:prstClr val="black"/>
                </a:solidFill>
                <a:ea typeface="ＭＳ Ｐゴシック" pitchFamily="34" charset="-128"/>
              </a:rPr>
              <a:t>the collaboration with mentor </a:t>
            </a:r>
            <a:r>
              <a:rPr lang="en-US" altLang="en-US" sz="2800" b="1" dirty="0" smtClean="0">
                <a:solidFill>
                  <a:prstClr val="black"/>
                </a:solidFill>
                <a:ea typeface="ＭＳ Ｐゴシック" pitchFamily="34" charset="-128"/>
              </a:rPr>
              <a:t>universities                                  </a:t>
            </a:r>
            <a:r>
              <a:rPr lang="en-US" altLang="en-US" sz="2800" b="1" dirty="0">
                <a:solidFill>
                  <a:prstClr val="black"/>
                </a:solidFill>
                <a:ea typeface="ＭＳ Ｐゴシック" pitchFamily="34" charset="-128"/>
              </a:rPr>
              <a:t>and </a:t>
            </a:r>
            <a:r>
              <a:rPr lang="en-US" altLang="en-US" sz="2800" b="1" dirty="0" smtClean="0">
                <a:solidFill>
                  <a:prstClr val="black"/>
                </a:solidFill>
                <a:ea typeface="ＭＳ Ｐゴシック" pitchFamily="34" charset="-128"/>
              </a:rPr>
              <a:t>AFRL </a:t>
            </a:r>
            <a:r>
              <a:rPr lang="en-US" altLang="en-US" sz="2800" b="1" dirty="0">
                <a:solidFill>
                  <a:prstClr val="black"/>
                </a:solidFill>
                <a:ea typeface="ＭＳ Ｐゴシック" pitchFamily="34" charset="-128"/>
              </a:rPr>
              <a:t>research </a:t>
            </a:r>
            <a:r>
              <a:rPr lang="en-US" altLang="en-US" sz="2800" b="1" dirty="0" smtClean="0">
                <a:solidFill>
                  <a:prstClr val="black"/>
                </a:solidFill>
                <a:ea typeface="ＭＳ Ｐゴシック" pitchFamily="34" charset="-128"/>
              </a:rPr>
              <a:t>experts</a:t>
            </a:r>
            <a:endParaRPr lang="en-US" altLang="en-US" sz="2800" b="1" dirty="0" smtClean="0">
              <a:ea typeface="ＭＳ Ｐゴシック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Energize minority students’ (US citizens) pursuit of studies in the areas of science and engineering</a:t>
            </a:r>
            <a:endParaRPr lang="en-US" altLang="en-US" sz="2800" b="1" dirty="0"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ea typeface="ＭＳ Ｐゴシック" pitchFamily="34" charset="-128"/>
              </a:rPr>
              <a:t>Access to a diverse pool of S&amp;E graduate candidates for the nation</a:t>
            </a: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800" b="1" i="1" dirty="0" smtClean="0">
                <a:ea typeface="ＭＳ Ｐゴシック" pitchFamily="34" charset="-128"/>
              </a:rPr>
              <a:t>Create opportunities for interactions with AFRL scientists and engineers</a:t>
            </a:r>
          </a:p>
        </p:txBody>
      </p:sp>
    </p:spTree>
    <p:extLst>
      <p:ext uri="{BB962C8B-B14F-4D97-AF65-F5344CB8AC3E}">
        <p14:creationId xmlns:p14="http://schemas.microsoft.com/office/powerpoint/2010/main" val="41924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8464" y="642696"/>
            <a:ext cx="10323094" cy="658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b="1" dirty="0" smtClean="0"/>
              <a:t>Students and Alumni (</a:t>
            </a:r>
            <a:r>
              <a:rPr lang="en-US" altLang="en-US" b="1" dirty="0" smtClean="0"/>
              <a:t>2005-2020)</a:t>
            </a:r>
            <a:r>
              <a:rPr lang="en-US" altLang="en-US" dirty="0" smtClean="0"/>
              <a:t> </a:t>
            </a:r>
            <a:endParaRPr lang="en-US" altLang="en-US" dirty="0" smtClean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83449" y="5192357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Doctorate includes:  PhD, MD, DO,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EdD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, &amp;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PharmD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Masters includes:  MS, MA, &amp; 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Bachelors includes:  BA &amp; BS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Graduate:  Attending(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ed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) graduate school – degree unknown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76914" y="1251768"/>
          <a:ext cx="8594724" cy="2043114"/>
        </p:xfrm>
        <a:graphic>
          <a:graphicData uri="http://schemas.openxmlformats.org/drawingml/2006/table">
            <a:tbl>
              <a:tblPr firstRow="1" bandRow="1"/>
              <a:tblGrid>
                <a:gridCol w="238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1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Total Student Participants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Doctorate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Masters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Bachelors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Graduate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 Data Available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778</a:t>
                      </a:r>
                      <a:endParaRPr lang="en-US" sz="1800" dirty="0"/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167</a:t>
                      </a:r>
                      <a:endParaRPr lang="en-US" sz="1800" dirty="0"/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148</a:t>
                      </a:r>
                      <a:endParaRPr lang="en-US" sz="1800" dirty="0"/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380</a:t>
                      </a:r>
                      <a:endParaRPr lang="en-US" sz="1800" dirty="0"/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37</a:t>
                      </a:r>
                      <a:endParaRPr lang="en-US" sz="1800" dirty="0"/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46</a:t>
                      </a:r>
                      <a:endParaRPr lang="en-US" sz="1800" dirty="0"/>
                    </a:p>
                  </a:txBody>
                  <a:tcPr marL="91433" marR="91433" marT="45725" marB="457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164264" y="3370554"/>
          <a:ext cx="7820024" cy="1812925"/>
        </p:xfrm>
        <a:graphic>
          <a:graphicData uri="http://schemas.openxmlformats.org/drawingml/2006/table">
            <a:tbl>
              <a:tblPr firstRow="1" bandRow="1"/>
              <a:tblGrid>
                <a:gridCol w="195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Total Doctorate Participants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3" marB="4574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HBCU/MIs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 ML/RCP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3" marB="4574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Non-minority institution in ML/RCP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3" marB="4574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University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not participating in ML/RCP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3" marB="4574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167</a:t>
                      </a:r>
                      <a:endParaRPr lang="en-US" sz="1800" dirty="0"/>
                    </a:p>
                  </a:txBody>
                  <a:tcPr marL="91437" marR="91437" marT="45743" marB="4574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71</a:t>
                      </a:r>
                      <a:endParaRPr lang="en-US" sz="1800" dirty="0"/>
                    </a:p>
                  </a:txBody>
                  <a:tcPr marL="91437" marR="91437" marT="45743" marB="4574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37</a:t>
                      </a:r>
                      <a:endParaRPr lang="en-US" sz="1800" dirty="0"/>
                    </a:p>
                  </a:txBody>
                  <a:tcPr marL="91437" marR="91437" marT="45743" marB="4574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59</a:t>
                      </a:r>
                      <a:endParaRPr lang="en-US" sz="1800" dirty="0"/>
                    </a:p>
                  </a:txBody>
                  <a:tcPr marL="91437" marR="91437" marT="45743" marB="45743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2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8568" y="642696"/>
            <a:ext cx="9755709" cy="658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b="1" dirty="0" smtClean="0"/>
              <a:t>Summer Student Program</a:t>
            </a:r>
            <a:endParaRPr lang="en-US" alt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273" y="1217288"/>
            <a:ext cx="11150352" cy="5373960"/>
          </a:xfrm>
          <a:prstGeom prst="rect">
            <a:avLst/>
          </a:prstGeom>
          <a:effectLst/>
        </p:spPr>
        <p:txBody>
          <a:bodyPr>
            <a:normAutofit fontScale="92500"/>
          </a:bodyPr>
          <a:lstStyle/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ea typeface="ＭＳ Ｐゴシック" pitchFamily="34" charset="-128"/>
              </a:rPr>
              <a:t>171 internships (2013 – </a:t>
            </a:r>
            <a:r>
              <a:rPr lang="en-US" altLang="en-US" sz="2800" b="1" dirty="0" smtClean="0">
                <a:ea typeface="ＭＳ Ｐゴシック" pitchFamily="34" charset="-128"/>
              </a:rPr>
              <a:t>2020)</a:t>
            </a:r>
            <a:endParaRPr lang="en-US" altLang="en-US" sz="2800" b="1" dirty="0">
              <a:ea typeface="ＭＳ Ｐゴシック" pitchFamily="34" charset="-128"/>
            </a:endParaRPr>
          </a:p>
          <a:p>
            <a:pPr marL="800100" lvl="1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ea typeface="ＭＳ Ｐゴシック" pitchFamily="34" charset="-128"/>
              </a:rPr>
              <a:t>Up to 12 </a:t>
            </a:r>
            <a:r>
              <a:rPr lang="en-US" altLang="en-US" sz="2400" b="1" dirty="0" smtClean="0">
                <a:ea typeface="ＭＳ Ｐゴシック" pitchFamily="34" charset="-128"/>
              </a:rPr>
              <a:t>weeks at AFRL</a:t>
            </a:r>
            <a:endParaRPr lang="en-US" altLang="en-US" sz="2400" b="1" dirty="0">
              <a:ea typeface="ＭＳ Ｐゴシック" pitchFamily="34" charset="-128"/>
            </a:endParaRPr>
          </a:p>
          <a:p>
            <a:pPr marL="800100" lvl="1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ea typeface="ＭＳ Ｐゴシック" pitchFamily="34" charset="-128"/>
              </a:rPr>
              <a:t>Faculty visit opportunities based on project </a:t>
            </a:r>
            <a:r>
              <a:rPr lang="en-US" altLang="en-US" sz="2400" b="1" dirty="0" smtClean="0">
                <a:ea typeface="ＭＳ Ｐゴシック" pitchFamily="34" charset="-128"/>
              </a:rPr>
              <a:t>need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a typeface="ＭＳ Ｐゴシック" pitchFamily="34" charset="-128"/>
              </a:rPr>
              <a:t>Access to a national lab</a:t>
            </a:r>
          </a:p>
          <a:p>
            <a:pPr marL="800100" lvl="1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ea typeface="ＭＳ Ｐゴシック" pitchFamily="34" charset="-128"/>
              </a:rPr>
              <a:t>Hands on experience working in AFRL alongside world class subject matter experts</a:t>
            </a:r>
          </a:p>
          <a:p>
            <a:pPr marL="800100" lvl="1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ea typeface="ＭＳ Ｐゴシック" pitchFamily="34" charset="-128"/>
              </a:rPr>
              <a:t>Top of the line research equipment and materials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ea typeface="ＭＳ Ｐゴシック" pitchFamily="34" charset="-128"/>
              </a:rPr>
              <a:t>Inspire students to pursue STEM degrees and careers </a:t>
            </a:r>
          </a:p>
          <a:p>
            <a:pPr marL="800100" lvl="1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ea typeface="ＭＳ Ｐゴシック" pitchFamily="34" charset="-128"/>
              </a:rPr>
              <a:t>Students are given exciting research projects to work on year-around</a:t>
            </a:r>
          </a:p>
          <a:p>
            <a:pPr marL="800100" lvl="1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ea typeface="ＭＳ Ｐゴシック" pitchFamily="34" charset="-128"/>
              </a:rPr>
              <a:t>Empowering students to be innovative and achieving their highest potential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2800" b="1" dirty="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383" y="972103"/>
            <a:ext cx="3559819" cy="2359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89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6484" y="554465"/>
            <a:ext cx="9731645" cy="658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b="1" dirty="0" smtClean="0"/>
              <a:t>Benefits/Payoffs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86602" y="1212771"/>
            <a:ext cx="9859565" cy="5710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</a:pPr>
            <a:r>
              <a:rPr lang="en-US" altLang="en-US" sz="2800" b="1" dirty="0" smtClean="0"/>
              <a:t>Benefits to Universities:</a:t>
            </a:r>
            <a:endParaRPr lang="en-US" altLang="en-US" b="1" dirty="0" smtClean="0"/>
          </a:p>
          <a:p>
            <a:pPr lvl="1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</a:pPr>
            <a:r>
              <a:rPr lang="en-US" altLang="en-US" sz="2400" dirty="0" smtClean="0"/>
              <a:t>Enhanced science education including new graduate courses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</a:pPr>
            <a:r>
              <a:rPr lang="en-US" altLang="en-US" sz="2400" dirty="0" smtClean="0"/>
              <a:t>Increased </a:t>
            </a:r>
            <a:r>
              <a:rPr lang="en-US" altLang="en-US" sz="2400" dirty="0" smtClean="0"/>
              <a:t>participation by under represented students in graduate </a:t>
            </a:r>
            <a:r>
              <a:rPr lang="en-US" altLang="en-US" sz="2400" dirty="0" smtClean="0"/>
              <a:t>programs</a:t>
            </a:r>
            <a:endParaRPr lang="en-US" altLang="en-US" sz="2400" dirty="0" smtClean="0"/>
          </a:p>
          <a:p>
            <a:pPr lvl="1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</a:pPr>
            <a:r>
              <a:rPr lang="en-US" altLang="en-US" sz="2400" dirty="0" smtClean="0"/>
              <a:t>Summer participation at WPAFB energizes and motivates students and faculty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</a:pPr>
            <a:r>
              <a:rPr lang="en-US" altLang="en-US" sz="2400" dirty="0" smtClean="0"/>
              <a:t>Increase university research network for faculty 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</a:pPr>
            <a:r>
              <a:rPr lang="en-US" altLang="en-US" sz="2400" dirty="0" smtClean="0"/>
              <a:t>Support cutting edge research for students and faculty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</a:pPr>
            <a:r>
              <a:rPr lang="en-US" altLang="en-US" sz="2400" dirty="0" smtClean="0"/>
              <a:t>Recognition of </a:t>
            </a:r>
            <a:r>
              <a:rPr lang="en-US" altLang="en-US" sz="2400" dirty="0" smtClean="0"/>
              <a:t>HBCU/MSI </a:t>
            </a:r>
            <a:r>
              <a:rPr lang="en-US" altLang="en-US" sz="2400" dirty="0" smtClean="0"/>
              <a:t>faculty members as excellent researchers  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</a:pPr>
            <a:r>
              <a:rPr lang="en-US" altLang="en-US" sz="2400" dirty="0" smtClean="0"/>
              <a:t>Participation in more scientific conferences by submitting manuscripts and presentations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Clr>
                <a:srgbClr val="000066"/>
              </a:buClr>
            </a:pPr>
            <a:r>
              <a:rPr lang="en-US" altLang="en-US" sz="2400" dirty="0" smtClean="0"/>
              <a:t>Enhancement of university’</a:t>
            </a:r>
            <a:r>
              <a:rPr lang="en-US" altLang="ja-JP" sz="2400" dirty="0" smtClean="0"/>
              <a:t>s equipment/software  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801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4139" y="554465"/>
            <a:ext cx="10279398" cy="658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b="1" dirty="0" smtClean="0"/>
              <a:t>Benefits/Payoffs (Cont’d)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4139" y="1197584"/>
            <a:ext cx="76930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38" tIns="47625" rIns="96838" bIns="47625"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000066"/>
              </a:buClr>
            </a:pPr>
            <a:r>
              <a:rPr lang="en-US" altLang="en-US" sz="2800" dirty="0"/>
              <a:t>Benefits to AFRL Directorates/Industry: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/>
              <a:t>New source of quality university research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 smtClean="0"/>
              <a:t>Highly trained </a:t>
            </a:r>
            <a:r>
              <a:rPr lang="ja-JP" altLang="en-US" sz="2400" b="0" dirty="0" smtClean="0"/>
              <a:t>“</a:t>
            </a:r>
            <a:r>
              <a:rPr lang="en-US" altLang="ja-JP" sz="2400" b="0" dirty="0"/>
              <a:t>pool</a:t>
            </a:r>
            <a:r>
              <a:rPr lang="ja-JP" altLang="en-US" sz="2400" b="0" dirty="0" smtClean="0"/>
              <a:t>” </a:t>
            </a:r>
            <a:r>
              <a:rPr lang="en-US" altLang="ja-JP" sz="2400" b="0" dirty="0" smtClean="0"/>
              <a:t>of </a:t>
            </a:r>
            <a:r>
              <a:rPr lang="en-US" altLang="ja-JP" sz="2400" b="0" dirty="0"/>
              <a:t>excellent S&amp;E graduates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/>
              <a:t>Opportunity to increase diversity of workforce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/>
              <a:t>Access to innovative thoughts from culturally and scientifically diverse sources</a:t>
            </a:r>
          </a:p>
        </p:txBody>
      </p:sp>
    </p:spTree>
    <p:extLst>
      <p:ext uri="{BB962C8B-B14F-4D97-AF65-F5344CB8AC3E}">
        <p14:creationId xmlns:p14="http://schemas.microsoft.com/office/powerpoint/2010/main" val="3951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8569" y="554465"/>
            <a:ext cx="10291010" cy="658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b="1" dirty="0" smtClean="0"/>
              <a:t>Government Employment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41399" y="1097213"/>
            <a:ext cx="9907337" cy="135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Tx/>
              <a:buNone/>
            </a:pPr>
            <a:r>
              <a:rPr lang="en-US" altLang="en-US" sz="2400" dirty="0"/>
              <a:t>Summer Interns:  </a:t>
            </a:r>
            <a:r>
              <a:rPr lang="en-US" altLang="en-US" sz="2400" dirty="0" smtClean="0"/>
              <a:t>Materials </a:t>
            </a:r>
            <a:r>
              <a:rPr lang="en-US" altLang="en-US" sz="2400" dirty="0"/>
              <a:t>&amp; Manufacturing, </a:t>
            </a:r>
            <a:r>
              <a:rPr lang="en-US" altLang="en-US" sz="2400" dirty="0" smtClean="0"/>
              <a:t>Sensors, Information</a:t>
            </a:r>
            <a:r>
              <a:rPr lang="en-US" altLang="en-US" sz="2400" dirty="0"/>
              <a:t>, Airman Systems, &amp; Aerospace Systems Directorates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Clr>
                <a:srgbClr val="000066"/>
              </a:buClr>
              <a:buFontTx/>
              <a:buNone/>
            </a:pPr>
            <a:r>
              <a:rPr lang="en-US" altLang="en-US" sz="2400" dirty="0"/>
              <a:t>Full-time Employment: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6969" y="2746107"/>
            <a:ext cx="9636196" cy="329184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AFRL HQ</a:t>
            </a: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Materials and Manufacturing Directorate</a:t>
            </a: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Sensors Directorate</a:t>
            </a: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National Air &amp; Space Intelligence Center</a:t>
            </a: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Other Intelligence Agencies</a:t>
            </a: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NAVAIR</a:t>
            </a: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Naval Surface Warfare Center</a:t>
            </a: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Lakehurst Naval Air Station</a:t>
            </a: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US Army</a:t>
            </a: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Missile Defense Agency</a:t>
            </a: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DOE National Laboratories</a:t>
            </a: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US State Department</a:t>
            </a:r>
          </a:p>
        </p:txBody>
      </p:sp>
    </p:spTree>
    <p:extLst>
      <p:ext uri="{BB962C8B-B14F-4D97-AF65-F5344CB8AC3E}">
        <p14:creationId xmlns:p14="http://schemas.microsoft.com/office/powerpoint/2010/main" val="10349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442" y="592828"/>
            <a:ext cx="10347157" cy="658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altLang="en-US" b="1" dirty="0" smtClean="0"/>
              <a:t>Corporate Employment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46346" y="1402080"/>
            <a:ext cx="4184650" cy="5181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American Electric Power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Analytical Laboratories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Boeing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British Petroleum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Cleveland Clinic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Creative Virtual Ltd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Digidesign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Dow Chemical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Expressions Unlim.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Exxon-Mobile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Harris Corp.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183396" y="1402080"/>
            <a:ext cx="4184650" cy="5181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IBM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Keil Company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Lockheed Martin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Microsoft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Northrop Grumman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Pratt &amp; Whitney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Raytheon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Shell Oil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Square 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Stress Eng.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Systems Planning Corp.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Wal-Mart Info Sys.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FR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D8C"/>
      </a:accent1>
      <a:accent2>
        <a:srgbClr val="FBCE20"/>
      </a:accent2>
      <a:accent3>
        <a:srgbClr val="00BCE4"/>
      </a:accent3>
      <a:accent4>
        <a:srgbClr val="B3282D"/>
      </a:accent4>
      <a:accent5>
        <a:srgbClr val="CBCCCB"/>
      </a:accent5>
      <a:accent6>
        <a:srgbClr val="595A5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FRL 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61DF4FC8B444C93A92C140D68D2DB" ma:contentTypeVersion="2" ma:contentTypeDescription="Create a new document." ma:contentTypeScope="" ma:versionID="602dcc25f54ad6ba81c9adf2e730c7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4A818D-104A-4108-A402-5A0177A7F21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BE14FB-B277-4314-8D5F-A6431D9F04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1E7129-C861-456F-A2C8-31EF693231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AFRL Template Theme 16x9</Template>
  <TotalTime>23464</TotalTime>
  <Words>887</Words>
  <Application>Microsoft Office PowerPoint</Application>
  <PresentationFormat>Widescreen</PresentationFormat>
  <Paragraphs>180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Office Theme</vt:lpstr>
      <vt:lpstr>AFRL Theme 1</vt:lpstr>
      <vt:lpstr>The AFRL Minority Leaders – Research Collaboration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BLACKFORD, ASHELEY K CIV USAF AFMC AFRL/RXOP</cp:lastModifiedBy>
  <cp:revision>434</cp:revision>
  <dcterms:created xsi:type="dcterms:W3CDTF">2017-10-16T15:07:30Z</dcterms:created>
  <dcterms:modified xsi:type="dcterms:W3CDTF">2021-03-17T00:10:49Z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0x010100AAD61DF4FC8B444C93A92C140D68D2DB</vt:lpwstr>
  </property>
  <property fmtid="{D5CDD505-2E9C-101B-9397-08002B2CF9AE}" pid="3" name="_dlc_DocIdItemGuid">
    <vt:lpwstr>68893aaa-4a38-4cd8-a93c-85e111bab7f3</vt:lpwstr>
  </property>
</Properties>
</file>