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216" r:id="rId5"/>
    <p:sldMasterId id="2147484224" r:id="rId6"/>
    <p:sldMasterId id="2147484232" r:id="rId7"/>
  </p:sldMasterIdLst>
  <p:notesMasterIdLst>
    <p:notesMasterId r:id="rId17"/>
  </p:notesMasterIdLst>
  <p:handoutMasterIdLst>
    <p:handoutMasterId r:id="rId18"/>
  </p:handoutMasterIdLst>
  <p:sldIdLst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62C"/>
    <a:srgbClr val="898989"/>
    <a:srgbClr val="DBDCD8"/>
    <a:srgbClr val="82786F"/>
    <a:srgbClr val="45473E"/>
    <a:srgbClr val="3B4324"/>
    <a:srgbClr val="D8D8D8"/>
    <a:srgbClr val="C9C9C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7656" autoAdjust="0"/>
  </p:normalViewPr>
  <p:slideViewPr>
    <p:cSldViewPr snapToGrid="0">
      <p:cViewPr varScale="1">
        <p:scale>
          <a:sx n="97" d="100"/>
          <a:sy n="97" d="100"/>
        </p:scale>
        <p:origin x="18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7AD45-B5FA-4E3E-9771-56B31FA627A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C2C7C-7D54-4939-BA56-80EB8491301E}">
      <dgm:prSet phldrT="[Text]" custT="1"/>
      <dgm:spPr/>
      <dgm:t>
        <a:bodyPr/>
        <a:lstStyle/>
        <a:p>
          <a:r>
            <a:rPr lang="en-US" sz="100" dirty="0">
              <a:solidFill>
                <a:schemeClr val="bg1"/>
              </a:solidFill>
            </a:rPr>
            <a:t>*</a:t>
          </a:r>
        </a:p>
      </dgm:t>
    </dgm:pt>
    <dgm:pt modelId="{9BFD36DB-D43F-4ED6-85E4-6324BD0F7787}" type="parTrans" cxnId="{0591F192-7B90-48CF-822B-D9DDF81462A4}">
      <dgm:prSet/>
      <dgm:spPr/>
      <dgm:t>
        <a:bodyPr/>
        <a:lstStyle/>
        <a:p>
          <a:endParaRPr lang="en-US"/>
        </a:p>
      </dgm:t>
    </dgm:pt>
    <dgm:pt modelId="{027E9611-49FC-4430-88F8-4FDCC6368B28}" type="sibTrans" cxnId="{0591F192-7B90-48CF-822B-D9DDF81462A4}">
      <dgm:prSet/>
      <dgm:spPr>
        <a:solidFill>
          <a:srgbClr val="3D3F8B"/>
        </a:solidFill>
        <a:ln>
          <a:noFill/>
        </a:ln>
      </dgm:spPr>
      <dgm:t>
        <a:bodyPr/>
        <a:lstStyle/>
        <a:p>
          <a:endParaRPr lang="en-US"/>
        </a:p>
      </dgm:t>
    </dgm:pt>
    <dgm:pt modelId="{084C6417-0AD1-4B73-A38E-63DE3A071E09}">
      <dgm:prSet phldrT="[Text]" custT="1"/>
      <dgm:spPr/>
      <dgm:t>
        <a:bodyPr/>
        <a:lstStyle/>
        <a:p>
          <a:r>
            <a:rPr lang="en-US" sz="200" dirty="0">
              <a:solidFill>
                <a:schemeClr val="bg1"/>
              </a:solidFill>
            </a:rPr>
            <a:t>*</a:t>
          </a:r>
        </a:p>
      </dgm:t>
    </dgm:pt>
    <dgm:pt modelId="{CEC1CEE6-6870-4DA5-B1AB-16327D046D54}" type="parTrans" cxnId="{02D5A6E0-332A-4CA2-BA0B-BF83C1CDB19A}">
      <dgm:prSet/>
      <dgm:spPr/>
      <dgm:t>
        <a:bodyPr/>
        <a:lstStyle/>
        <a:p>
          <a:endParaRPr lang="en-US"/>
        </a:p>
      </dgm:t>
    </dgm:pt>
    <dgm:pt modelId="{537831DE-31E1-4E50-B14B-D42FC03307EB}" type="sibTrans" cxnId="{02D5A6E0-332A-4CA2-BA0B-BF83C1CDB19A}">
      <dgm:prSet/>
      <dgm:spPr>
        <a:solidFill>
          <a:srgbClr val="3D3F8B"/>
        </a:solidFill>
        <a:ln>
          <a:noFill/>
        </a:ln>
      </dgm:spPr>
      <dgm:t>
        <a:bodyPr/>
        <a:lstStyle/>
        <a:p>
          <a:endParaRPr lang="en-US"/>
        </a:p>
      </dgm:t>
    </dgm:pt>
    <dgm:pt modelId="{EDD17B48-C196-4117-991D-C555B6C414DD}">
      <dgm:prSet phldrT="[Text]" custT="1"/>
      <dgm:spPr/>
      <dgm:t>
        <a:bodyPr/>
        <a:lstStyle/>
        <a:p>
          <a:r>
            <a:rPr lang="en-US" sz="100" dirty="0">
              <a:solidFill>
                <a:schemeClr val="bg1"/>
              </a:solidFill>
            </a:rPr>
            <a:t>*</a:t>
          </a:r>
        </a:p>
      </dgm:t>
    </dgm:pt>
    <dgm:pt modelId="{EB77A170-686F-4C4F-A6E1-96BFB7F81E4C}" type="parTrans" cxnId="{F48DA9AB-11D6-4BFD-AA9E-EBF21FDD69E4}">
      <dgm:prSet/>
      <dgm:spPr/>
      <dgm:t>
        <a:bodyPr/>
        <a:lstStyle/>
        <a:p>
          <a:endParaRPr lang="en-US"/>
        </a:p>
      </dgm:t>
    </dgm:pt>
    <dgm:pt modelId="{8D26185F-888E-4310-AD4A-322FF7A54ABB}" type="sibTrans" cxnId="{F48DA9AB-11D6-4BFD-AA9E-EBF21FDD69E4}">
      <dgm:prSet/>
      <dgm:spPr>
        <a:solidFill>
          <a:srgbClr val="3D3F8B"/>
        </a:solidFill>
        <a:ln>
          <a:noFill/>
        </a:ln>
      </dgm:spPr>
      <dgm:t>
        <a:bodyPr/>
        <a:lstStyle/>
        <a:p>
          <a:endParaRPr lang="en-US"/>
        </a:p>
      </dgm:t>
    </dgm:pt>
    <dgm:pt modelId="{098DDCD0-DFC8-4103-9F62-9F9CECA667E5}" type="pres">
      <dgm:prSet presAssocID="{0237AD45-B5FA-4E3E-9771-56B31FA627A4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D4480-1446-4624-84C4-596B6B287760}" type="pres">
      <dgm:prSet presAssocID="{028C2C7C-7D54-4939-BA56-80EB8491301E}" presName="dummy" presStyleCnt="0"/>
      <dgm:spPr/>
    </dgm:pt>
    <dgm:pt modelId="{F07CF19D-3A4A-44D5-B1B2-A91990375A75}" type="pres">
      <dgm:prSet presAssocID="{028C2C7C-7D54-4939-BA56-80EB8491301E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948F4-6206-4262-B152-E9910AFDADBC}" type="pres">
      <dgm:prSet presAssocID="{027E9611-49FC-4430-88F8-4FDCC6368B28}" presName="sibTrans" presStyleLbl="node1" presStyleIdx="0" presStyleCnt="3" custAng="5739536"/>
      <dgm:spPr/>
      <dgm:t>
        <a:bodyPr/>
        <a:lstStyle/>
        <a:p>
          <a:endParaRPr lang="en-US"/>
        </a:p>
      </dgm:t>
    </dgm:pt>
    <dgm:pt modelId="{3815B631-9689-401A-B569-7E37330A24DE}" type="pres">
      <dgm:prSet presAssocID="{084C6417-0AD1-4B73-A38E-63DE3A071E09}" presName="dummy" presStyleCnt="0"/>
      <dgm:spPr/>
    </dgm:pt>
    <dgm:pt modelId="{29A07D5B-D157-455B-A505-DB590020BD5E}" type="pres">
      <dgm:prSet presAssocID="{084C6417-0AD1-4B73-A38E-63DE3A071E09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54BC7-AA32-42EF-9D54-7420C7A5E8EB}" type="pres">
      <dgm:prSet presAssocID="{537831DE-31E1-4E50-B14B-D42FC03307EB}" presName="sibTrans" presStyleLbl="node1" presStyleIdx="1" presStyleCnt="3" custAng="5165084"/>
      <dgm:spPr/>
      <dgm:t>
        <a:bodyPr/>
        <a:lstStyle/>
        <a:p>
          <a:endParaRPr lang="en-US"/>
        </a:p>
      </dgm:t>
    </dgm:pt>
    <dgm:pt modelId="{70534D88-1FAF-42DD-BF25-BAEC21399708}" type="pres">
      <dgm:prSet presAssocID="{EDD17B48-C196-4117-991D-C555B6C414DD}" presName="dummy" presStyleCnt="0"/>
      <dgm:spPr/>
    </dgm:pt>
    <dgm:pt modelId="{0FAD1E57-1F7B-4022-BE22-22923165B2F1}" type="pres">
      <dgm:prSet presAssocID="{EDD17B48-C196-4117-991D-C555B6C414D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8EF50-3EB3-4EEF-82D1-28AAADCB8F44}" type="pres">
      <dgm:prSet presAssocID="{8D26185F-888E-4310-AD4A-322FF7A54ABB}" presName="sibTrans" presStyleLbl="node1" presStyleIdx="2" presStyleCnt="3" custAng="5230966"/>
      <dgm:spPr/>
      <dgm:t>
        <a:bodyPr/>
        <a:lstStyle/>
        <a:p>
          <a:endParaRPr lang="en-US"/>
        </a:p>
      </dgm:t>
    </dgm:pt>
  </dgm:ptLst>
  <dgm:cxnLst>
    <dgm:cxn modelId="{3D799A7C-7E5F-41D6-BC32-B4774643E680}" type="presOf" srcId="{EDD17B48-C196-4117-991D-C555B6C414DD}" destId="{0FAD1E57-1F7B-4022-BE22-22923165B2F1}" srcOrd="0" destOrd="0" presId="urn:microsoft.com/office/officeart/2005/8/layout/cycle1"/>
    <dgm:cxn modelId="{02D5A6E0-332A-4CA2-BA0B-BF83C1CDB19A}" srcId="{0237AD45-B5FA-4E3E-9771-56B31FA627A4}" destId="{084C6417-0AD1-4B73-A38E-63DE3A071E09}" srcOrd="1" destOrd="0" parTransId="{CEC1CEE6-6870-4DA5-B1AB-16327D046D54}" sibTransId="{537831DE-31E1-4E50-B14B-D42FC03307EB}"/>
    <dgm:cxn modelId="{441F20B0-E813-492E-A942-59650004E8BA}" type="presOf" srcId="{537831DE-31E1-4E50-B14B-D42FC03307EB}" destId="{27A54BC7-AA32-42EF-9D54-7420C7A5E8EB}" srcOrd="0" destOrd="0" presId="urn:microsoft.com/office/officeart/2005/8/layout/cycle1"/>
    <dgm:cxn modelId="{52F76405-9CD8-42F9-B405-3EF3F4534A39}" type="presOf" srcId="{027E9611-49FC-4430-88F8-4FDCC6368B28}" destId="{B87948F4-6206-4262-B152-E9910AFDADBC}" srcOrd="0" destOrd="0" presId="urn:microsoft.com/office/officeart/2005/8/layout/cycle1"/>
    <dgm:cxn modelId="{F48DA9AB-11D6-4BFD-AA9E-EBF21FDD69E4}" srcId="{0237AD45-B5FA-4E3E-9771-56B31FA627A4}" destId="{EDD17B48-C196-4117-991D-C555B6C414DD}" srcOrd="2" destOrd="0" parTransId="{EB77A170-686F-4C4F-A6E1-96BFB7F81E4C}" sibTransId="{8D26185F-888E-4310-AD4A-322FF7A54ABB}"/>
    <dgm:cxn modelId="{E5CE7B80-8B5C-4226-9752-BA58AE53FEEF}" type="presOf" srcId="{084C6417-0AD1-4B73-A38E-63DE3A071E09}" destId="{29A07D5B-D157-455B-A505-DB590020BD5E}" srcOrd="0" destOrd="0" presId="urn:microsoft.com/office/officeart/2005/8/layout/cycle1"/>
    <dgm:cxn modelId="{69F21F93-7C9C-45B5-8591-3B76F88F470F}" type="presOf" srcId="{028C2C7C-7D54-4939-BA56-80EB8491301E}" destId="{F07CF19D-3A4A-44D5-B1B2-A91990375A75}" srcOrd="0" destOrd="0" presId="urn:microsoft.com/office/officeart/2005/8/layout/cycle1"/>
    <dgm:cxn modelId="{382CA7B0-2C73-43E4-98F9-347ABB80DC2F}" type="presOf" srcId="{8D26185F-888E-4310-AD4A-322FF7A54ABB}" destId="{EB08EF50-3EB3-4EEF-82D1-28AAADCB8F44}" srcOrd="0" destOrd="0" presId="urn:microsoft.com/office/officeart/2005/8/layout/cycle1"/>
    <dgm:cxn modelId="{8D521907-057D-4702-B59F-574773487E4D}" type="presOf" srcId="{0237AD45-B5FA-4E3E-9771-56B31FA627A4}" destId="{098DDCD0-DFC8-4103-9F62-9F9CECA667E5}" srcOrd="0" destOrd="0" presId="urn:microsoft.com/office/officeart/2005/8/layout/cycle1"/>
    <dgm:cxn modelId="{0591F192-7B90-48CF-822B-D9DDF81462A4}" srcId="{0237AD45-B5FA-4E3E-9771-56B31FA627A4}" destId="{028C2C7C-7D54-4939-BA56-80EB8491301E}" srcOrd="0" destOrd="0" parTransId="{9BFD36DB-D43F-4ED6-85E4-6324BD0F7787}" sibTransId="{027E9611-49FC-4430-88F8-4FDCC6368B28}"/>
    <dgm:cxn modelId="{C3C85D76-3217-4AFD-853D-209AE04D2D75}" type="presParOf" srcId="{098DDCD0-DFC8-4103-9F62-9F9CECA667E5}" destId="{852D4480-1446-4624-84C4-596B6B287760}" srcOrd="0" destOrd="0" presId="urn:microsoft.com/office/officeart/2005/8/layout/cycle1"/>
    <dgm:cxn modelId="{BFD4EAE4-86D7-4EFF-8BA8-41BFB0986160}" type="presParOf" srcId="{098DDCD0-DFC8-4103-9F62-9F9CECA667E5}" destId="{F07CF19D-3A4A-44D5-B1B2-A91990375A75}" srcOrd="1" destOrd="0" presId="urn:microsoft.com/office/officeart/2005/8/layout/cycle1"/>
    <dgm:cxn modelId="{7EB2DA59-51F5-4604-BDDC-F0F5C90447C9}" type="presParOf" srcId="{098DDCD0-DFC8-4103-9F62-9F9CECA667E5}" destId="{B87948F4-6206-4262-B152-E9910AFDADBC}" srcOrd="2" destOrd="0" presId="urn:microsoft.com/office/officeart/2005/8/layout/cycle1"/>
    <dgm:cxn modelId="{A6046876-1476-4426-A464-6FCDEF2F09AE}" type="presParOf" srcId="{098DDCD0-DFC8-4103-9F62-9F9CECA667E5}" destId="{3815B631-9689-401A-B569-7E37330A24DE}" srcOrd="3" destOrd="0" presId="urn:microsoft.com/office/officeart/2005/8/layout/cycle1"/>
    <dgm:cxn modelId="{9C9C8A1D-75BD-4BED-98F4-1F4A3DCD0F81}" type="presParOf" srcId="{098DDCD0-DFC8-4103-9F62-9F9CECA667E5}" destId="{29A07D5B-D157-455B-A505-DB590020BD5E}" srcOrd="4" destOrd="0" presId="urn:microsoft.com/office/officeart/2005/8/layout/cycle1"/>
    <dgm:cxn modelId="{E65A2705-BDBB-4C0A-9A90-8EF2C6535D19}" type="presParOf" srcId="{098DDCD0-DFC8-4103-9F62-9F9CECA667E5}" destId="{27A54BC7-AA32-42EF-9D54-7420C7A5E8EB}" srcOrd="5" destOrd="0" presId="urn:microsoft.com/office/officeart/2005/8/layout/cycle1"/>
    <dgm:cxn modelId="{DD622E3C-CE4C-41CF-8480-09A75B63999B}" type="presParOf" srcId="{098DDCD0-DFC8-4103-9F62-9F9CECA667E5}" destId="{70534D88-1FAF-42DD-BF25-BAEC21399708}" srcOrd="6" destOrd="0" presId="urn:microsoft.com/office/officeart/2005/8/layout/cycle1"/>
    <dgm:cxn modelId="{EFB68A2C-24D3-4EB0-870F-71D26078091D}" type="presParOf" srcId="{098DDCD0-DFC8-4103-9F62-9F9CECA667E5}" destId="{0FAD1E57-1F7B-4022-BE22-22923165B2F1}" srcOrd="7" destOrd="0" presId="urn:microsoft.com/office/officeart/2005/8/layout/cycle1"/>
    <dgm:cxn modelId="{9E41E8EC-56D0-499D-BA9E-A8C26DFD88AC}" type="presParOf" srcId="{098DDCD0-DFC8-4103-9F62-9F9CECA667E5}" destId="{EB08EF50-3EB3-4EEF-82D1-28AAADCB8F4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CF19D-3A4A-44D5-B1B2-A91990375A75}">
      <dsp:nvSpPr>
        <dsp:cNvPr id="0" name=""/>
        <dsp:cNvSpPr/>
      </dsp:nvSpPr>
      <dsp:spPr>
        <a:xfrm>
          <a:off x="11593" y="86796"/>
          <a:ext cx="441461" cy="44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kern="1200" dirty="0">
              <a:solidFill>
                <a:schemeClr val="bg1"/>
              </a:solidFill>
            </a:rPr>
            <a:t>*</a:t>
          </a:r>
        </a:p>
      </dsp:txBody>
      <dsp:txXfrm>
        <a:off x="11593" y="86796"/>
        <a:ext cx="441461" cy="441461"/>
      </dsp:txXfrm>
    </dsp:sp>
    <dsp:sp modelId="{B87948F4-6206-4262-B152-E9910AFDADBC}">
      <dsp:nvSpPr>
        <dsp:cNvPr id="0" name=""/>
        <dsp:cNvSpPr/>
      </dsp:nvSpPr>
      <dsp:spPr>
        <a:xfrm rot="5739536">
          <a:off x="81637" y="-57"/>
          <a:ext cx="1043818" cy="1043818"/>
        </a:xfrm>
        <a:prstGeom prst="leftCircularArrow">
          <a:avLst>
            <a:gd name="adj1" fmla="val 8247"/>
            <a:gd name="adj2" fmla="val 576003"/>
            <a:gd name="adj3" fmla="val 7835621"/>
            <a:gd name="adj4" fmla="val 10748628"/>
            <a:gd name="adj5" fmla="val 9622"/>
          </a:avLst>
        </a:prstGeom>
        <a:solidFill>
          <a:srgbClr val="3D3F8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07D5B-D157-455B-A505-DB590020BD5E}">
      <dsp:nvSpPr>
        <dsp:cNvPr id="0" name=""/>
        <dsp:cNvSpPr/>
      </dsp:nvSpPr>
      <dsp:spPr>
        <a:xfrm>
          <a:off x="382815" y="729772"/>
          <a:ext cx="441461" cy="44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>
              <a:solidFill>
                <a:schemeClr val="bg1"/>
              </a:solidFill>
            </a:rPr>
            <a:t>*</a:t>
          </a:r>
        </a:p>
      </dsp:txBody>
      <dsp:txXfrm>
        <a:off x="382815" y="729772"/>
        <a:ext cx="441461" cy="441461"/>
      </dsp:txXfrm>
    </dsp:sp>
    <dsp:sp modelId="{27A54BC7-AA32-42EF-9D54-7420C7A5E8EB}">
      <dsp:nvSpPr>
        <dsp:cNvPr id="0" name=""/>
        <dsp:cNvSpPr/>
      </dsp:nvSpPr>
      <dsp:spPr>
        <a:xfrm rot="5165084">
          <a:off x="81637" y="-57"/>
          <a:ext cx="1043818" cy="1043818"/>
        </a:xfrm>
        <a:prstGeom prst="leftCircularArrow">
          <a:avLst>
            <a:gd name="adj1" fmla="val 8247"/>
            <a:gd name="adj2" fmla="val 576003"/>
            <a:gd name="adj3" fmla="val 627375"/>
            <a:gd name="adj4" fmla="val 3540381"/>
            <a:gd name="adj5" fmla="val 9622"/>
          </a:avLst>
        </a:prstGeom>
        <a:solidFill>
          <a:srgbClr val="3D3F8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D1E57-1F7B-4022-BE22-22923165B2F1}">
      <dsp:nvSpPr>
        <dsp:cNvPr id="0" name=""/>
        <dsp:cNvSpPr/>
      </dsp:nvSpPr>
      <dsp:spPr>
        <a:xfrm>
          <a:off x="754038" y="86796"/>
          <a:ext cx="441461" cy="44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kern="1200" dirty="0">
              <a:solidFill>
                <a:schemeClr val="bg1"/>
              </a:solidFill>
            </a:rPr>
            <a:t>*</a:t>
          </a:r>
        </a:p>
      </dsp:txBody>
      <dsp:txXfrm>
        <a:off x="754038" y="86796"/>
        <a:ext cx="441461" cy="441461"/>
      </dsp:txXfrm>
    </dsp:sp>
    <dsp:sp modelId="{EB08EF50-3EB3-4EEF-82D1-28AAADCB8F44}">
      <dsp:nvSpPr>
        <dsp:cNvPr id="0" name=""/>
        <dsp:cNvSpPr/>
      </dsp:nvSpPr>
      <dsp:spPr>
        <a:xfrm rot="5230966">
          <a:off x="81637" y="-57"/>
          <a:ext cx="1043818" cy="1043818"/>
        </a:xfrm>
        <a:prstGeom prst="leftCircularArrow">
          <a:avLst>
            <a:gd name="adj1" fmla="val 8247"/>
            <a:gd name="adj2" fmla="val 576003"/>
            <a:gd name="adj3" fmla="val 15542790"/>
            <a:gd name="adj4" fmla="val 17433212"/>
            <a:gd name="adj5" fmla="val 9622"/>
          </a:avLst>
        </a:prstGeom>
        <a:solidFill>
          <a:srgbClr val="3D3F8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6C31D-1C22-F84A-A7B5-6952EF1AE403}" type="datetimeFigureOut">
              <a:rPr lang="en-US" altLang="en-US"/>
              <a:pPr/>
              <a:t>3/8/2021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AB6B5-BF0B-064C-A88E-36E4B2A825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3158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38D594-1B45-0D47-8F23-AED13F1D19BA}" type="datetimeFigureOut">
              <a:rPr lang="en-US" altLang="en-US"/>
              <a:pPr/>
              <a:t>3/8/2021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8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944A4-BE83-F140-9F51-6CC3B6D54F4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30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COMBAT</a:t>
            </a:r>
            <a:r>
              <a:rPr lang="en-US" sz="3200" baseline="0" dirty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tx1"/>
                </a:solidFill>
              </a:rPr>
              <a:t>ARMY RESEARCH LABORATORY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</a:t>
            </a:r>
            <a:r>
              <a:rPr lang="en-US" sz="800" b="1" baseline="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OFFICIAL USE ONLY</a:t>
            </a:r>
            <a:endParaRPr lang="en-US" sz="800" b="1" dirty="0">
              <a:solidFill>
                <a:srgbClr val="717365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</a:t>
            </a:r>
            <a:r>
              <a:rPr lang="en-US" sz="800" b="1" baseline="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OFFICIAL USE ONLY</a:t>
            </a:r>
            <a:endParaRPr lang="en-US" sz="800" b="1" dirty="0">
              <a:solidFill>
                <a:srgbClr val="717365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57447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COMBAT</a:t>
            </a:r>
            <a:r>
              <a:rPr lang="en-US" sz="3200" baseline="0" dirty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tx1"/>
                </a:solidFill>
              </a:rPr>
              <a:t>ARMY RESEARCH LABORATORY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75693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U.S. ARMY COMBAT</a:t>
            </a:r>
            <a:r>
              <a:rPr lang="en-US" sz="3200" baseline="0" dirty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bg1"/>
                </a:solidFill>
              </a:rPr>
              <a:t>ARMY RESEARCH LABORATORY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38712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560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1134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83258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COMBAT</a:t>
            </a:r>
            <a:r>
              <a:rPr lang="en-US" sz="3200" baseline="0" dirty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tx1"/>
                </a:solidFill>
              </a:rPr>
              <a:t>ARMY RESEARCH LABORATORY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9926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U.S. ARMY COMBAT</a:t>
            </a:r>
            <a:r>
              <a:rPr lang="en-US" sz="3200" baseline="0" dirty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bg1"/>
                </a:solidFill>
              </a:rPr>
              <a:t>ARMY RESEARCH LABORATORY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425005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4917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01136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U.S. ARMY COMBAT</a:t>
            </a:r>
            <a:r>
              <a:rPr lang="en-US" sz="3200" baseline="0" dirty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bg1"/>
                </a:solidFill>
              </a:rPr>
              <a:t>ARMY RESEARCH LABORATORY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9288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38045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069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27147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70148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COMBAT</a:t>
            </a:r>
            <a:r>
              <a:rPr lang="en-US" sz="3200" baseline="0" dirty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tx1"/>
                </a:solidFill>
              </a:rPr>
              <a:t>ARMY RESEARCH LABORATORY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357439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U.S. ARMY COMBAT</a:t>
            </a:r>
            <a:r>
              <a:rPr lang="en-US" sz="3200" baseline="0" dirty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>
                <a:solidFill>
                  <a:schemeClr val="bg1"/>
                </a:solidFill>
              </a:rPr>
              <a:t>ARMY RESEARCH LABORATORY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579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 baseline="0"/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18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15957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</a:t>
            </a:r>
            <a:r>
              <a:rPr lang="en-US" sz="800" b="1" baseline="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OFFICIAL USE ONLY</a:t>
            </a:r>
            <a:endParaRPr lang="en-US" sz="800" b="1" dirty="0">
              <a:solidFill>
                <a:srgbClr val="717365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</a:t>
            </a:r>
            <a:r>
              <a:rPr lang="en-US" sz="800" b="1" baseline="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OFFICIAL USE ONLY</a:t>
            </a:r>
            <a:endParaRPr lang="en-US" sz="800" b="1" dirty="0">
              <a:solidFill>
                <a:srgbClr val="717365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8" r:id="rId2"/>
    <p:sldLayoutId id="2147484189" r:id="rId3"/>
    <p:sldLayoutId id="2147484190" r:id="rId4"/>
    <p:sldLayoutId id="2147484192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2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30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371600" y="6638559"/>
            <a:ext cx="640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8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rl.army.mil/business/broad-agency-announcements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738151" y="5151146"/>
            <a:ext cx="1997476" cy="701337"/>
          </a:xfrm>
        </p:spPr>
        <p:txBody>
          <a:bodyPr/>
          <a:lstStyle/>
          <a:p>
            <a:r>
              <a:rPr lang="en-US" dirty="0" smtClean="0"/>
              <a:t>Distribution A: Approved for Public Release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8738" y="4188034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342900" indent="-342900" algn="l" rtl="0"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Army Research and Student Opportunities</a:t>
            </a:r>
            <a:endParaRPr lang="en-U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38" y="4939562"/>
            <a:ext cx="1171044" cy="1171044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1667163" y="5054522"/>
            <a:ext cx="5141675" cy="99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42900" indent="-342900" algn="l" rtl="0"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Mr. Michael Caccuitto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Branch Chief, Technology Integration &amp; Outreach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DEVCOM ARL- Army Research Office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michael.j.caccuitto.civ@mail.mil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919-549-4369</a:t>
            </a:r>
            <a:endParaRPr lang="en-US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58738" y="6295333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08 MAR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Aro</a:t>
            </a:r>
            <a:r>
              <a:rPr lang="en-US" dirty="0" smtClean="0"/>
              <a:t> </a:t>
            </a:r>
            <a:r>
              <a:rPr lang="en-US" dirty="0" err="1" smtClean="0"/>
              <a:t>mISSION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F8624-461B-4F45-943F-05EB55BEC9C9}"/>
              </a:ext>
            </a:extLst>
          </p:cNvPr>
          <p:cNvSpPr/>
          <p:nvPr/>
        </p:nvSpPr>
        <p:spPr>
          <a:xfrm>
            <a:off x="0" y="2783465"/>
            <a:ext cx="3855308" cy="3740903"/>
          </a:xfrm>
          <a:prstGeom prst="rect">
            <a:avLst/>
          </a:prstGeom>
          <a:solidFill>
            <a:srgbClr val="96B85D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7860D-50E4-174B-88AE-B4E34A62737D}"/>
              </a:ext>
            </a:extLst>
          </p:cNvPr>
          <p:cNvSpPr/>
          <p:nvPr/>
        </p:nvSpPr>
        <p:spPr>
          <a:xfrm>
            <a:off x="3847426" y="2783465"/>
            <a:ext cx="5296573" cy="37409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86"/>
          <p:cNvSpPr txBox="1">
            <a:spLocks noChangeArrowheads="1"/>
          </p:cNvSpPr>
          <p:nvPr/>
        </p:nvSpPr>
        <p:spPr bwMode="auto">
          <a:xfrm>
            <a:off x="-52457" y="3220966"/>
            <a:ext cx="3907766" cy="137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500" u="sng" baseline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256+ </a:t>
            </a: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Institutes of Higher Learning</a:t>
            </a: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/>
            <a:r>
              <a:rPr lang="en-US" sz="1200" i="1" dirty="0">
                <a:solidFill>
                  <a:srgbClr val="000000"/>
                </a:solidFill>
                <a:ea typeface="ＭＳ Ｐゴシック" pitchFamily="34" charset="-128"/>
              </a:rPr>
              <a:t>(CONUS and OCONUS)</a:t>
            </a:r>
            <a:endParaRPr lang="en-US" sz="1600" baseline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sz="1400" b="1" baseline="0" dirty="0">
                <a:solidFill>
                  <a:srgbClr val="000000"/>
                </a:solidFill>
                <a:ea typeface="ＭＳ Ｐゴシック" pitchFamily="34" charset="-128"/>
              </a:rPr>
              <a:t>1121</a:t>
            </a:r>
            <a:r>
              <a:rPr lang="en-US" sz="1600" b="1" baseline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1200" baseline="0" dirty="0">
                <a:solidFill>
                  <a:srgbClr val="000000"/>
                </a:solidFill>
                <a:ea typeface="ＭＳ Ｐゴシック" pitchFamily="34" charset="-128"/>
              </a:rPr>
              <a:t>Individual Investigators  </a:t>
            </a:r>
          </a:p>
          <a:p>
            <a:pPr algn="ctr">
              <a:lnSpc>
                <a:spcPct val="150000"/>
              </a:lnSpc>
            </a:pPr>
            <a:r>
              <a:rPr lang="en-US" sz="1400" b="1" baseline="0" dirty="0">
                <a:solidFill>
                  <a:srgbClr val="000000"/>
                </a:solidFill>
                <a:ea typeface="ＭＳ Ｐゴシック" pitchFamily="34" charset="-128"/>
              </a:rPr>
              <a:t>46</a:t>
            </a:r>
            <a:r>
              <a:rPr lang="en-US" sz="1200" baseline="0" dirty="0">
                <a:solidFill>
                  <a:srgbClr val="000000"/>
                </a:solidFill>
                <a:ea typeface="ＭＳ Ｐゴシック" pitchFamily="34" charset="-128"/>
              </a:rPr>
              <a:t> States and </a:t>
            </a: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15</a:t>
            </a:r>
            <a:r>
              <a:rPr lang="en-US" sz="1200" baseline="0" dirty="0">
                <a:solidFill>
                  <a:srgbClr val="000000"/>
                </a:solidFill>
                <a:ea typeface="ＭＳ Ｐゴシック" pitchFamily="34" charset="-128"/>
              </a:rPr>
              <a:t> Countries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5742" y="458750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u="sn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C8CCEE-26C3-FA43-B386-6E79E044FF2E}"/>
              </a:ext>
            </a:extLst>
          </p:cNvPr>
          <p:cNvGrpSpPr/>
          <p:nvPr/>
        </p:nvGrpSpPr>
        <p:grpSpPr>
          <a:xfrm>
            <a:off x="364869" y="1021857"/>
            <a:ext cx="1613857" cy="1523449"/>
            <a:chOff x="404156" y="977618"/>
            <a:chExt cx="1613857" cy="15234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F3EA16-4D0B-EF4D-9045-D4C231D7C406}"/>
                </a:ext>
              </a:extLst>
            </p:cNvPr>
            <p:cNvSpPr txBox="1"/>
            <p:nvPr/>
          </p:nvSpPr>
          <p:spPr>
            <a:xfrm>
              <a:off x="414638" y="1430271"/>
              <a:ext cx="1603375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Build the Future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793A3A-F959-4A4F-85D7-AA7C3E94DAE1}"/>
                </a:ext>
              </a:extLst>
            </p:cNvPr>
            <p:cNvSpPr txBox="1"/>
            <p:nvPr/>
          </p:nvSpPr>
          <p:spPr>
            <a:xfrm>
              <a:off x="404156" y="1731626"/>
              <a:ext cx="154085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Create and direct scientific discoveries for revolutionary new </a:t>
              </a: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Army 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capabilities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Poppins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C319AC-02AA-3D46-BE06-9A234226F163}"/>
                </a:ext>
              </a:extLst>
            </p:cNvPr>
            <p:cNvSpPr txBox="1"/>
            <p:nvPr/>
          </p:nvSpPr>
          <p:spPr>
            <a:xfrm>
              <a:off x="925019" y="977618"/>
              <a:ext cx="58261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7C9D45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A8D085-6519-2A4F-8D2D-1E3F3957EF73}"/>
              </a:ext>
            </a:extLst>
          </p:cNvPr>
          <p:cNvGrpSpPr/>
          <p:nvPr/>
        </p:nvGrpSpPr>
        <p:grpSpPr>
          <a:xfrm>
            <a:off x="2180911" y="1017642"/>
            <a:ext cx="1998235" cy="1525900"/>
            <a:chOff x="2102773" y="977618"/>
            <a:chExt cx="1998235" cy="15259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5B9E25-CB18-B445-A2E3-5B74D509F67B}"/>
                </a:ext>
              </a:extLst>
            </p:cNvPr>
            <p:cNvSpPr txBox="1"/>
            <p:nvPr/>
          </p:nvSpPr>
          <p:spPr>
            <a:xfrm>
              <a:off x="2102773" y="1430271"/>
              <a:ext cx="19982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Solve Existing Problems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4760D1-F057-0B44-A76F-9C77E7C89895}"/>
                </a:ext>
              </a:extLst>
            </p:cNvPr>
            <p:cNvSpPr txBox="1"/>
            <p:nvPr/>
          </p:nvSpPr>
          <p:spPr>
            <a:xfrm>
              <a:off x="2325808" y="1734077"/>
              <a:ext cx="155269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Drive science to develop solutions </a:t>
              </a:r>
              <a:b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</a:b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to existing </a:t>
              </a: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Army 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technology needs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5A653E-CE7B-B641-B90A-8988C753E882}"/>
                </a:ext>
              </a:extLst>
            </p:cNvPr>
            <p:cNvSpPr txBox="1"/>
            <p:nvPr/>
          </p:nvSpPr>
          <p:spPr>
            <a:xfrm>
              <a:off x="2865955" y="977618"/>
              <a:ext cx="58102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7C9D45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37DBC8-7F69-4C49-B42F-9DB8ED4BFED2}"/>
              </a:ext>
            </a:extLst>
          </p:cNvPr>
          <p:cNvGrpSpPr/>
          <p:nvPr/>
        </p:nvGrpSpPr>
        <p:grpSpPr>
          <a:xfrm>
            <a:off x="4429193" y="1009519"/>
            <a:ext cx="1221341" cy="1365853"/>
            <a:chOff x="4293073" y="977618"/>
            <a:chExt cx="1221341" cy="13658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0AFE2D-1C8B-DC4C-82C8-C5BCFFD8A4D0}"/>
                </a:ext>
              </a:extLst>
            </p:cNvPr>
            <p:cNvSpPr txBox="1"/>
            <p:nvPr/>
          </p:nvSpPr>
          <p:spPr>
            <a:xfrm>
              <a:off x="4394986" y="1430272"/>
              <a:ext cx="1017517" cy="276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Accelerate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F3E6CB-56D4-C14A-8486-B646DFFD27B6}"/>
                </a:ext>
              </a:extLst>
            </p:cNvPr>
            <p:cNvSpPr txBox="1"/>
            <p:nvPr/>
          </p:nvSpPr>
          <p:spPr>
            <a:xfrm>
              <a:off x="4293073" y="1743307"/>
              <a:ext cx="122134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Accelerate transition of </a:t>
              </a:r>
              <a:b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</a:b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basic research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Poppins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962CD-573A-1541-9A31-86BAFBBD856E}"/>
                </a:ext>
              </a:extLst>
            </p:cNvPr>
            <p:cNvSpPr txBox="1"/>
            <p:nvPr/>
          </p:nvSpPr>
          <p:spPr>
            <a:xfrm>
              <a:off x="4612438" y="977618"/>
              <a:ext cx="58261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7C9D45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384B7F-9A4F-E643-9501-A19CF86A47F8}"/>
              </a:ext>
            </a:extLst>
          </p:cNvPr>
          <p:cNvGrpSpPr/>
          <p:nvPr/>
        </p:nvGrpSpPr>
        <p:grpSpPr>
          <a:xfrm>
            <a:off x="6062266" y="1005367"/>
            <a:ext cx="1244748" cy="1400842"/>
            <a:chOff x="6039365" y="977618"/>
            <a:chExt cx="1244748" cy="14008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59C0F9-08A9-2A4F-B22A-97936573F63E}"/>
                </a:ext>
              </a:extLst>
            </p:cNvPr>
            <p:cNvSpPr txBox="1"/>
            <p:nvPr/>
          </p:nvSpPr>
          <p:spPr>
            <a:xfrm>
              <a:off x="6150644" y="1430271"/>
              <a:ext cx="10221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Educate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9659ED-F1F4-3849-8EBB-50ED59E291A7}"/>
                </a:ext>
              </a:extLst>
            </p:cNvPr>
            <p:cNvSpPr txBox="1"/>
            <p:nvPr/>
          </p:nvSpPr>
          <p:spPr>
            <a:xfrm>
              <a:off x="6039365" y="1759835"/>
              <a:ext cx="1244748" cy="61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Educate and train future Army S&amp;E workforce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Poppins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60BF96-2179-8F40-AEB2-3834B291802F}"/>
                </a:ext>
              </a:extLst>
            </p:cNvPr>
            <p:cNvSpPr txBox="1"/>
            <p:nvPr/>
          </p:nvSpPr>
          <p:spPr>
            <a:xfrm>
              <a:off x="6370433" y="977618"/>
              <a:ext cx="58261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7C9D45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3A4BE0-310D-E84C-98F3-2F3AB055B07C}"/>
              </a:ext>
            </a:extLst>
          </p:cNvPr>
          <p:cNvGrpSpPr/>
          <p:nvPr/>
        </p:nvGrpSpPr>
        <p:grpSpPr>
          <a:xfrm>
            <a:off x="7658007" y="1003197"/>
            <a:ext cx="1118698" cy="1538778"/>
            <a:chOff x="7679837" y="977618"/>
            <a:chExt cx="1118698" cy="153877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88CEFD-F82D-144E-85B4-BC03FA1F0B3B}"/>
                </a:ext>
              </a:extLst>
            </p:cNvPr>
            <p:cNvSpPr txBox="1"/>
            <p:nvPr/>
          </p:nvSpPr>
          <p:spPr>
            <a:xfrm>
              <a:off x="7796115" y="1430271"/>
              <a:ext cx="88614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Prepare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BF04AE-B1F6-8C4F-A25D-F6C4B9EA4B40}"/>
                </a:ext>
              </a:extLst>
            </p:cNvPr>
            <p:cNvSpPr txBox="1"/>
            <p:nvPr/>
          </p:nvSpPr>
          <p:spPr>
            <a:xfrm>
              <a:off x="7679837" y="1746956"/>
              <a:ext cx="1118698" cy="769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Prevent technological surprises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1" charset="-128"/>
                </a:rPr>
                <a:t> 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Poppins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AD4933-6ABC-E947-883F-D2005C38AB7E}"/>
                </a:ext>
              </a:extLst>
            </p:cNvPr>
            <p:cNvSpPr txBox="1"/>
            <p:nvPr/>
          </p:nvSpPr>
          <p:spPr>
            <a:xfrm>
              <a:off x="7947880" y="977618"/>
              <a:ext cx="58261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7C9D45"/>
                  </a:solidFill>
                  <a:latin typeface="+mj-lt"/>
                </a:rPr>
                <a:t>05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364FFE7-263A-904B-8354-B5C9533EC7D4}"/>
              </a:ext>
            </a:extLst>
          </p:cNvPr>
          <p:cNvSpPr txBox="1"/>
          <p:nvPr/>
        </p:nvSpPr>
        <p:spPr>
          <a:xfrm>
            <a:off x="4839862" y="2930759"/>
            <a:ext cx="3153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51682C"/>
                </a:solidFill>
                <a:latin typeface="+mj-lt"/>
              </a:rPr>
              <a:t>ARO Strategy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DEA7CD-4485-C841-8DDD-3992EA81B09C}"/>
              </a:ext>
            </a:extLst>
          </p:cNvPr>
          <p:cNvSpPr txBox="1"/>
          <p:nvPr/>
        </p:nvSpPr>
        <p:spPr>
          <a:xfrm>
            <a:off x="304819" y="2930759"/>
            <a:ext cx="3153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445526"/>
                </a:solidFill>
                <a:latin typeface="+mj-lt"/>
              </a:rPr>
              <a:t>ARO Research Activities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00B5-37AD-0846-A66C-3527157F26DF}"/>
              </a:ext>
            </a:extLst>
          </p:cNvPr>
          <p:cNvGrpSpPr/>
          <p:nvPr/>
        </p:nvGrpSpPr>
        <p:grpSpPr>
          <a:xfrm>
            <a:off x="279392" y="4772525"/>
            <a:ext cx="3374635" cy="1552855"/>
            <a:chOff x="295158" y="4772525"/>
            <a:chExt cx="3374635" cy="155285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A6AD46-9CB8-534F-97A4-89D019D9F46E}"/>
                </a:ext>
              </a:extLst>
            </p:cNvPr>
            <p:cNvSpPr/>
            <p:nvPr/>
          </p:nvSpPr>
          <p:spPr>
            <a:xfrm>
              <a:off x="2211926" y="4772525"/>
              <a:ext cx="1457867" cy="1552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158" y="4772525"/>
              <a:ext cx="2368602" cy="15528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99" y="5993186"/>
              <a:ext cx="309846" cy="281657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B70CC69-171D-524F-B15F-B2B91113005E}"/>
                </a:ext>
              </a:extLst>
            </p:cNvPr>
            <p:cNvGrpSpPr/>
            <p:nvPr/>
          </p:nvGrpSpPr>
          <p:grpSpPr>
            <a:xfrm>
              <a:off x="2241906" y="5623535"/>
              <a:ext cx="1412898" cy="694350"/>
              <a:chOff x="2374432" y="5694094"/>
              <a:chExt cx="1412898" cy="69435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FEFB59-3E68-6A40-A6D2-7404CF4DE6B9}"/>
                  </a:ext>
                </a:extLst>
              </p:cNvPr>
              <p:cNvSpPr/>
              <p:nvPr/>
            </p:nvSpPr>
            <p:spPr>
              <a:xfrm>
                <a:off x="2435204" y="5694094"/>
                <a:ext cx="1322145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sz="900" dirty="0"/>
                  <a:t>FY17-FY19 Program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5171175-4A8E-9C45-94C7-62DE3804E50C}"/>
                  </a:ext>
                </a:extLst>
              </p:cNvPr>
              <p:cNvGrpSpPr/>
              <p:nvPr/>
            </p:nvGrpSpPr>
            <p:grpSpPr>
              <a:xfrm>
                <a:off x="2374432" y="5915162"/>
                <a:ext cx="1412898" cy="473282"/>
                <a:chOff x="1603284" y="6007138"/>
                <a:chExt cx="1412898" cy="473282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0D1BDED6-E909-BC48-984A-C932B8CAA5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9017" y="6007138"/>
                  <a:ext cx="1367184" cy="438732"/>
                </a:xfrm>
                <a:prstGeom prst="rect">
                  <a:avLst/>
                </a:prstGeom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1603284" y="6264976"/>
                  <a:ext cx="1412898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en-US" sz="800" dirty="0"/>
                    <a:t> $13,624             $77,383,460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2AB02B4-3740-DC44-AF01-22078A634E03}"/>
              </a:ext>
            </a:extLst>
          </p:cNvPr>
          <p:cNvSpPr/>
          <p:nvPr/>
        </p:nvSpPr>
        <p:spPr>
          <a:xfrm>
            <a:off x="6416539" y="3454029"/>
            <a:ext cx="2676953" cy="269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400" b="1" dirty="0"/>
              <a:t>Leverage Stakeholder Involvement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endParaRPr lang="en-US" sz="1200" b="1" dirty="0"/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ARMY – USASOC, MRMC, USACE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ONR, AFOSR, DARPA, DTRA</a:t>
            </a:r>
            <a:endParaRPr lang="en-US" sz="1100" dirty="0"/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endParaRPr lang="en-US" sz="1050" dirty="0"/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endParaRPr lang="en-US" sz="1050" dirty="0"/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400" b="1" dirty="0"/>
              <a:t>Asynchronous </a:t>
            </a:r>
            <a:br>
              <a:rPr lang="en-US" sz="1400" b="1" dirty="0"/>
            </a:br>
            <a:r>
              <a:rPr lang="en-US" sz="1400" b="1" dirty="0"/>
              <a:t>Adaptation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endParaRPr lang="en-US" sz="1200" b="1" dirty="0"/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1" charset="-128"/>
              </a:rPr>
              <a:t>Continue looking for the Best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3-5 year cycle of reassessing</a:t>
            </a:r>
          </a:p>
        </p:txBody>
      </p:sp>
      <p:sp>
        <p:nvSpPr>
          <p:cNvPr id="39" name="Text Box 86">
            <a:extLst>
              <a:ext uri="{FF2B5EF4-FFF2-40B4-BE49-F238E27FC236}">
                <a16:creationId xmlns:a16="http://schemas.microsoft.com/office/drawing/2014/main" id="{6058638A-F656-3743-A50F-4075E555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895" y="3478392"/>
            <a:ext cx="2166085" cy="282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baseline="0" dirty="0">
                <a:solidFill>
                  <a:srgbClr val="000000"/>
                </a:solidFill>
                <a:ea typeface="ＭＳ Ｐゴシック" pitchFamily="34" charset="-128"/>
              </a:rPr>
              <a:t>Scientific Discovery</a:t>
            </a:r>
            <a:r>
              <a:rPr lang="en-US" sz="1100" b="1" baseline="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100" b="1" baseline="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1" charset="-128"/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1" charset="-128"/>
              </a:rPr>
              <a:t>Diversity &amp; Inclusion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throughout the Portfolio 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SI, MURI, UARCs, Conferences, SBIR, STTR</a:t>
            </a:r>
            <a:endParaRPr lang="en-US" sz="1500" dirty="0"/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endParaRPr lang="en-US" sz="1500" dirty="0"/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400" b="1" dirty="0"/>
              <a:t>Build Capacity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 – STEM, DURIP, PECASE, YIP, Vannevar Bush,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1" charset="-128"/>
              </a:rPr>
              <a:t>HBCU/MI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ECA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ARL-ARO HBCU/MI </a:t>
            </a:r>
            <a:r>
              <a:rPr lang="en-US" dirty="0" err="1" smtClean="0"/>
              <a:t>ProgramS</a:t>
            </a:r>
            <a:r>
              <a:rPr lang="en-US" dirty="0" smtClean="0"/>
              <a:t> &amp; Activity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91344" y="995136"/>
            <a:ext cx="9115028" cy="2835339"/>
            <a:chOff x="1248041" y="1034464"/>
            <a:chExt cx="9115028" cy="2835339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653317" y="547699"/>
              <a:ext cx="346331" cy="5610225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03168" y="1034465"/>
              <a:ext cx="2809001" cy="2177533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9680" y="1353975"/>
              <a:ext cx="2855977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DEVCOM Core HBCU/MI Program</a:t>
              </a: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(FY20)</a:t>
              </a:r>
            </a:p>
            <a:p>
              <a:pPr algn="ctr"/>
              <a:endParaRPr lang="en-US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 engage and incentivize greater participation of </a:t>
              </a:r>
            </a:p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HBCUs/MIs in Army basic research</a:t>
              </a: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0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Funding: $26.7M</a:t>
              </a:r>
            </a:p>
            <a:p>
              <a:pPr algn="ctr"/>
              <a:r>
                <a:rPr lang="en-US" sz="10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Impact: 3 HBCUs, 27 MIs</a:t>
              </a:r>
            </a:p>
            <a:p>
              <a:pPr algn="ctr"/>
              <a:endPara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13492" y="1034464"/>
              <a:ext cx="2874802" cy="2188539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79293" y="1119117"/>
              <a:ext cx="274320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Partnered Research Initiative (PRI) 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(FY20)</a:t>
              </a:r>
            </a:p>
            <a:p>
              <a:pPr algn="ctr"/>
              <a:endParaRPr lang="en-US" sz="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 enhance the programs and capabilities of a select number of high-interest scientific and engineering disciplines through innovative collaborative research with ARL CRA/CTA Consortia</a:t>
              </a: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endParaRPr lang="en-US" sz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0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Funding: $1.24M </a:t>
              </a:r>
            </a:p>
            <a:p>
              <a:pPr algn="ctr"/>
              <a:r>
                <a:rPr lang="en-US" sz="10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Impact: 1 HBCU, 5 MIs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48041" y="3562026"/>
              <a:ext cx="91150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Grant and Cooperative Agreement Awards in FY20</a:t>
              </a:r>
              <a:endParaRPr lang="en-US" sz="1400" b="1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392304" y="4042172"/>
            <a:ext cx="2060343" cy="2520061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04174" y="4107675"/>
            <a:ext cx="203660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Contract Research, Development, Test and Evaluation</a:t>
            </a:r>
            <a:endParaRPr lang="en-US" sz="11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Principally to leverage unique capabilities of a minority-serving institution in </a:t>
            </a:r>
            <a:r>
              <a:rPr lang="en-U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Warfare, Cyber and System of Systems supporting </a:t>
            </a:r>
            <a:r>
              <a:rPr lang="en-US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ARL at White Sands Missile Range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Funding: $7.1M RDT&amp;E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Impact: 2 MIs, 1 HBCU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49904" y="4042172"/>
            <a:ext cx="2495772" cy="2542763"/>
          </a:xfrm>
          <a:prstGeom prst="roundRect">
            <a:avLst/>
          </a:prstGeom>
          <a:solidFill>
            <a:srgbClr val="364036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4054" y="4057485"/>
            <a:ext cx="2675401" cy="256224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Educational Outreach</a:t>
            </a:r>
            <a:endParaRPr lang="en-US" sz="11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Inspire students to pursue STEM thru the following mechanisms: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OSD Centers of Excellence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 Apprentice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aculty Fellow Research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Student Internships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School and Undergraduate Research Apprenticeships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Educational Partnership Agreement</a:t>
            </a:r>
            <a:r>
              <a:rPr lang="en-US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Impact: 3 HBCUs 1MI COE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 HBCUs, 40 MIs (EPAs)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5,000 student participants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35878" y="4042172"/>
            <a:ext cx="2062417" cy="2542763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29962" y="4157789"/>
            <a:ext cx="2074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Design Relationships</a:t>
            </a:r>
            <a:endParaRPr lang="en-US" sz="11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Build science and technology ecosystem that will encourage ground-breaking advances in areas of relevance to the Army through research collaboration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0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2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HBCU, 8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Mechanisms: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JWS,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CRADAs 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(FY19)</a:t>
            </a:r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305" y="4042172"/>
            <a:ext cx="2062417" cy="2542763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374" y="4065180"/>
            <a:ext cx="2153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Collaborative Technology/Research Alliances (CTA/CRAs), High Performance Computing Research, and University Affiliated Research Centers (UARCs) </a:t>
            </a:r>
            <a:r>
              <a:rPr lang="en-US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Subawards</a:t>
            </a:r>
            <a:endParaRPr lang="en-US" sz="11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encourage greater HBCU/MI participation on university </a:t>
            </a:r>
            <a:r>
              <a:rPr lang="en-U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en-US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industry-led research teams in areas of high Army interest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Funding: $1.4M RDT&amp;E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Impact: 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HBCUs, 6 MIs</a:t>
            </a:r>
          </a:p>
        </p:txBody>
      </p:sp>
    </p:spTree>
    <p:extLst>
      <p:ext uri="{BB962C8B-B14F-4D97-AF65-F5344CB8AC3E}">
        <p14:creationId xmlns:p14="http://schemas.microsoft.com/office/powerpoint/2010/main" val="271160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Agency announcements (BAAs)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F4936-5C0C-4ACA-ACA9-19030CC3F9CC}"/>
              </a:ext>
            </a:extLst>
          </p:cNvPr>
          <p:cNvSpPr/>
          <p:nvPr/>
        </p:nvSpPr>
        <p:spPr>
          <a:xfrm>
            <a:off x="1" y="4060851"/>
            <a:ext cx="9144000" cy="242167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19551-92F1-4230-A032-546CF3CF8FF6}"/>
              </a:ext>
            </a:extLst>
          </p:cNvPr>
          <p:cNvSpPr txBox="1"/>
          <p:nvPr/>
        </p:nvSpPr>
        <p:spPr>
          <a:xfrm>
            <a:off x="6102961" y="4457013"/>
            <a:ext cx="264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2362C"/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Funding Opportunities</a:t>
            </a: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FA58FA1D-8315-4174-90B2-4B11E0BA9A53}"/>
              </a:ext>
            </a:extLst>
          </p:cNvPr>
          <p:cNvSpPr txBox="1"/>
          <p:nvPr/>
        </p:nvSpPr>
        <p:spPr>
          <a:xfrm>
            <a:off x="6008914" y="4861350"/>
            <a:ext cx="272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2362C"/>
                </a:solidFill>
                <a:latin typeface="Roboto" panose="02000000000000000000"/>
              </a:rPr>
              <a:t>You can find closing dates and application details for all funding </a:t>
            </a:r>
            <a:r>
              <a:rPr lang="en-US" sz="1200" dirty="0" smtClean="0">
                <a:solidFill>
                  <a:srgbClr val="32362C"/>
                </a:solidFill>
                <a:latin typeface="Roboto" panose="02000000000000000000"/>
              </a:rPr>
              <a:t>opportunities </a:t>
            </a:r>
            <a:endParaRPr lang="id-ID" sz="1200" dirty="0">
              <a:solidFill>
                <a:srgbClr val="32362C"/>
              </a:solidFill>
              <a:latin typeface="Roboto" panose="020000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C2C44-9D16-432E-A183-8D11739BD579}"/>
              </a:ext>
            </a:extLst>
          </p:cNvPr>
          <p:cNvSpPr txBox="1"/>
          <p:nvPr/>
        </p:nvSpPr>
        <p:spPr>
          <a:xfrm>
            <a:off x="5830529" y="1206504"/>
            <a:ext cx="33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u="sng" dirty="0">
                <a:solidFill>
                  <a:srgbClr val="32362C"/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Broad </a:t>
            </a:r>
            <a:r>
              <a:rPr lang="en-US" sz="1600" b="1" u="sng" dirty="0" smtClean="0">
                <a:solidFill>
                  <a:srgbClr val="32362C"/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Agenc</a:t>
            </a:r>
            <a:r>
              <a:rPr lang="en-US" sz="1600" b="1" u="sng" dirty="0" smtClean="0">
                <a:solidFill>
                  <a:srgbClr val="32362C"/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y </a:t>
            </a:r>
            <a:r>
              <a:rPr lang="en-US" sz="1600" b="1" u="sng" dirty="0" smtClean="0">
                <a:solidFill>
                  <a:srgbClr val="32362C"/>
                </a:solidFill>
                <a:latin typeface="Roboto" panose="02000000000000000000"/>
                <a:ea typeface="Roboto" panose="02000000000000000000" pitchFamily="2" charset="0"/>
                <a:cs typeface="Times Sans Serif" panose="02020603050405020304" pitchFamily="18" charset="0"/>
              </a:rPr>
              <a:t>Announcements</a:t>
            </a:r>
            <a:endParaRPr lang="en-US" sz="1600" b="1" u="sng" dirty="0">
              <a:solidFill>
                <a:srgbClr val="32362C"/>
              </a:solidFill>
              <a:latin typeface="Roboto" panose="0200000000000000000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036A45DC-EE68-48C2-8019-19BCCC42FF64}"/>
              </a:ext>
            </a:extLst>
          </p:cNvPr>
          <p:cNvSpPr txBox="1"/>
          <p:nvPr/>
        </p:nvSpPr>
        <p:spPr>
          <a:xfrm>
            <a:off x="5830529" y="1642799"/>
            <a:ext cx="32249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2362C"/>
                </a:solidFill>
                <a:latin typeface="Roboto" panose="02000000000000000000"/>
              </a:rPr>
              <a:t>The latest </a:t>
            </a:r>
            <a:r>
              <a:rPr lang="en-US" sz="1200" dirty="0" smtClean="0">
                <a:solidFill>
                  <a:srgbClr val="32362C"/>
                </a:solidFill>
                <a:latin typeface="Roboto" panose="02000000000000000000"/>
              </a:rPr>
              <a:t>ARL-ARO BAAs </a:t>
            </a:r>
            <a:r>
              <a:rPr lang="en-US" sz="1200" dirty="0">
                <a:solidFill>
                  <a:srgbClr val="32362C"/>
                </a:solidFill>
                <a:latin typeface="Roboto" panose="02000000000000000000"/>
              </a:rPr>
              <a:t>can be </a:t>
            </a:r>
            <a:r>
              <a:rPr lang="en-US" sz="1200" dirty="0" smtClean="0">
                <a:solidFill>
                  <a:srgbClr val="32362C"/>
                </a:solidFill>
                <a:latin typeface="Roboto" panose="02000000000000000000"/>
              </a:rPr>
              <a:t>found at </a:t>
            </a:r>
            <a:r>
              <a:rPr lang="en-US" sz="1200" u="sng" dirty="0">
                <a:solidFill>
                  <a:srgbClr val="0070C0"/>
                </a:solidFill>
              </a:rPr>
              <a:t>arl.army.mil/business</a:t>
            </a:r>
            <a:r>
              <a:rPr lang="en-US" sz="12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en-US" sz="12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200" u="sng" dirty="0">
                <a:solidFill>
                  <a:srgbClr val="0070C0"/>
                </a:solidFill>
              </a:rPr>
              <a:t>/</a:t>
            </a:r>
            <a:r>
              <a:rPr lang="en-US" sz="1200" u="sng" dirty="0" smtClean="0">
                <a:solidFill>
                  <a:srgbClr val="0070C0"/>
                </a:solidFill>
              </a:rPr>
              <a:t>broad-agency-announcements</a:t>
            </a:r>
          </a:p>
          <a:p>
            <a:pPr algn="r"/>
            <a:endParaRPr lang="en-US" sz="1200" u="sng" dirty="0">
              <a:solidFill>
                <a:srgbClr val="0070C0"/>
              </a:solidFill>
              <a:latin typeface="Roboto" panose="02000000000000000000"/>
            </a:endParaRPr>
          </a:p>
          <a:p>
            <a:pPr algn="r"/>
            <a:r>
              <a:rPr lang="en-US" sz="1200" dirty="0" smtClean="0">
                <a:latin typeface="Roboto" panose="02000000000000000000"/>
              </a:rPr>
              <a:t>Also, the US Army Corps of Engineers Engineer Researc</a:t>
            </a:r>
            <a:r>
              <a:rPr lang="en-US" sz="1200" dirty="0" smtClean="0">
                <a:latin typeface="Roboto" panose="02000000000000000000"/>
              </a:rPr>
              <a:t>h and Development Center (ERDC)</a:t>
            </a:r>
          </a:p>
          <a:p>
            <a:pPr algn="r"/>
            <a:r>
              <a:rPr lang="id-ID" sz="1200" u="sng" dirty="0" smtClean="0">
                <a:solidFill>
                  <a:srgbClr val="0070C0"/>
                </a:solidFill>
                <a:latin typeface="Roboto" panose="02000000000000000000"/>
              </a:rPr>
              <a:t>erdc.usace.army.mil/Business-With-Us</a:t>
            </a:r>
            <a:endParaRPr lang="en-US" sz="1200" u="sng" dirty="0" smtClean="0">
              <a:solidFill>
                <a:srgbClr val="0070C0"/>
              </a:solidFill>
              <a:latin typeface="Roboto" panose="02000000000000000000"/>
            </a:endParaRPr>
          </a:p>
          <a:p>
            <a:pPr algn="r"/>
            <a:endParaRPr lang="en-US" sz="1200" dirty="0">
              <a:solidFill>
                <a:srgbClr val="0070C0"/>
              </a:solidFill>
              <a:latin typeface="Roboto" panose="02000000000000000000"/>
            </a:endParaRPr>
          </a:p>
          <a:p>
            <a:pPr algn="r"/>
            <a:r>
              <a:rPr lang="en-US" sz="1200" dirty="0" smtClean="0">
                <a:latin typeface="Roboto" panose="02000000000000000000"/>
              </a:rPr>
              <a:t>And, US Army Medical Research And Development Command (MRDC)</a:t>
            </a:r>
          </a:p>
          <a:p>
            <a:pPr algn="r"/>
            <a:r>
              <a:rPr lang="id-ID" sz="1200" u="sng" dirty="0">
                <a:solidFill>
                  <a:srgbClr val="0070C0"/>
                </a:solidFill>
                <a:latin typeface="Roboto" panose="02000000000000000000"/>
              </a:rPr>
              <a:t>usamraa.army.mil/Pages/BAA.aspx</a:t>
            </a:r>
            <a:endParaRPr lang="id-ID" sz="1200" u="sng" dirty="0">
              <a:solidFill>
                <a:srgbClr val="0070C0"/>
              </a:solidFill>
              <a:latin typeface="Roboto" panose="0200000000000000000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7ECA28-FC21-A444-9BA1-A1DF6B00AB4C}"/>
              </a:ext>
            </a:extLst>
          </p:cNvPr>
          <p:cNvGrpSpPr/>
          <p:nvPr/>
        </p:nvGrpSpPr>
        <p:grpSpPr>
          <a:xfrm>
            <a:off x="266474" y="992821"/>
            <a:ext cx="5659846" cy="4872357"/>
            <a:chOff x="171186" y="992821"/>
            <a:chExt cx="5659846" cy="48723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776DEE-1448-45B3-B4C8-2669CAD9B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86" y="992821"/>
              <a:ext cx="5659846" cy="48723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902B23-3C2B-444D-B552-40C2D3152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24"/>
            <a:stretch/>
          </p:blipFill>
          <p:spPr>
            <a:xfrm>
              <a:off x="863809" y="1594653"/>
              <a:ext cx="4495309" cy="16824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CEFDAB-C663-1E4E-B241-BE9198958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90" b="17346"/>
            <a:stretch/>
          </p:blipFill>
          <p:spPr>
            <a:xfrm>
              <a:off x="863209" y="3734124"/>
              <a:ext cx="4496220" cy="634467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1BBDD9-87CA-3141-9733-E9C4AA63AE24}"/>
                </a:ext>
              </a:extLst>
            </p:cNvPr>
            <p:cNvSpPr/>
            <p:nvPr/>
          </p:nvSpPr>
          <p:spPr>
            <a:xfrm>
              <a:off x="2057853" y="4112964"/>
              <a:ext cx="808815" cy="2743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FBB3C1-F9EF-904F-9796-C9028566E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7" b="72668"/>
            <a:stretch/>
          </p:blipFill>
          <p:spPr>
            <a:xfrm>
              <a:off x="863209" y="3281955"/>
              <a:ext cx="4496220" cy="439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0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Vehicles</a:t>
            </a:r>
            <a:endParaRPr lang="en-US" dirty="0"/>
          </a:p>
        </p:txBody>
      </p:sp>
      <p:graphicFrame>
        <p:nvGraphicFramePr>
          <p:cNvPr id="3" name="Group 4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923327"/>
              </p:ext>
            </p:extLst>
          </p:nvPr>
        </p:nvGraphicFramePr>
        <p:xfrm>
          <a:off x="125473" y="859967"/>
          <a:ext cx="8908570" cy="5555768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386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Award 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864" marR="18288" marT="18288" marB="18288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39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marL="45720" marR="18288" marT="18288" marB="1828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39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Funding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18288" marT="18288" marB="1828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3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eaLnBrk="0" hangingPunct="0">
                        <a:tabLst>
                          <a:tab pos="4572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Single Investigator (SI)</a:t>
                      </a: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Single-laboratory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projects</a:t>
                      </a: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$140K/year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(avg) for 3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eaLnBrk="0" hangingPunct="0">
                        <a:tabLst>
                          <a:tab pos="4572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Short Term Innovative Research (STIR)</a:t>
                      </a: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high-risk pilot projects</a:t>
                      </a: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$60K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for 9 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eaLnBrk="0" hangingPunct="0">
                        <a:tabLst>
                          <a:tab pos="457200" algn="l"/>
                        </a:tabLs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Early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Career Program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Program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(ECP) 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Early-career PIs</a:t>
                      </a: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$120K/year for 3 years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eaLnBrk="0" hangingPunct="0">
                        <a:tabLst>
                          <a:tab pos="4572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Presidential Early Career Award for Scientists and Engineers (PECASE) </a:t>
                      </a: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Promising future leaders</a:t>
                      </a: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$200K/year for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 years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eaLnBrk="0" hangingPunct="0">
                        <a:tabLst>
                          <a:tab pos="4572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Defense University Research Instrumentation Program (DURIP)</a:t>
                      </a: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Instrumentation</a:t>
                      </a: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$200K (avg) per award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eaLnBrk="0" hangingPunct="0">
                        <a:tabLst>
                          <a:tab pos="4572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Multidisciplinary University Research Initiative (MURI)</a:t>
                      </a: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Large multidisciplinary programs</a:t>
                      </a: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~$1.25M/year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up to 5 years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eaLnBrk="0" hangingPunct="0">
                        <a:tabLst>
                          <a:tab pos="457200" algn="l"/>
                        </a:tabLs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Historically Black College/University </a:t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 Minority Institution (HBCU/MI)</a:t>
                      </a: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C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Minority serving institutions</a:t>
                      </a: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C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~$120K/year for 3 years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C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Small Business Technology Transfer (STTR)</a:t>
                      </a: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Multi-phase awards bridging academia &amp; industry</a:t>
                      </a: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170K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(6 mo.) to $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1.1M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(12-24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mo.)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Small Business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Innovation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Research (SBIR)</a:t>
                      </a:r>
                    </a:p>
                  </a:txBody>
                  <a:tcPr marL="45720" marR="36576" marT="27432" marB="27432" anchor="ctr" horzOverflow="overflow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3F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Multi-phase research for industry transition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3F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$150K (6 mo.) to $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1M+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(24 mo.)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2" marR="36576"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3F3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proposal evaluation and selection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37988" y="4717358"/>
            <a:ext cx="2615184" cy="548331"/>
          </a:xfrm>
          <a:prstGeom prst="roundRect">
            <a:avLst/>
          </a:prstGeom>
          <a:gradFill rotWithShape="0">
            <a:gsLst>
              <a:gs pos="0">
                <a:srgbClr val="252575"/>
              </a:gs>
              <a:gs pos="80000">
                <a:srgbClr val="373785"/>
              </a:gs>
              <a:gs pos="93000">
                <a:srgbClr val="3F42AF"/>
              </a:gs>
            </a:gsLst>
          </a:gradFill>
          <a:effectLst>
            <a:outerShdw blurRad="88900" dist="63500" dir="2700000" algn="tl" rotWithShape="0">
              <a:prstClr val="black">
                <a:alpha val="35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4" name="Rounded Rectangle 3"/>
          <p:cNvSpPr/>
          <p:nvPr/>
        </p:nvSpPr>
        <p:spPr>
          <a:xfrm>
            <a:off x="3237988" y="5666909"/>
            <a:ext cx="2615184" cy="822960"/>
          </a:xfrm>
          <a:prstGeom prst="roundRect">
            <a:avLst/>
          </a:prstGeom>
          <a:gradFill rotWithShape="0">
            <a:gsLst>
              <a:gs pos="0">
                <a:srgbClr val="252575"/>
              </a:gs>
              <a:gs pos="80000">
                <a:srgbClr val="373785"/>
              </a:gs>
              <a:gs pos="93000">
                <a:srgbClr val="3F42AF"/>
              </a:gs>
            </a:gsLst>
          </a:gradFill>
          <a:effectLst>
            <a:outerShdw blurRad="88900" dist="63500" dir="2700000" algn="tl" rotWithShape="0">
              <a:prstClr val="black">
                <a:alpha val="35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5" name="Rounded Rectangle 4"/>
          <p:cNvSpPr/>
          <p:nvPr/>
        </p:nvSpPr>
        <p:spPr>
          <a:xfrm>
            <a:off x="3237988" y="2797570"/>
            <a:ext cx="2615184" cy="548331"/>
          </a:xfrm>
          <a:prstGeom prst="roundRect">
            <a:avLst/>
          </a:prstGeom>
          <a:gradFill rotWithShape="0">
            <a:gsLst>
              <a:gs pos="0">
                <a:srgbClr val="252575"/>
              </a:gs>
              <a:gs pos="80000">
                <a:srgbClr val="373785"/>
              </a:gs>
              <a:gs pos="93000">
                <a:srgbClr val="3F42AF"/>
              </a:gs>
            </a:gsLst>
          </a:gradFill>
          <a:effectLst>
            <a:outerShdw blurRad="88900" dist="63500" dir="2700000" algn="tl" rotWithShape="0">
              <a:prstClr val="black">
                <a:alpha val="35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6" name="Rounded Rectangle 5"/>
          <p:cNvSpPr/>
          <p:nvPr/>
        </p:nvSpPr>
        <p:spPr>
          <a:xfrm>
            <a:off x="3237988" y="1857467"/>
            <a:ext cx="2615184" cy="548331"/>
          </a:xfrm>
          <a:prstGeom prst="roundRect">
            <a:avLst/>
          </a:prstGeom>
          <a:gradFill rotWithShape="0">
            <a:gsLst>
              <a:gs pos="0">
                <a:srgbClr val="252575"/>
              </a:gs>
              <a:gs pos="80000">
                <a:srgbClr val="373785"/>
              </a:gs>
              <a:gs pos="93000">
                <a:srgbClr val="3F42AF"/>
              </a:gs>
            </a:gsLst>
          </a:gradFill>
          <a:effectLst>
            <a:outerShdw blurRad="88900" dist="63500" dir="2700000" algn="tl" rotWithShape="0">
              <a:prstClr val="black">
                <a:alpha val="35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277594" y="3494870"/>
            <a:ext cx="2523744" cy="653977"/>
          </a:xfrm>
          <a:prstGeom prst="roundRect">
            <a:avLst/>
          </a:prstGeom>
          <a:gradFill rotWithShape="0">
            <a:gsLst>
              <a:gs pos="0">
                <a:srgbClr val="252575"/>
              </a:gs>
              <a:gs pos="80000">
                <a:srgbClr val="373785"/>
              </a:gs>
              <a:gs pos="93000">
                <a:srgbClr val="3F42AF"/>
              </a:gs>
            </a:gsLst>
          </a:gradFill>
          <a:effectLst>
            <a:outerShdw blurRad="88900" dist="63500" dir="2700000" algn="tl" rotWithShape="0">
              <a:prstClr val="black">
                <a:alpha val="35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8" name="Rounded Rectangle 7"/>
          <p:cNvSpPr/>
          <p:nvPr/>
        </p:nvSpPr>
        <p:spPr>
          <a:xfrm>
            <a:off x="6323552" y="3494870"/>
            <a:ext cx="2523744" cy="653977"/>
          </a:xfrm>
          <a:prstGeom prst="roundRect">
            <a:avLst/>
          </a:prstGeom>
          <a:gradFill rotWithShape="0">
            <a:gsLst>
              <a:gs pos="0">
                <a:srgbClr val="252575"/>
              </a:gs>
              <a:gs pos="80000">
                <a:srgbClr val="373785"/>
              </a:gs>
              <a:gs pos="93000">
                <a:srgbClr val="3F42AF"/>
              </a:gs>
            </a:gsLst>
          </a:gradFill>
          <a:effectLst>
            <a:outerShdw blurRad="88900" dist="63500" dir="2700000" algn="tl" rotWithShape="0">
              <a:prstClr val="black">
                <a:alpha val="35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1" name="Rounded Rectangle 6"/>
          <p:cNvSpPr/>
          <p:nvPr/>
        </p:nvSpPr>
        <p:spPr>
          <a:xfrm>
            <a:off x="3230563" y="1927347"/>
            <a:ext cx="2657475" cy="427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/>
              <a:t>White Papers</a:t>
            </a:r>
          </a:p>
        </p:txBody>
      </p:sp>
      <p:sp>
        <p:nvSpPr>
          <p:cNvPr id="12" name="Rounded Rectangle 8"/>
          <p:cNvSpPr/>
          <p:nvPr/>
        </p:nvSpPr>
        <p:spPr>
          <a:xfrm>
            <a:off x="3217863" y="2836032"/>
            <a:ext cx="2655887" cy="493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/>
              <a:t>Receive Proposals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338138" y="3563107"/>
            <a:ext cx="2357437" cy="539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/>
              <a:t>Science Peer Review</a:t>
            </a:r>
          </a:p>
        </p:txBody>
      </p:sp>
      <p:sp>
        <p:nvSpPr>
          <p:cNvPr id="14" name="Rounded Rectangle 12"/>
          <p:cNvSpPr/>
          <p:nvPr/>
        </p:nvSpPr>
        <p:spPr>
          <a:xfrm>
            <a:off x="6421438" y="3590095"/>
            <a:ext cx="2355850" cy="4984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/>
              <a:t>Army Lab/Centers Review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17863" y="4807873"/>
            <a:ext cx="2655887" cy="412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/>
              <a:t>Analysis of Evaluations</a:t>
            </a:r>
          </a:p>
        </p:txBody>
      </p:sp>
      <p:sp>
        <p:nvSpPr>
          <p:cNvPr id="16" name="Rounded Rectangle 16"/>
          <p:cNvSpPr/>
          <p:nvPr/>
        </p:nvSpPr>
        <p:spPr>
          <a:xfrm>
            <a:off x="3330575" y="5733703"/>
            <a:ext cx="2414588" cy="727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ts val="1800"/>
              </a:lnSpc>
              <a:spcAft>
                <a:spcPts val="700"/>
              </a:spcAft>
              <a:defRPr/>
            </a:pPr>
            <a:r>
              <a:rPr lang="en-US" sz="1700" b="1" dirty="0"/>
              <a:t>PM Recommendation Management </a:t>
            </a:r>
            <a:r>
              <a:rPr lang="en-US" sz="800" b="1" dirty="0"/>
              <a:t> </a:t>
            </a:r>
            <a:r>
              <a:rPr lang="en-US" sz="1700" b="1" dirty="0"/>
              <a:t>Assessment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4404701" y="2607879"/>
            <a:ext cx="320040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4404701" y="5477548"/>
            <a:ext cx="320040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19" name="Straight Arrow Connector 18"/>
          <p:cNvCxnSpPr/>
          <p:nvPr/>
        </p:nvCxnSpPr>
        <p:spPr bwMode="auto">
          <a:xfrm rot="8700000">
            <a:off x="2812022" y="3437912"/>
            <a:ext cx="356616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20" name="Straight Arrow Connector 19"/>
          <p:cNvCxnSpPr/>
          <p:nvPr/>
        </p:nvCxnSpPr>
        <p:spPr bwMode="auto">
          <a:xfrm rot="2100000">
            <a:off x="5916540" y="3451560"/>
            <a:ext cx="356616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873869" y="4140361"/>
            <a:ext cx="551719" cy="523666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650173" y="4119921"/>
            <a:ext cx="599420" cy="537282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417382" y="1427048"/>
            <a:ext cx="180975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PM interactions </a:t>
            </a:r>
            <a:br>
              <a:rPr lang="en-US" sz="1400" dirty="0"/>
            </a:br>
            <a:r>
              <a:rPr lang="en-US" sz="1400" dirty="0"/>
              <a:t>with potential PIs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369804030"/>
              </p:ext>
            </p:extLst>
          </p:nvPr>
        </p:nvGraphicFramePr>
        <p:xfrm>
          <a:off x="2509823" y="1171047"/>
          <a:ext cx="1207093" cy="117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3237988" y="936244"/>
            <a:ext cx="2615184" cy="548331"/>
          </a:xfrm>
          <a:prstGeom prst="roundRect">
            <a:avLst/>
          </a:prstGeom>
          <a:gradFill rotWithShape="0">
            <a:gsLst>
              <a:gs pos="0">
                <a:srgbClr val="252575"/>
              </a:gs>
              <a:gs pos="80000">
                <a:srgbClr val="373785"/>
              </a:gs>
              <a:gs pos="93000">
                <a:srgbClr val="3F42AF"/>
              </a:gs>
            </a:gsLst>
          </a:gradFill>
          <a:effectLst>
            <a:outerShdw blurRad="88900" dist="63500" dir="2700000" algn="tl" rotWithShape="0">
              <a:prstClr val="black">
                <a:alpha val="35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9" name="Rounded Rectangle 4"/>
          <p:cNvSpPr/>
          <p:nvPr/>
        </p:nvSpPr>
        <p:spPr>
          <a:xfrm>
            <a:off x="3216275" y="992144"/>
            <a:ext cx="2659063" cy="433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/>
              <a:t>Development of Ideas</a:t>
            </a:r>
          </a:p>
        </p:txBody>
      </p:sp>
    </p:spTree>
    <p:extLst>
      <p:ext uri="{BB962C8B-B14F-4D97-AF65-F5344CB8AC3E}">
        <p14:creationId xmlns:p14="http://schemas.microsoft.com/office/powerpoint/2010/main" val="160154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Grant monitoring and </a:t>
            </a:r>
            <a:r>
              <a:rPr lang="en-US" dirty="0" err="1" smtClean="0"/>
              <a:t>closout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319463" y="943494"/>
            <a:ext cx="2468562" cy="881063"/>
          </a:xfrm>
          <a:prstGeom prst="roundRect">
            <a:avLst/>
          </a:prstGeom>
          <a:gradFill rotWithShape="0">
            <a:gsLst>
              <a:gs pos="0">
                <a:srgbClr val="252575"/>
              </a:gs>
              <a:gs pos="80000">
                <a:srgbClr val="373785"/>
              </a:gs>
              <a:gs pos="93000">
                <a:srgbClr val="3F42AF"/>
              </a:gs>
            </a:gsLst>
          </a:gradFill>
          <a:effectLst>
            <a:outerShdw blurRad="88900" dist="63500" dir="2700000" algn="tl" rotWithShape="0">
              <a:prstClr val="black">
                <a:alpha val="35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7" name="Rounded Rectangle 4"/>
          <p:cNvSpPr/>
          <p:nvPr/>
        </p:nvSpPr>
        <p:spPr bwMode="auto">
          <a:xfrm>
            <a:off x="3338513" y="1060969"/>
            <a:ext cx="2392362" cy="666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/>
              <a:t>Grant is Awarded</a:t>
            </a: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313113" y="2434157"/>
            <a:ext cx="2474912" cy="881062"/>
            <a:chOff x="3313251" y="2563953"/>
            <a:chExt cx="2475487" cy="880280"/>
          </a:xfrm>
        </p:grpSpPr>
        <p:sp>
          <p:nvSpPr>
            <p:cNvPr id="9" name="Rounded Rectangle 8"/>
            <p:cNvSpPr/>
            <p:nvPr/>
          </p:nvSpPr>
          <p:spPr>
            <a:xfrm>
              <a:off x="3319858" y="2563953"/>
              <a:ext cx="2468880" cy="880280"/>
            </a:xfrm>
            <a:prstGeom prst="roundRect">
              <a:avLst/>
            </a:prstGeom>
            <a:gradFill rotWithShape="0">
              <a:gsLst>
                <a:gs pos="0">
                  <a:srgbClr val="252575"/>
                </a:gs>
                <a:gs pos="80000">
                  <a:srgbClr val="373785"/>
                </a:gs>
                <a:gs pos="93000">
                  <a:srgbClr val="3F42AF"/>
                </a:gs>
              </a:gsLst>
            </a:gradFill>
            <a:effectLst>
              <a:outerShdw blurRad="889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3313251" y="2686082"/>
              <a:ext cx="2434202" cy="656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ARO PM Monitors Program with SC/SLs</a:t>
              </a: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328613" y="3923232"/>
            <a:ext cx="2470150" cy="881062"/>
            <a:chOff x="329203" y="4053400"/>
            <a:chExt cx="2468880" cy="880280"/>
          </a:xfrm>
        </p:grpSpPr>
        <p:sp>
          <p:nvSpPr>
            <p:cNvPr id="12" name="Rounded Rectangle 11"/>
            <p:cNvSpPr/>
            <p:nvPr/>
          </p:nvSpPr>
          <p:spPr>
            <a:xfrm>
              <a:off x="329203" y="4053400"/>
              <a:ext cx="2468880" cy="880280"/>
            </a:xfrm>
            <a:prstGeom prst="roundRect">
              <a:avLst/>
            </a:prstGeom>
            <a:gradFill rotWithShape="0">
              <a:gsLst>
                <a:gs pos="0">
                  <a:srgbClr val="252575"/>
                </a:gs>
                <a:gs pos="80000">
                  <a:srgbClr val="373785"/>
                </a:gs>
                <a:gs pos="93000">
                  <a:srgbClr val="3F42AF"/>
                </a:gs>
              </a:gsLst>
            </a:gradFill>
            <a:effectLst>
              <a:outerShdw blurRad="889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12"/>
            <p:cNvSpPr/>
            <p:nvPr/>
          </p:nvSpPr>
          <p:spPr>
            <a:xfrm>
              <a:off x="360937" y="4215181"/>
              <a:ext cx="2356225" cy="558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Discussions </a:t>
              </a:r>
              <a:br>
                <a:rPr lang="en-US" sz="1800" b="1" dirty="0"/>
              </a:br>
              <a:r>
                <a:rPr lang="en-US" sz="1800" b="1" dirty="0"/>
                <a:t>via Phone, Email, and at Conferences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3319463" y="5445644"/>
            <a:ext cx="2468562" cy="879475"/>
            <a:chOff x="3319858" y="5574835"/>
            <a:chExt cx="2468880" cy="880280"/>
          </a:xfrm>
        </p:grpSpPr>
        <p:sp>
          <p:nvSpPr>
            <p:cNvPr id="15" name="Rounded Rectangle 14"/>
            <p:cNvSpPr/>
            <p:nvPr/>
          </p:nvSpPr>
          <p:spPr>
            <a:xfrm>
              <a:off x="3319858" y="5574835"/>
              <a:ext cx="2468880" cy="880280"/>
            </a:xfrm>
            <a:prstGeom prst="roundRect">
              <a:avLst/>
            </a:prstGeom>
            <a:gradFill rotWithShape="0">
              <a:gsLst>
                <a:gs pos="0">
                  <a:srgbClr val="252575"/>
                </a:gs>
                <a:gs pos="80000">
                  <a:srgbClr val="373785"/>
                </a:gs>
                <a:gs pos="93000">
                  <a:srgbClr val="3F42AF"/>
                </a:gs>
              </a:gsLst>
            </a:gradFill>
            <a:effectLst>
              <a:outerShdw blurRad="889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ounded Rectangle 14"/>
            <p:cNvSpPr/>
            <p:nvPr/>
          </p:nvSpPr>
          <p:spPr>
            <a:xfrm>
              <a:off x="3411945" y="5789344"/>
              <a:ext cx="2219611" cy="498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Grant Ends</a:t>
              </a:r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3319463" y="3923232"/>
            <a:ext cx="2468562" cy="881062"/>
            <a:chOff x="3319858" y="4053400"/>
            <a:chExt cx="2468880" cy="880280"/>
          </a:xfrm>
        </p:grpSpPr>
        <p:sp>
          <p:nvSpPr>
            <p:cNvPr id="18" name="Rounded Rectangle 17"/>
            <p:cNvSpPr/>
            <p:nvPr/>
          </p:nvSpPr>
          <p:spPr>
            <a:xfrm>
              <a:off x="3319858" y="4053400"/>
              <a:ext cx="2468880" cy="880280"/>
            </a:xfrm>
            <a:prstGeom prst="roundRect">
              <a:avLst/>
            </a:prstGeom>
            <a:gradFill rotWithShape="0">
              <a:gsLst>
                <a:gs pos="0">
                  <a:srgbClr val="252575"/>
                </a:gs>
                <a:gs pos="80000">
                  <a:srgbClr val="373785"/>
                </a:gs>
                <a:gs pos="93000">
                  <a:srgbClr val="3F42AF"/>
                </a:gs>
              </a:gsLst>
            </a:gradFill>
            <a:effectLst>
              <a:outerShdw blurRad="889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ounded Rectangle 12"/>
            <p:cNvSpPr/>
            <p:nvPr/>
          </p:nvSpPr>
          <p:spPr>
            <a:xfrm>
              <a:off x="3366144" y="4223111"/>
              <a:ext cx="2356153" cy="558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Site Visits and</a:t>
              </a:r>
              <a:br>
                <a:rPr lang="en-US" sz="1800" b="1" dirty="0"/>
              </a:br>
              <a:r>
                <a:rPr lang="en-US" sz="1800" b="1" dirty="0"/>
                <a:t>Collaborations</a:t>
              </a:r>
            </a:p>
          </p:txBody>
        </p:sp>
      </p:grp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6296025" y="3923232"/>
            <a:ext cx="2468563" cy="881062"/>
            <a:chOff x="6295548" y="4053400"/>
            <a:chExt cx="2468880" cy="880280"/>
          </a:xfrm>
        </p:grpSpPr>
        <p:sp>
          <p:nvSpPr>
            <p:cNvPr id="21" name="Rounded Rectangle 20"/>
            <p:cNvSpPr/>
            <p:nvPr/>
          </p:nvSpPr>
          <p:spPr>
            <a:xfrm>
              <a:off x="6295548" y="4053400"/>
              <a:ext cx="2468880" cy="880280"/>
            </a:xfrm>
            <a:prstGeom prst="roundRect">
              <a:avLst/>
            </a:prstGeom>
            <a:gradFill rotWithShape="0">
              <a:gsLst>
                <a:gs pos="0">
                  <a:srgbClr val="252575"/>
                </a:gs>
                <a:gs pos="80000">
                  <a:srgbClr val="373785"/>
                </a:gs>
                <a:gs pos="93000">
                  <a:srgbClr val="3F42AF"/>
                </a:gs>
              </a:gsLst>
            </a:gradFill>
            <a:effectLst>
              <a:outerShdw blurRad="889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ounded Rectangle 12"/>
            <p:cNvSpPr/>
            <p:nvPr/>
          </p:nvSpPr>
          <p:spPr>
            <a:xfrm>
              <a:off x="6305074" y="4215181"/>
              <a:ext cx="2433951" cy="558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Annual Progress Reports, Manuscripts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 rot="5400000">
            <a:off x="4310419" y="2146109"/>
            <a:ext cx="457200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4296771" y="3626293"/>
            <a:ext cx="457200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4296771" y="5137246"/>
            <a:ext cx="457200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27" name="Straight Arrow Connector 26"/>
          <p:cNvCxnSpPr/>
          <p:nvPr/>
        </p:nvCxnSpPr>
        <p:spPr bwMode="auto">
          <a:xfrm rot="8400000">
            <a:off x="2545257" y="3594556"/>
            <a:ext cx="822960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  <p:cxnSp>
        <p:nvCxnSpPr>
          <p:cNvPr id="28" name="Straight Arrow Connector 27"/>
          <p:cNvCxnSpPr/>
          <p:nvPr/>
        </p:nvCxnSpPr>
        <p:spPr bwMode="auto">
          <a:xfrm rot="2400000">
            <a:off x="5696490" y="3594556"/>
            <a:ext cx="822960" cy="1588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3D3F8B"/>
            </a:solidFill>
            <a:prstDash val="solid"/>
            <a:bevel/>
            <a:headEnd type="none" w="med" len="med"/>
            <a:tailEnd type="triangle" w="med" len="sm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25400" h="0"/>
            <a:extrusionClr>
              <a:schemeClr val="bg1"/>
            </a:extrusionClr>
            <a:contourClr>
              <a:schemeClr val="bg1"/>
            </a:contourClr>
          </a:sp3d>
        </p:spPr>
      </p:cxnSp>
    </p:spTree>
    <p:extLst>
      <p:ext uri="{BB962C8B-B14F-4D97-AF65-F5344CB8AC3E}">
        <p14:creationId xmlns:p14="http://schemas.microsoft.com/office/powerpoint/2010/main" val="163965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</a:t>
            </a:r>
            <a:r>
              <a:rPr lang="en-US" dirty="0"/>
              <a:t>I</a:t>
            </a:r>
            <a:r>
              <a:rPr lang="en-US" dirty="0" smtClean="0"/>
              <a:t>mmersion Program</a:t>
            </a:r>
          </a:p>
          <a:p>
            <a:pPr lvl="1"/>
            <a:r>
              <a:rPr lang="en-US" dirty="0" smtClean="0"/>
              <a:t>Likely ~24 months in duration</a:t>
            </a:r>
          </a:p>
          <a:p>
            <a:pPr lvl="1"/>
            <a:r>
              <a:rPr lang="en-US" dirty="0" smtClean="0"/>
              <a:t>Will sponsor PI to conduct research after time spent at collaborating R1 institution and at ARL</a:t>
            </a:r>
          </a:p>
          <a:p>
            <a:pPr lvl="1"/>
            <a:r>
              <a:rPr lang="en-US" dirty="0" smtClean="0"/>
              <a:t>Provides funding to institution to cover teaching duties</a:t>
            </a:r>
          </a:p>
          <a:p>
            <a:pPr lvl="1"/>
            <a:r>
              <a:rPr lang="en-US" dirty="0" smtClean="0"/>
              <a:t>Topic Areas TBD </a:t>
            </a:r>
          </a:p>
          <a:p>
            <a:pPr lvl="1"/>
            <a:r>
              <a:rPr lang="en-US" dirty="0" smtClean="0"/>
              <a:t>Will probably target junior faculty (similar to the ECP)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Faculty Prize Competition</a:t>
            </a:r>
          </a:p>
          <a:p>
            <a:pPr lvl="1"/>
            <a:r>
              <a:rPr lang="en-US" dirty="0" smtClean="0"/>
              <a:t>Pitch competition for prize of cooperative agreement to work with ARL researchers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Student Design Pitch Competition</a:t>
            </a:r>
          </a:p>
          <a:p>
            <a:pPr lvl="1"/>
            <a:r>
              <a:rPr lang="en-US" dirty="0" smtClean="0"/>
              <a:t>Similar to prior Student Design Competition, will allow students from covered institutions to compete for cash prizes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HBCU/mi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7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19" y="412287"/>
            <a:ext cx="5941019" cy="506411"/>
          </a:xfrm>
        </p:spPr>
        <p:txBody>
          <a:bodyPr/>
          <a:lstStyle/>
          <a:p>
            <a:r>
              <a:rPr lang="en-US" dirty="0"/>
              <a:t>Army Research and Student Opportunities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0501" y="1271276"/>
            <a:ext cx="276322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spcAft>
                <a:spcPts val="400"/>
              </a:spcAft>
            </a:pPr>
            <a:r>
              <a:rPr lang="en-US" b="1" dirty="0">
                <a:latin typeface="Arial" charset="0"/>
              </a:rPr>
              <a:t>1. </a:t>
            </a:r>
          </a:p>
          <a:p>
            <a:pPr eaLnBrk="0" hangingPunct="0">
              <a:spcBef>
                <a:spcPts val="1200"/>
              </a:spcBef>
              <a:spcAft>
                <a:spcPts val="400"/>
              </a:spcAft>
            </a:pPr>
            <a:r>
              <a:rPr lang="en-US" sz="2000" b="1" dirty="0" smtClean="0">
                <a:latin typeface="Arial" charset="0"/>
              </a:rPr>
              <a:t>Read BAAs.  </a:t>
            </a:r>
            <a:r>
              <a:rPr lang="en-US" sz="2000" dirty="0" smtClean="0">
                <a:latin typeface="Arial" charset="0"/>
              </a:rPr>
              <a:t>Familiarize yourself with relevant opportunities available.</a:t>
            </a:r>
            <a:endParaRPr lang="en-US" sz="2000" dirty="0">
              <a:latin typeface="Arial" charset="0"/>
            </a:endParaRPr>
          </a:p>
          <a:p>
            <a:pPr algn="ctr" eaLnBrk="0" hangingPunct="0">
              <a:spcBef>
                <a:spcPts val="600"/>
              </a:spcBef>
              <a:spcAft>
                <a:spcPts val="400"/>
              </a:spcAft>
            </a:pPr>
            <a:endParaRPr lang="en-US" sz="1200" b="0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spcBef>
                <a:spcPts val="600"/>
              </a:spcBef>
              <a:spcAft>
                <a:spcPts val="400"/>
              </a:spcAft>
            </a:pPr>
            <a:endParaRPr lang="en-US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DC1E56-899B-8D46-BF5B-58AA1A427324}"/>
              </a:ext>
            </a:extLst>
          </p:cNvPr>
          <p:cNvSpPr/>
          <p:nvPr/>
        </p:nvSpPr>
        <p:spPr>
          <a:xfrm>
            <a:off x="1" y="4484077"/>
            <a:ext cx="9144000" cy="1846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ts val="600"/>
              </a:spcBef>
              <a:spcAft>
                <a:spcPts val="40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BDF6F-A8C2-1E42-A162-9BE71145CA6D}"/>
              </a:ext>
            </a:extLst>
          </p:cNvPr>
          <p:cNvSpPr/>
          <p:nvPr/>
        </p:nvSpPr>
        <p:spPr>
          <a:xfrm>
            <a:off x="591575" y="5084102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ts val="400"/>
              </a:spcAft>
            </a:pPr>
            <a:r>
              <a:rPr lang="en-US" sz="36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1B71C-C373-8F45-9770-50308DE93B00}"/>
              </a:ext>
            </a:extLst>
          </p:cNvPr>
          <p:cNvSpPr/>
          <p:nvPr/>
        </p:nvSpPr>
        <p:spPr>
          <a:xfrm>
            <a:off x="3980425" y="4678862"/>
            <a:ext cx="45720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1"/>
                </a:solidFill>
              </a:rPr>
              <a:t>Michael Caccuitto</a:t>
            </a:r>
            <a:endParaRPr lang="en-US" dirty="0">
              <a:solidFill>
                <a:schemeClr val="bg1"/>
              </a:solidFill>
            </a:endParaRPr>
          </a:p>
          <a:p>
            <a:pPr eaLnBrk="0" hangingPunct="0">
              <a:spcBef>
                <a:spcPts val="6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ichael.j.caccuitto.civ@mail.mil</a:t>
            </a:r>
            <a:endParaRPr lang="en-US" dirty="0">
              <a:solidFill>
                <a:schemeClr val="bg1"/>
              </a:solidFill>
            </a:endParaRPr>
          </a:p>
          <a:p>
            <a:pPr eaLnBrk="0" hangingPunct="0">
              <a:spcBef>
                <a:spcPts val="6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bg1"/>
                </a:solidFill>
              </a:rPr>
              <a:t>919-549-4369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B984D-D879-214C-AFB2-768CD81B8DE3}"/>
              </a:ext>
            </a:extLst>
          </p:cNvPr>
          <p:cNvSpPr/>
          <p:nvPr/>
        </p:nvSpPr>
        <p:spPr>
          <a:xfrm>
            <a:off x="3418735" y="1271276"/>
            <a:ext cx="2457677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spcAft>
                <a:spcPts val="400"/>
              </a:spcAft>
            </a:pPr>
            <a:r>
              <a:rPr lang="en-US" b="1" dirty="0"/>
              <a:t>2.</a:t>
            </a:r>
          </a:p>
          <a:p>
            <a:pPr eaLnBrk="0" hangingPunct="0">
              <a:spcBef>
                <a:spcPts val="1200"/>
              </a:spcBef>
              <a:spcAft>
                <a:spcPts val="400"/>
              </a:spcAft>
            </a:pPr>
            <a:r>
              <a:rPr lang="en-US" sz="2000" b="1" dirty="0"/>
              <a:t>Be proactive: </a:t>
            </a:r>
            <a:r>
              <a:rPr lang="en-US" sz="2000" b="1" dirty="0" smtClean="0"/>
              <a:t>Get involved.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Self-identify interest and reach out to </a:t>
            </a:r>
            <a:r>
              <a:rPr lang="en-US" sz="2000" dirty="0" smtClean="0"/>
              <a:t>the identified POC to begin dialogue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2FACF3-B76C-D642-90D9-C44DAB605C90}"/>
              </a:ext>
            </a:extLst>
          </p:cNvPr>
          <p:cNvSpPr/>
          <p:nvPr/>
        </p:nvSpPr>
        <p:spPr>
          <a:xfrm>
            <a:off x="6266425" y="1271276"/>
            <a:ext cx="2763225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eaLnBrk="0" hangingPunct="0">
              <a:spcBef>
                <a:spcPts val="1200"/>
              </a:spcBef>
              <a:spcAft>
                <a:spcPts val="400"/>
              </a:spcAft>
            </a:pPr>
            <a:r>
              <a:rPr lang="en-US" b="1" dirty="0"/>
              <a:t>3. </a:t>
            </a:r>
          </a:p>
          <a:p>
            <a:pPr eaLnBrk="0" hangingPunct="0">
              <a:spcBef>
                <a:spcPts val="1200"/>
              </a:spcBef>
              <a:spcAft>
                <a:spcPts val="400"/>
              </a:spcAft>
            </a:pPr>
            <a:r>
              <a:rPr lang="en-US" sz="2000" b="1" dirty="0" smtClean="0"/>
              <a:t>Don’t be afraid to collaborate.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smtClean="0"/>
              <a:t>Often partnering, if permitted in a specifi</a:t>
            </a:r>
            <a:r>
              <a:rPr lang="en-US" sz="2000" dirty="0" smtClean="0"/>
              <a:t>c opportunity</a:t>
            </a:r>
            <a:r>
              <a:rPr lang="en-US" sz="2000" dirty="0" smtClean="0"/>
              <a:t>, can strengthen a proposal.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72501"/>
      </p:ext>
    </p:extLst>
  </p:cSld>
  <p:clrMapOvr>
    <a:masterClrMapping/>
  </p:clrMapOvr>
</p:sld>
</file>

<file path=ppt/theme/theme1.xml><?xml version="1.0" encoding="utf-8"?>
<a:theme xmlns:a="http://schemas.openxmlformats.org/drawingml/2006/main" name="1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CLASSIFIED//FOR OFFICIAL USE ONLY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NCLASSIFIED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F177B2FE6EB01A4CB29C652E415E2656" ma:contentTypeVersion="11" ma:contentTypeDescription="Upload an image or a photograph." ma:contentTypeScope="" ma:versionID="f320764365f13f50dd47b542c61f0f3c">
  <xsd:schema xmlns:xsd="http://www.w3.org/2001/XMLSchema" xmlns:xs="http://www.w3.org/2001/XMLSchema" xmlns:p="http://schemas.microsoft.com/office/2006/metadata/properties" xmlns:ns1="http://schemas.microsoft.com/sharepoint/v3" xmlns:ns2="2c061caa-ac96-4ed1-b74a-abb1169dd94c" xmlns:ns3="8acc76ce-4927-4c10-947a-54b615abcc3a" targetNamespace="http://schemas.microsoft.com/office/2006/metadata/properties" ma:root="true" ma:fieldsID="4ef1a987c416b8de0673a0f47df6a8c9" ns1:_="" ns2:_="" ns3:_="">
    <xsd:import namespace="http://schemas.microsoft.com/sharepoint/v3"/>
    <xsd:import namespace="2c061caa-ac96-4ed1-b74a-abb1169dd94c"/>
    <xsd:import namespace="8acc76ce-4927-4c10-947a-54b615abcc3a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Organization" minOccurs="0"/>
                <xsd:element ref="ns2:SharedWithUsers" minOccurs="0"/>
                <xsd:element ref="ns3:Display_x0020_Name" minOccurs="0"/>
                <xsd:element ref="ns3:Desktop" minOccurs="0"/>
                <xsd:element ref="ns3:Group" minOccurs="0"/>
                <xsd:element ref="ns3:DL_Link" minOccurs="0"/>
                <xsd:element ref="ns3:FileType0" minOccurs="0"/>
                <xsd:element ref="ns3:Sor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61caa-ac96-4ed1-b74a-abb1169dd94c" elementFormDefault="qualified">
    <xsd:import namespace="http://schemas.microsoft.com/office/2006/documentManagement/types"/>
    <xsd:import namespace="http://schemas.microsoft.com/office/infopath/2007/PartnerControls"/>
    <xsd:element name="Organization" ma:index="26" nillable="true" ma:displayName="Organization" ma:default="HQ RDECOM" ma:format="Dropdown" ma:internalName="Organization">
      <xsd:simpleType>
        <xsd:restriction base="dms:Choice">
          <xsd:enumeration value="All"/>
          <xsd:enumeration value="HQ RDECOM"/>
          <xsd:enumeration value="AMRDEC"/>
          <xsd:enumeration value="AMSAA"/>
          <xsd:enumeration value="ARDEC"/>
          <xsd:enumeration value="ARL"/>
          <xsd:enumeration value="CERDEC"/>
          <xsd:enumeration value="ECBC"/>
          <xsd:enumeration value="NSRDEC"/>
          <xsd:enumeration value="TARDEC"/>
        </xsd:restriction>
      </xsd:simpleType>
    </xsd:element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c76ce-4927-4c10-947a-54b615abcc3a" elementFormDefault="qualified">
    <xsd:import namespace="http://schemas.microsoft.com/office/2006/documentManagement/types"/>
    <xsd:import namespace="http://schemas.microsoft.com/office/infopath/2007/PartnerControls"/>
    <xsd:element name="Display_x0020_Name" ma:index="28" nillable="true" ma:displayName="Display Name" ma:internalName="Display_x0020_Name">
      <xsd:simpleType>
        <xsd:restriction base="dms:Text">
          <xsd:maxLength value="255"/>
        </xsd:restriction>
      </xsd:simpleType>
    </xsd:element>
    <xsd:element name="Desktop" ma:index="29" nillable="true" ma:displayName="Tab" ma:format="Dropdown" ma:internalName="Desktop">
      <xsd:simpleType>
        <xsd:restriction base="dms:Choice">
          <xsd:enumeration value="Professional"/>
          <xsd:enumeration value="Both"/>
        </xsd:restriction>
      </xsd:simpleType>
    </xsd:element>
    <xsd:element name="Group" ma:index="30" nillable="true" ma:displayName="Group" ma:format="Dropdown" ma:internalName="Group">
      <xsd:simpleType>
        <xsd:restriction base="dms:Choice">
          <xsd:enumeration value="Army Logo"/>
          <xsd:enumeration value="Bi-Fold Brochure"/>
          <xsd:enumeration value="Bio"/>
          <xsd:enumeration value="Business Card"/>
          <xsd:enumeration value="Command Lineage"/>
          <xsd:enumeration value="Fact Sheet"/>
          <xsd:enumeration value="Large Poster"/>
          <xsd:enumeration value="Small Poster"/>
          <xsd:enumeration value="Specific Lineage"/>
          <xsd:enumeration value="PowerPoint"/>
          <xsd:enumeration value="Social Media"/>
          <xsd:enumeration value="Tri-Fold Brochure"/>
        </xsd:restriction>
      </xsd:simpleType>
    </xsd:element>
    <xsd:element name="DL_Link" ma:index="31" nillable="true" ma:displayName="Download" ma:format="Hyperlink" ma:internalName="DL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ileType0" ma:index="33" nillable="true" ma:displayName="FileType" ma:format="Dropdown" ma:internalName="FileType0">
      <xsd:simpleType>
        <xsd:restriction base="dms:Choice">
          <xsd:enumeration value="docx"/>
          <xsd:enumeration value="eps"/>
          <xsd:enumeration value="indd"/>
          <xsd:enumeration value="pdf"/>
          <xsd:enumeration value="png"/>
          <xsd:enumeration value="pptx"/>
        </xsd:restriction>
      </xsd:simpleType>
    </xsd:element>
    <xsd:element name="SortOrder" ma:index="34" nillable="true" ma:displayName="SortOrder" ma:default="01 – Army Logo" ma:format="Dropdown" ma:internalName="SortOrder">
      <xsd:simpleType>
        <xsd:restriction base="dms:Choice">
          <xsd:enumeration value="01 – Army Logo"/>
          <xsd:enumeration value="02 – Command Lineage"/>
          <xsd:enumeration value="03 – Competency Lineage"/>
          <xsd:enumeration value="04 – PowerPoint (Briefing) Templates"/>
          <xsd:enumeration value="05 – Business Card Templates"/>
          <xsd:enumeration value="06 – Name Tent Templates"/>
          <xsd:enumeration value="07 – Social Media"/>
          <xsd:enumeration value="08 – VTC Signs"/>
          <xsd:enumeration value="09 – Poster Templates (Small – 11&quot;x17&quot;)"/>
          <xsd:enumeration value="10 – Poster Templates (Large – 11&quot;x17&quot;)"/>
          <xsd:enumeration value="11 – Fact Sheet Templates"/>
          <xsd:enumeration value="12 – Brochure Templates (Bi-Fold)"/>
          <xsd:enumeration value="13 – Brochure Templates (Tri-Fold)"/>
          <xsd:enumeration value="14 – Bio Templates"/>
          <xsd:enumeration value="15 - Exterior Signa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Group xmlns="8acc76ce-4927-4c10-947a-54b615abcc3a">PowerPoint</Group>
    <Display_x0020_Name xmlns="8acc76ce-4927-4c10-947a-54b615abcc3a">CCDC Army Research Laboratory – PowerPoint (Briefing) – Standard Format</Display_x0020_Name>
    <ImageCreateDate xmlns="http://schemas.microsoft.com/sharepoint/v3" xsi:nil="true"/>
    <Organization xmlns="2c061caa-ac96-4ed1-b74a-abb1169dd94c">ARL</Organization>
    <Description xmlns="http://schemas.microsoft.com/sharepoint/v3" xsi:nil="true"/>
    <Desktop xmlns="8acc76ce-4927-4c10-947a-54b615abcc3a">Both</Desktop>
    <DL_Link xmlns="8acc76ce-4927-4c10-947a-54b615abcc3a">
      <Url>https://rdecom.apgea.army.mil/_layouts/download.aspx?SourceUrl=https://rdecom.apgea.army.mil/BP/BrandItems/PowerPoint_Template_RLB.pptx</Url>
      <Description>DOWNLOAD</Description>
    </DL_Link>
    <FileType0 xmlns="8acc76ce-4927-4c10-947a-54b615abcc3a">pptx</FileType0>
    <SortOrder xmlns="8acc76ce-4927-4c10-947a-54b615abcc3a">04 – PowerPoint (Briefing) Templates</SortOrder>
  </documentManagement>
</p:properties>
</file>

<file path=customXml/itemProps1.xml><?xml version="1.0" encoding="utf-8"?>
<ds:datastoreItem xmlns:ds="http://schemas.openxmlformats.org/officeDocument/2006/customXml" ds:itemID="{613FA5FF-2111-4E01-9BF6-3626FF06C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CB1D6C-4708-4946-9D73-8E1A5A223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061caa-ac96-4ed1-b74a-abb1169dd94c"/>
    <ds:schemaRef ds:uri="8acc76ce-4927-4c10-947a-54b615abcc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FEFD74-9FBC-4157-8802-AFD8EC757C9F}">
  <ds:schemaRefs>
    <ds:schemaRef ds:uri="http://schemas.microsoft.com/sharepoint/v3"/>
    <ds:schemaRef ds:uri="http://purl.org/dc/terms/"/>
    <ds:schemaRef ds:uri="2c061caa-ac96-4ed1-b74a-abb1169dd94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acc76ce-4927-4c10-947a-54b615abcc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28754</TotalTime>
  <Words>778</Words>
  <Application>Microsoft Office PowerPoint</Application>
  <PresentationFormat>On-screen Show (4:3)</PresentationFormat>
  <Paragraphs>186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Arial Bold</vt:lpstr>
      <vt:lpstr>Poppins</vt:lpstr>
      <vt:lpstr>Roboto</vt:lpstr>
      <vt:lpstr>Times Sans Serif</vt:lpstr>
      <vt:lpstr>1_UNCLASSIFIED//FOUO//DRAFT//PRE-DECISIONAL</vt:lpstr>
      <vt:lpstr>2_UNCLASSIFIED//FOR OFFICIAL USE ONLY</vt:lpstr>
      <vt:lpstr>3_UNCLASSIFIED</vt:lpstr>
      <vt:lpstr>4_APPROVED FOR PUBLIC RELEASE</vt:lpstr>
      <vt:lpstr>PowerPoint Presentation</vt:lpstr>
      <vt:lpstr>Aro mISSION</vt:lpstr>
      <vt:lpstr>ARL-ARO HBCU/MI ProgramS &amp; Activity</vt:lpstr>
      <vt:lpstr>Broad Agency announcements (BAAs)</vt:lpstr>
      <vt:lpstr>Funding Vehicles</vt:lpstr>
      <vt:lpstr>Process: proposal evaluation and selection</vt:lpstr>
      <vt:lpstr>Process: Grant monitoring and closout</vt:lpstr>
      <vt:lpstr>upcoming HBCU/mi initiatives</vt:lpstr>
      <vt:lpstr>Army Research and Student Opportunities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Army</dc:title>
  <dc:subject>Active Army</dc:subject>
  <dc:creator>MWG</dc:creator>
  <cp:keywords/>
  <dc:description/>
  <cp:lastModifiedBy>Caccuitto, Michael J (CIV)</cp:lastModifiedBy>
  <cp:revision>222</cp:revision>
  <cp:lastPrinted>2018-04-12T16:00:29Z</cp:lastPrinted>
  <dcterms:created xsi:type="dcterms:W3CDTF">2016-09-22T11:21:33Z</dcterms:created>
  <dcterms:modified xsi:type="dcterms:W3CDTF">2021-03-25T20:30:40Z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0x01010200F177B2FE6EB01A4CB29C652E415E2656</vt:lpwstr>
  </property>
  <property fmtid="{D5CDD505-2E9C-101B-9397-08002B2CF9AE}" pid="4" name="WorkflowChangePath">
    <vt:lpwstr>fa62ed53-5d34-4242-83f6-2fedcb8fc24a,5;fa62ed53-5d34-4242-83f6-2fedcb8fc24a,7;fa62ed53-5d34-4242-83f6-2fedcb8fc24a,11;fa62ed53-5d34-4242-83f6-2fedcb8fc24a,13;fa62ed53-5d34-4242-83f6-2fedcb8fc24a,15;fa62ed53-5d34-4242-83f6-2fedcb8fc24a,15;fa62ed53-5d34-424</vt:lpwstr>
  </property>
</Properties>
</file>