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5"/>
  </p:notesMasterIdLst>
  <p:handoutMasterIdLst>
    <p:handoutMasterId r:id="rId16"/>
  </p:handoutMasterIdLst>
  <p:sldIdLst>
    <p:sldId id="265" r:id="rId3"/>
    <p:sldId id="389" r:id="rId4"/>
    <p:sldId id="385" r:id="rId5"/>
    <p:sldId id="378" r:id="rId6"/>
    <p:sldId id="381" r:id="rId7"/>
    <p:sldId id="393" r:id="rId8"/>
    <p:sldId id="391" r:id="rId9"/>
    <p:sldId id="394" r:id="rId10"/>
    <p:sldId id="395" r:id="rId11"/>
    <p:sldId id="365" r:id="rId12"/>
    <p:sldId id="392" r:id="rId13"/>
    <p:sldId id="375" r:id="rId14"/>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ry, Amanda J (CIV US NDU/NWC)" initials="DAJ(UN" lastIdx="14" clrIdx="0">
    <p:extLst>
      <p:ext uri="{19B8F6BF-5375-455C-9EA6-DF929625EA0E}">
        <p15:presenceInfo xmlns:p15="http://schemas.microsoft.com/office/powerpoint/2012/main" userId="Dory, Amanda J (CIV US NDU/NWC)" providerId="None"/>
      </p:ext>
    </p:extLst>
  </p:cmAuthor>
  <p:cmAuthor id="2" name="Wev, Jonathan K LT US NDU NWCO" initials="WN" lastIdx="1" clrIdx="1">
    <p:extLst>
      <p:ext uri="{19B8F6BF-5375-455C-9EA6-DF929625EA0E}">
        <p15:presenceInfo xmlns:p15="http://schemas.microsoft.com/office/powerpoint/2012/main" userId="S::jonathan.k.wev.mil@ndu.edu::834573bb-2bf6-46bd-94f2-622d44a18bf6" providerId="AD"/>
      </p:ext>
    </p:extLst>
  </p:cmAuthor>
  <p:cmAuthor id="3" name="Wev, Jonathan K LT US NDU NWCO" initials="WJKLUNN" lastIdx="1" clrIdx="2">
    <p:extLst>
      <p:ext uri="{19B8F6BF-5375-455C-9EA6-DF929625EA0E}">
        <p15:presenceInfo xmlns:p15="http://schemas.microsoft.com/office/powerpoint/2012/main" userId="Wev, Jonathan K LT US NDU NWC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3300"/>
    <a:srgbClr val="006600"/>
    <a:srgbClr val="FFFFFF"/>
    <a:srgbClr val="F8BE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F12A72-FEA1-4339-ADDD-44D2A3832BC2}" v="13" dt="2021-04-07T15:58:39.2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286" autoAdjust="0"/>
    <p:restoredTop sz="94660"/>
  </p:normalViewPr>
  <p:slideViewPr>
    <p:cSldViewPr snapToGrid="0">
      <p:cViewPr varScale="1">
        <p:scale>
          <a:sx n="82" d="100"/>
          <a:sy n="82" d="100"/>
        </p:scale>
        <p:origin x="342" y="6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929" cy="467215"/>
          </a:xfrm>
          <a:prstGeom prst="rect">
            <a:avLst/>
          </a:prstGeom>
        </p:spPr>
        <p:txBody>
          <a:bodyPr vert="horz" lIns="92126" tIns="46063" rIns="92126" bIns="46063" rtlCol="0"/>
          <a:lstStyle>
            <a:lvl1pPr algn="l">
              <a:defRPr sz="1200"/>
            </a:lvl1pPr>
          </a:lstStyle>
          <a:p>
            <a:endParaRPr lang="en-US"/>
          </a:p>
        </p:txBody>
      </p:sp>
      <p:sp>
        <p:nvSpPr>
          <p:cNvPr id="3" name="Date Placeholder 2"/>
          <p:cNvSpPr>
            <a:spLocks noGrp="1"/>
          </p:cNvSpPr>
          <p:nvPr>
            <p:ph type="dt" sz="quarter" idx="1"/>
          </p:nvPr>
        </p:nvSpPr>
        <p:spPr>
          <a:xfrm>
            <a:off x="3977572" y="0"/>
            <a:ext cx="3043929" cy="467215"/>
          </a:xfrm>
          <a:prstGeom prst="rect">
            <a:avLst/>
          </a:prstGeom>
        </p:spPr>
        <p:txBody>
          <a:bodyPr vert="horz" lIns="92126" tIns="46063" rIns="92126" bIns="46063" rtlCol="0"/>
          <a:lstStyle>
            <a:lvl1pPr algn="r">
              <a:defRPr sz="1200"/>
            </a:lvl1pPr>
          </a:lstStyle>
          <a:p>
            <a:fld id="{EFF9B097-137B-461A-B4EB-719AA4BEA82E}" type="datetimeFigureOut">
              <a:rPr lang="en-US" smtClean="0"/>
              <a:t>4/7/2021</a:t>
            </a:fld>
            <a:endParaRPr lang="en-US"/>
          </a:p>
        </p:txBody>
      </p:sp>
      <p:sp>
        <p:nvSpPr>
          <p:cNvPr id="4" name="Footer Placeholder 3"/>
          <p:cNvSpPr>
            <a:spLocks noGrp="1"/>
          </p:cNvSpPr>
          <p:nvPr>
            <p:ph type="ftr" sz="quarter" idx="2"/>
          </p:nvPr>
        </p:nvSpPr>
        <p:spPr>
          <a:xfrm>
            <a:off x="0" y="8841885"/>
            <a:ext cx="3043929" cy="467215"/>
          </a:xfrm>
          <a:prstGeom prst="rect">
            <a:avLst/>
          </a:prstGeom>
        </p:spPr>
        <p:txBody>
          <a:bodyPr vert="horz" lIns="92126" tIns="46063" rIns="92126" bIns="46063" rtlCol="0" anchor="b"/>
          <a:lstStyle>
            <a:lvl1pPr algn="l">
              <a:defRPr sz="1200"/>
            </a:lvl1pPr>
          </a:lstStyle>
          <a:p>
            <a:endParaRPr lang="en-US"/>
          </a:p>
        </p:txBody>
      </p:sp>
      <p:sp>
        <p:nvSpPr>
          <p:cNvPr id="5" name="Slide Number Placeholder 4"/>
          <p:cNvSpPr>
            <a:spLocks noGrp="1"/>
          </p:cNvSpPr>
          <p:nvPr>
            <p:ph type="sldNum" sz="quarter" idx="3"/>
          </p:nvPr>
        </p:nvSpPr>
        <p:spPr>
          <a:xfrm>
            <a:off x="3977572" y="8841885"/>
            <a:ext cx="3043929" cy="467215"/>
          </a:xfrm>
          <a:prstGeom prst="rect">
            <a:avLst/>
          </a:prstGeom>
        </p:spPr>
        <p:txBody>
          <a:bodyPr vert="horz" lIns="92126" tIns="46063" rIns="92126" bIns="46063" rtlCol="0" anchor="b"/>
          <a:lstStyle>
            <a:lvl1pPr algn="r">
              <a:defRPr sz="1200"/>
            </a:lvl1pPr>
          </a:lstStyle>
          <a:p>
            <a:fld id="{80952E21-42EB-4BDA-80B9-CD4504EC72BB}" type="slidenum">
              <a:rPr lang="en-US" smtClean="0"/>
              <a:t>‹#›</a:t>
            </a:fld>
            <a:endParaRPr lang="en-US"/>
          </a:p>
        </p:txBody>
      </p:sp>
    </p:spTree>
    <p:extLst>
      <p:ext uri="{BB962C8B-B14F-4D97-AF65-F5344CB8AC3E}">
        <p14:creationId xmlns:p14="http://schemas.microsoft.com/office/powerpoint/2010/main" val="281382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15" tIns="46657" rIns="93315" bIns="46657"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15" tIns="46657" rIns="93315" bIns="46657" rtlCol="0"/>
          <a:lstStyle>
            <a:lvl1pPr algn="r">
              <a:defRPr sz="1200"/>
            </a:lvl1pPr>
          </a:lstStyle>
          <a:p>
            <a:fld id="{614E2003-818D-4529-B010-71524EDA4F3E}" type="datetimeFigureOut">
              <a:rPr lang="en-US" smtClean="0"/>
              <a:t>4/7/2021</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15" tIns="46657" rIns="93315" bIns="46657" rtlCol="0" anchor="ctr"/>
          <a:lstStyle/>
          <a:p>
            <a:endParaRPr lang="en-US"/>
          </a:p>
        </p:txBody>
      </p:sp>
      <p:sp>
        <p:nvSpPr>
          <p:cNvPr id="5" name="Notes Placeholder 4"/>
          <p:cNvSpPr>
            <a:spLocks noGrp="1"/>
          </p:cNvSpPr>
          <p:nvPr>
            <p:ph type="body" sz="quarter" idx="3"/>
          </p:nvPr>
        </p:nvSpPr>
        <p:spPr>
          <a:xfrm>
            <a:off x="702310" y="4480005"/>
            <a:ext cx="5618480" cy="3665459"/>
          </a:xfrm>
          <a:prstGeom prst="rect">
            <a:avLst/>
          </a:prstGeom>
        </p:spPr>
        <p:txBody>
          <a:bodyPr vert="horz" lIns="93315" tIns="46657" rIns="93315" bIns="4665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1"/>
            <a:ext cx="3043343" cy="467071"/>
          </a:xfrm>
          <a:prstGeom prst="rect">
            <a:avLst/>
          </a:prstGeom>
        </p:spPr>
        <p:txBody>
          <a:bodyPr vert="horz" lIns="93315" tIns="46657" rIns="93315" bIns="46657"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1"/>
            <a:ext cx="3043343" cy="467071"/>
          </a:xfrm>
          <a:prstGeom prst="rect">
            <a:avLst/>
          </a:prstGeom>
        </p:spPr>
        <p:txBody>
          <a:bodyPr vert="horz" lIns="93315" tIns="46657" rIns="93315" bIns="46657" rtlCol="0" anchor="b"/>
          <a:lstStyle>
            <a:lvl1pPr algn="r">
              <a:defRPr sz="1200"/>
            </a:lvl1pPr>
          </a:lstStyle>
          <a:p>
            <a:fld id="{5BAAABAC-1C39-474A-9D54-81BB81E82EF6}" type="slidenum">
              <a:rPr lang="en-US" smtClean="0"/>
              <a:t>‹#›</a:t>
            </a:fld>
            <a:endParaRPr lang="en-US"/>
          </a:p>
        </p:txBody>
      </p:sp>
    </p:spTree>
    <p:extLst>
      <p:ext uri="{BB962C8B-B14F-4D97-AF65-F5344CB8AC3E}">
        <p14:creationId xmlns:p14="http://schemas.microsoft.com/office/powerpoint/2010/main" val="500679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cs typeface="Calibri"/>
            </a:endParaRPr>
          </a:p>
          <a:p>
            <a:r>
              <a:rPr lang="en-US" dirty="0">
                <a:cs typeface="Calibri"/>
              </a:rPr>
              <a:t>Let's have a conversation about "Faith, Family, and Freedom".  I recognize that a lot of people respond differently to the word faith.....some about it strictly in the spiritual sense and others think about faith in institutions like our government. Others think about that ALL ENCOMPASSING faith that lets you sleep comfortably at night, knowing that the sun will rise in the morning.....and if it didn’t we would all have much bigger problems than anything we think is significant today. For the purposes of this conversation, I will speak about my faith, my family, and what drives my pursuit of freedom. </a:t>
            </a:r>
          </a:p>
          <a:p>
            <a:endParaRPr lang="en-US" dirty="0">
              <a:cs typeface="Calibri"/>
            </a:endParaRPr>
          </a:p>
          <a:p>
            <a:r>
              <a:rPr lang="en-US" dirty="0">
                <a:cs typeface="Calibri"/>
              </a:rPr>
              <a:t>I will also share with you the story of one of America's most courageous heroes and we can discuss the things that he did as a result of his Faith in our great country, for his Family, and for their Freedom. </a:t>
            </a:r>
          </a:p>
        </p:txBody>
      </p:sp>
      <p:sp>
        <p:nvSpPr>
          <p:cNvPr id="4" name="Slide Number Placeholder 3"/>
          <p:cNvSpPr>
            <a:spLocks noGrp="1"/>
          </p:cNvSpPr>
          <p:nvPr>
            <p:ph type="sldNum" sz="quarter" idx="10"/>
          </p:nvPr>
        </p:nvSpPr>
        <p:spPr/>
        <p:txBody>
          <a:bodyPr/>
          <a:lstStyle/>
          <a:p>
            <a:pPr>
              <a:defRPr/>
            </a:pPr>
            <a:fld id="{003FB187-65F3-40A4-BED8-882E6687FA9A}" type="slidenum">
              <a:rPr lang="en-US" smtClean="0">
                <a:solidFill>
                  <a:prstClr val="black"/>
                </a:solidFill>
              </a:rPr>
              <a:pPr>
                <a:defRPr/>
              </a:pPr>
              <a:t>1</a:t>
            </a:fld>
            <a:endParaRPr lang="en-US">
              <a:solidFill>
                <a:prstClr val="black"/>
              </a:solidFill>
            </a:endParaRPr>
          </a:p>
        </p:txBody>
      </p:sp>
    </p:spTree>
    <p:extLst>
      <p:ext uri="{BB962C8B-B14F-4D97-AF65-F5344CB8AC3E}">
        <p14:creationId xmlns:p14="http://schemas.microsoft.com/office/powerpoint/2010/main" val="12911155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p:nvPr userDrawn="1"/>
        </p:nvSpPr>
        <p:spPr>
          <a:xfrm>
            <a:off x="0" y="342900"/>
            <a:ext cx="12192000" cy="594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cxnSp>
        <p:nvCxnSpPr>
          <p:cNvPr id="5" name="Straight Connector 11"/>
          <p:cNvCxnSpPr/>
          <p:nvPr userDrawn="1"/>
        </p:nvCxnSpPr>
        <p:spPr>
          <a:xfrm>
            <a:off x="1432984" y="790575"/>
            <a:ext cx="10759016" cy="0"/>
          </a:xfrm>
          <a:prstGeom prst="line">
            <a:avLst/>
          </a:prstGeom>
          <a:ln w="19050" cmpd="sng">
            <a:solidFill>
              <a:srgbClr val="A92830"/>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pic>
        <p:nvPicPr>
          <p:cNvPr id="6" name="Picture 15" descr="NDU logo design.png"/>
          <p:cNvPicPr>
            <a:picLocks noChangeAspect="1"/>
          </p:cNvPicPr>
          <p:nvPr userDrawn="1"/>
        </p:nvPicPr>
        <p:blipFill>
          <a:blip r:embed="rId2"/>
          <a:stretch>
            <a:fillRect/>
          </a:stretch>
        </p:blipFill>
        <p:spPr>
          <a:xfrm>
            <a:off x="171451" y="149226"/>
            <a:ext cx="4252383" cy="1146175"/>
          </a:xfrm>
          <a:prstGeom prst="rect">
            <a:avLst/>
          </a:prstGeom>
          <a:effectLst>
            <a:outerShdw blurRad="50800" dist="38100" dir="2700000" algn="tl" rotWithShape="0">
              <a:prstClr val="black">
                <a:alpha val="40000"/>
              </a:prstClr>
            </a:outerShdw>
          </a:effectLst>
        </p:spPr>
      </p:pic>
      <p:sp>
        <p:nvSpPr>
          <p:cNvPr id="2" name="Title 1"/>
          <p:cNvSpPr>
            <a:spLocks noGrp="1"/>
          </p:cNvSpPr>
          <p:nvPr>
            <p:ph type="ctrTitle"/>
          </p:nvPr>
        </p:nvSpPr>
        <p:spPr>
          <a:xfrm>
            <a:off x="900483" y="1668886"/>
            <a:ext cx="10433856" cy="2649115"/>
          </a:xfrm>
          <a:prstGeom prst="rect">
            <a:avLst/>
          </a:prstGeom>
        </p:spPr>
        <p:txBody>
          <a:bodyPr anchor="t"/>
          <a:lstStyle>
            <a:lvl1pPr algn="ctr">
              <a:defRPr sz="3600" baseline="0">
                <a:effectLst>
                  <a:outerShdw blurRad="50800" dist="38100" dir="2700000" algn="tl" rotWithShape="0">
                    <a:prstClr val="black">
                      <a:alpha val="40000"/>
                    </a:prstClr>
                  </a:outerShdw>
                </a:effectLst>
              </a:defRPr>
            </a:lvl1pPr>
          </a:lstStyle>
          <a:p>
            <a:r>
              <a:rPr lang="en-US"/>
              <a:t>Click to edit Master title style</a:t>
            </a:r>
          </a:p>
        </p:txBody>
      </p:sp>
      <p:sp>
        <p:nvSpPr>
          <p:cNvPr id="3" name="Subtitle 2"/>
          <p:cNvSpPr>
            <a:spLocks noGrp="1"/>
          </p:cNvSpPr>
          <p:nvPr>
            <p:ph type="subTitle" idx="1"/>
          </p:nvPr>
        </p:nvSpPr>
        <p:spPr>
          <a:xfrm>
            <a:off x="2747379" y="5375836"/>
            <a:ext cx="6705601" cy="751593"/>
          </a:xfrm>
          <a:prstGeom prst="rect">
            <a:avLst/>
          </a:prstGeom>
        </p:spPr>
        <p:txBody>
          <a:bodyPr>
            <a:normAutofit/>
          </a:bodyPr>
          <a:lstStyle>
            <a:lvl1pPr marL="0" indent="0" algn="ctr">
              <a:spcBef>
                <a:spcPts val="300"/>
              </a:spcBef>
              <a:buNone/>
              <a:defRPr sz="1800" b="1" i="0" baseline="0">
                <a:solidFill>
                  <a:srgbClr val="2A44A3"/>
                </a:solidFill>
                <a:effectLst>
                  <a:outerShdw blurRad="50800" dist="38100" dir="2700000" algn="tl" rotWithShape="0">
                    <a:prstClr val="black">
                      <a:alpha val="40000"/>
                    </a:prstClr>
                  </a:outerShdw>
                </a:effectLst>
                <a:latin typeface="Times New Roman"/>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7" name="Date Placeholder 2"/>
          <p:cNvSpPr>
            <a:spLocks noGrp="1"/>
          </p:cNvSpPr>
          <p:nvPr>
            <p:ph type="dt" sz="half" idx="10"/>
          </p:nvPr>
        </p:nvSpPr>
        <p:spPr/>
        <p:txBody>
          <a:bodyPr/>
          <a:lstStyle>
            <a:lvl1pPr algn="l">
              <a:defRPr sz="1000" i="1">
                <a:solidFill>
                  <a:srgbClr val="2A44A3"/>
                </a:solidFill>
              </a:defRPr>
            </a:lvl1pPr>
          </a:lstStyle>
          <a:p>
            <a:pPr>
              <a:defRPr/>
            </a:pPr>
            <a:fld id="{F62DA3CB-0370-4354-AD06-DBAD147DE478}" type="datetime5">
              <a:rPr lang="en-US"/>
              <a:pPr>
                <a:defRPr/>
              </a:pPr>
              <a:t>7-Apr-21</a:t>
            </a:fld>
            <a:endParaRPr lang="en-US"/>
          </a:p>
        </p:txBody>
      </p:sp>
    </p:spTree>
    <p:extLst>
      <p:ext uri="{BB962C8B-B14F-4D97-AF65-F5344CB8AC3E}">
        <p14:creationId xmlns:p14="http://schemas.microsoft.com/office/powerpoint/2010/main" val="359415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12348D6C-49A4-4E2F-A964-A0BD451773B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84541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E886346-427B-4765-BA69-8114BBA8A79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702696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7E0EA0D-957E-4CB9-BED9-8F5893687FE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999501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94800" y="0"/>
            <a:ext cx="299720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03200" y="0"/>
            <a:ext cx="878840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0169597-B492-4A58-9ED5-24B421DF89D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90266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0"/>
            <a:ext cx="11785600" cy="609600"/>
          </a:xfrm>
        </p:spPr>
        <p:txBody>
          <a:bodyPr/>
          <a:lstStyle/>
          <a:p>
            <a:r>
              <a:rPr lang="en-US"/>
              <a:t>Click to edit Master title style</a:t>
            </a:r>
          </a:p>
        </p:txBody>
      </p:sp>
      <p:sp>
        <p:nvSpPr>
          <p:cNvPr id="3" name="Text Placeholder 2"/>
          <p:cNvSpPr>
            <a:spLocks noGrp="1"/>
          </p:cNvSpPr>
          <p:nvPr>
            <p:ph type="body" sz="half" idx="1"/>
          </p:nvPr>
        </p:nvSpPr>
        <p:spPr>
          <a:xfrm>
            <a:off x="203200" y="914400"/>
            <a:ext cx="5892800" cy="5715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914400"/>
            <a:ext cx="5892800" cy="5715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5854AC82-95CF-4471-A70A-F0F57EC329F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22326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03200" y="0"/>
            <a:ext cx="11785600" cy="609600"/>
          </a:xfrm>
        </p:spPr>
        <p:txBody>
          <a:bodyPr/>
          <a:lstStyle/>
          <a:p>
            <a:r>
              <a:rPr lang="en-US"/>
              <a:t>Click to edit Master title style</a:t>
            </a:r>
          </a:p>
        </p:txBody>
      </p:sp>
      <p:sp>
        <p:nvSpPr>
          <p:cNvPr id="3" name="Content Placeholder 2"/>
          <p:cNvSpPr>
            <a:spLocks noGrp="1"/>
          </p:cNvSpPr>
          <p:nvPr>
            <p:ph sz="quarter" idx="1"/>
          </p:nvPr>
        </p:nvSpPr>
        <p:spPr>
          <a:xfrm>
            <a:off x="203200" y="914400"/>
            <a:ext cx="5892800" cy="27813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299200" y="914400"/>
            <a:ext cx="5892800" cy="27813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203200" y="3848100"/>
            <a:ext cx="5892800" cy="27813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299200" y="3848100"/>
            <a:ext cx="5892800" cy="27813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245225"/>
            <a:ext cx="2844800" cy="476250"/>
          </a:xfrm>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a:xfrm>
            <a:off x="4165600" y="6245225"/>
            <a:ext cx="3860800" cy="476250"/>
          </a:xfrm>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a:xfrm>
            <a:off x="8737600" y="6245225"/>
            <a:ext cx="2844800" cy="476250"/>
          </a:xfrm>
        </p:spPr>
        <p:txBody>
          <a:bodyPr/>
          <a:lstStyle>
            <a:lvl1pPr>
              <a:defRPr/>
            </a:lvl1pPr>
          </a:lstStyle>
          <a:p>
            <a:fld id="{933E6E2D-3439-4ACC-904E-14523BD93B1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5167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6" name="Rectangle 5"/>
          <p:cNvSpPr/>
          <p:nvPr userDrawn="1"/>
        </p:nvSpPr>
        <p:spPr>
          <a:xfrm>
            <a:off x="0" y="342900"/>
            <a:ext cx="12192000" cy="5943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sz="1800">
              <a:solidFill>
                <a:srgbClr val="FFFFFF"/>
              </a:solidFill>
            </a:endParaRPr>
          </a:p>
        </p:txBody>
      </p:sp>
      <p:sp>
        <p:nvSpPr>
          <p:cNvPr id="2" name="Title 1"/>
          <p:cNvSpPr>
            <a:spLocks noGrp="1"/>
          </p:cNvSpPr>
          <p:nvPr>
            <p:ph type="ctrTitle" hasCustomPrompt="1"/>
          </p:nvPr>
        </p:nvSpPr>
        <p:spPr>
          <a:xfrm>
            <a:off x="900483" y="1668886"/>
            <a:ext cx="10433856" cy="2649115"/>
          </a:xfrm>
          <a:prstGeom prst="rect">
            <a:avLst/>
          </a:prstGeom>
        </p:spPr>
        <p:txBody>
          <a:bodyPr anchor="t"/>
          <a:lstStyle>
            <a:lvl1pPr algn="ctr">
              <a:defRPr sz="3600" baseline="0">
                <a:effectLst>
                  <a:outerShdw blurRad="50800" dist="38100" dir="2700000" algn="tl" rotWithShape="0">
                    <a:prstClr val="black">
                      <a:alpha val="40000"/>
                    </a:prstClr>
                  </a:outerShdw>
                </a:effectLst>
              </a:defRPr>
            </a:lvl1pPr>
          </a:lstStyle>
          <a:p>
            <a:r>
              <a:rPr lang="en-US"/>
              <a:t>CLICK TO EDIT TITLE OF PRESENTATION</a:t>
            </a:r>
          </a:p>
        </p:txBody>
      </p:sp>
      <p:cxnSp>
        <p:nvCxnSpPr>
          <p:cNvPr id="12" name="Straight Connector 11"/>
          <p:cNvCxnSpPr/>
          <p:nvPr userDrawn="1"/>
        </p:nvCxnSpPr>
        <p:spPr>
          <a:xfrm>
            <a:off x="1433690" y="789926"/>
            <a:ext cx="10758311" cy="0"/>
          </a:xfrm>
          <a:prstGeom prst="line">
            <a:avLst/>
          </a:prstGeom>
          <a:ln w="19050" cmpd="sng">
            <a:solidFill>
              <a:srgbClr val="0000CC"/>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pic>
        <p:nvPicPr>
          <p:cNvPr id="16" name="Picture 15" descr="NDU logo design.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70407" y="149715"/>
            <a:ext cx="4253463" cy="1145264"/>
          </a:xfrm>
          <a:prstGeom prst="rect">
            <a:avLst/>
          </a:prstGeom>
          <a:effectLst>
            <a:outerShdw blurRad="50800" dist="38100" dir="2700000" algn="tl" rotWithShape="0">
              <a:prstClr val="black">
                <a:alpha val="40000"/>
              </a:prstClr>
            </a:outerShdw>
          </a:effectLst>
        </p:spPr>
      </p:pic>
      <p:sp>
        <p:nvSpPr>
          <p:cNvPr id="3" name="Subtitle 2"/>
          <p:cNvSpPr>
            <a:spLocks noGrp="1"/>
          </p:cNvSpPr>
          <p:nvPr>
            <p:ph type="subTitle" idx="1" hasCustomPrompt="1"/>
          </p:nvPr>
        </p:nvSpPr>
        <p:spPr>
          <a:xfrm>
            <a:off x="2747379" y="5375836"/>
            <a:ext cx="6705601" cy="751593"/>
          </a:xfrm>
          <a:prstGeom prst="rect">
            <a:avLst/>
          </a:prstGeom>
        </p:spPr>
        <p:txBody>
          <a:bodyPr>
            <a:normAutofit/>
          </a:bodyPr>
          <a:lstStyle>
            <a:lvl1pPr marL="0" indent="0" algn="ctr">
              <a:spcBef>
                <a:spcPts val="300"/>
              </a:spcBef>
              <a:buNone/>
              <a:defRPr sz="1800" b="1" i="0" baseline="0">
                <a:solidFill>
                  <a:srgbClr val="2A44A3"/>
                </a:solidFill>
                <a:effectLst>
                  <a:outerShdw blurRad="50800" dist="38100" dir="2700000" algn="tl" rotWithShape="0">
                    <a:prstClr val="black">
                      <a:alpha val="40000"/>
                    </a:prstClr>
                  </a:outerShdw>
                </a:effectLst>
                <a:latin typeface="Times New Roman"/>
                <a:cs typeface="Times New Roman"/>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Presenter’s Name and Date</a:t>
            </a:r>
            <a:endParaRPr/>
          </a:p>
        </p:txBody>
      </p:sp>
      <p:sp>
        <p:nvSpPr>
          <p:cNvPr id="11" name="Date Placeholder 2"/>
          <p:cNvSpPr>
            <a:spLocks noGrp="1"/>
          </p:cNvSpPr>
          <p:nvPr>
            <p:ph type="dt" sz="half" idx="2"/>
          </p:nvPr>
        </p:nvSpPr>
        <p:spPr>
          <a:xfrm>
            <a:off x="558800" y="6356351"/>
            <a:ext cx="2133600" cy="242215"/>
          </a:xfrm>
          <a:prstGeom prst="rect">
            <a:avLst/>
          </a:prstGeom>
        </p:spPr>
        <p:txBody>
          <a:bodyPr vert="horz" lIns="91440" tIns="45720" rIns="91440" bIns="45720" rtlCol="0" anchor="t"/>
          <a:lstStyle>
            <a:lvl1pPr algn="l">
              <a:defRPr sz="1000" i="1">
                <a:solidFill>
                  <a:srgbClr val="2A44A3"/>
                </a:solidFill>
              </a:defRPr>
            </a:lvl1pPr>
          </a:lstStyle>
          <a:p>
            <a:fld id="{031392BC-6823-B346-9D28-30F9F43C09FE}" type="datetime5">
              <a:rPr lang="en-US" smtClean="0"/>
              <a:pPr/>
              <a:t>7-Apr-21</a:t>
            </a:fld>
            <a:endParaRPr lang="en-US"/>
          </a:p>
        </p:txBody>
      </p:sp>
    </p:spTree>
    <p:extLst>
      <p:ext uri="{BB962C8B-B14F-4D97-AF65-F5344CB8AC3E}">
        <p14:creationId xmlns:p14="http://schemas.microsoft.com/office/powerpoint/2010/main" val="28001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71065" y="258761"/>
            <a:ext cx="10449869" cy="477142"/>
          </a:xfrm>
          <a:prstGeom prst="rect">
            <a:avLst/>
          </a:prstGeom>
        </p:spPr>
        <p:txBody>
          <a:bodyPr/>
          <a:lstStyle/>
          <a:p>
            <a:r>
              <a:rPr lang="en-US"/>
              <a:t>Click to edit Master title style</a:t>
            </a:r>
            <a:endParaRPr/>
          </a:p>
        </p:txBody>
      </p:sp>
      <p:sp>
        <p:nvSpPr>
          <p:cNvPr id="15" name="Content Placeholder 2"/>
          <p:cNvSpPr>
            <a:spLocks noGrp="1"/>
          </p:cNvSpPr>
          <p:nvPr>
            <p:ph idx="1"/>
          </p:nvPr>
        </p:nvSpPr>
        <p:spPr>
          <a:xfrm>
            <a:off x="535832" y="1295689"/>
            <a:ext cx="11161499" cy="4932915"/>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Slide Number Placeholder 5"/>
          <p:cNvSpPr>
            <a:spLocks noGrp="1"/>
          </p:cNvSpPr>
          <p:nvPr>
            <p:ph type="sldNum" sz="quarter" idx="10"/>
          </p:nvPr>
        </p:nvSpPr>
        <p:spPr/>
        <p:txBody>
          <a:bodyPr/>
          <a:lstStyle>
            <a:lvl1pPr>
              <a:defRPr/>
            </a:lvl1pPr>
          </a:lstStyle>
          <a:p>
            <a:pPr>
              <a:defRPr/>
            </a:pPr>
            <a:fld id="{5C8EDBDA-174A-431C-A188-19D303720C21}" type="slidenum">
              <a:rPr lang="en-US"/>
              <a:pPr>
                <a:defRPr/>
              </a:pPr>
              <a:t>‹#›</a:t>
            </a:fld>
            <a:endParaRPr lang="en-US"/>
          </a:p>
        </p:txBody>
      </p:sp>
      <p:sp>
        <p:nvSpPr>
          <p:cNvPr id="6" name="Date Placeholder 2"/>
          <p:cNvSpPr>
            <a:spLocks noGrp="1"/>
          </p:cNvSpPr>
          <p:nvPr>
            <p:ph type="dt" sz="half" idx="11"/>
          </p:nvPr>
        </p:nvSpPr>
        <p:spPr/>
        <p:txBody>
          <a:bodyPr/>
          <a:lstStyle>
            <a:lvl1pPr>
              <a:defRPr/>
            </a:lvl1pPr>
          </a:lstStyle>
          <a:p>
            <a:pPr>
              <a:defRPr/>
            </a:pPr>
            <a:fld id="{A0FE7044-A2A9-4DBE-894F-5DEFC08A8D9F}" type="datetime5">
              <a:rPr lang="en-US"/>
              <a:pPr>
                <a:defRPr/>
              </a:pPr>
              <a:t>7-Apr-21</a:t>
            </a:fld>
            <a:endParaRPr lang="en-US"/>
          </a:p>
        </p:txBody>
      </p:sp>
    </p:spTree>
    <p:extLst>
      <p:ext uri="{BB962C8B-B14F-4D97-AF65-F5344CB8AC3E}">
        <p14:creationId xmlns:p14="http://schemas.microsoft.com/office/powerpoint/2010/main" val="3397006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5"/>
          <p:cNvSpPr txBox="1">
            <a:spLocks/>
          </p:cNvSpPr>
          <p:nvPr userDrawn="1"/>
        </p:nvSpPr>
        <p:spPr>
          <a:xfrm>
            <a:off x="11176000" y="6321426"/>
            <a:ext cx="711200" cy="277813"/>
          </a:xfrm>
          <a:prstGeom prst="rect">
            <a:avLst/>
          </a:prstGeom>
          <a:effectLst/>
        </p:spPr>
        <p:txBody>
          <a:bodyPr/>
          <a:lstStyle>
            <a:defPPr>
              <a:defRPr lang="en-US"/>
            </a:defPPr>
            <a:lvl1pPr marL="0" algn="r" defTabSz="914400" rtl="0" eaLnBrk="1" latinLnBrk="0" hangingPunct="1">
              <a:defRPr sz="1200" b="1" i="1" kern="1200">
                <a:solidFill>
                  <a:srgbClr val="2A44A3"/>
                </a:solidFill>
                <a:effectLst/>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E98E00BB-9F64-4D52-A75E-F01B97798635}" type="slidenum">
              <a:rPr lang="en-US" sz="1200" smtClean="0"/>
              <a:pPr>
                <a:defRPr/>
              </a:pPr>
              <a:t>‹#›</a:t>
            </a:fld>
            <a:endParaRPr lang="en-US" sz="1200"/>
          </a:p>
        </p:txBody>
      </p:sp>
      <p:sp>
        <p:nvSpPr>
          <p:cNvPr id="7" name="Title Placeholder 1"/>
          <p:cNvSpPr>
            <a:spLocks noGrp="1"/>
          </p:cNvSpPr>
          <p:nvPr>
            <p:ph type="title"/>
          </p:nvPr>
        </p:nvSpPr>
        <p:spPr>
          <a:xfrm>
            <a:off x="897467" y="312854"/>
            <a:ext cx="10449869" cy="477142"/>
          </a:xfrm>
          <a:prstGeom prst="rect">
            <a:avLst/>
          </a:prstGeom>
        </p:spPr>
        <p:txBody>
          <a:bodyPr/>
          <a:lstStyle/>
          <a:p>
            <a:r>
              <a:rPr lang="en-US"/>
              <a:t>Click to edit Master title style</a:t>
            </a:r>
            <a:endParaRPr/>
          </a:p>
        </p:txBody>
      </p:sp>
      <p:sp>
        <p:nvSpPr>
          <p:cNvPr id="17" name="Content Placeholder 2"/>
          <p:cNvSpPr>
            <a:spLocks noGrp="1"/>
          </p:cNvSpPr>
          <p:nvPr>
            <p:ph idx="10"/>
          </p:nvPr>
        </p:nvSpPr>
        <p:spPr>
          <a:xfrm>
            <a:off x="537633" y="1288962"/>
            <a:ext cx="11161499" cy="4932915"/>
          </a:xfrm>
        </p:spPr>
        <p:txBody>
          <a:bodyPr>
            <a:normAutofit/>
          </a:bodyPr>
          <a:lstStyle>
            <a:lvl1pPr>
              <a:defRPr sz="2400"/>
            </a:lvl1pPr>
            <a:lvl2pPr>
              <a:defRPr sz="20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2"/>
          <p:cNvSpPr>
            <a:spLocks noGrp="1"/>
          </p:cNvSpPr>
          <p:nvPr>
            <p:ph type="dt" sz="half" idx="11"/>
          </p:nvPr>
        </p:nvSpPr>
        <p:spPr/>
        <p:txBody>
          <a:bodyPr/>
          <a:lstStyle>
            <a:lvl1pPr algn="l">
              <a:defRPr sz="1000" i="1">
                <a:solidFill>
                  <a:srgbClr val="2A44A3"/>
                </a:solidFill>
              </a:defRPr>
            </a:lvl1pPr>
          </a:lstStyle>
          <a:p>
            <a:pPr>
              <a:defRPr/>
            </a:pPr>
            <a:fld id="{0A75CEFF-4482-4809-BFFE-961B4191CCD6}" type="datetime5">
              <a:rPr lang="en-US"/>
              <a:pPr>
                <a:defRPr/>
              </a:pPr>
              <a:t>7-Apr-21</a:t>
            </a:fld>
            <a:endParaRPr lang="en-US"/>
          </a:p>
        </p:txBody>
      </p:sp>
    </p:spTree>
    <p:extLst>
      <p:ext uri="{BB962C8B-B14F-4D97-AF65-F5344CB8AC3E}">
        <p14:creationId xmlns:p14="http://schemas.microsoft.com/office/powerpoint/2010/main" val="3961797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8" name="Text Box 8"/>
          <p:cNvSpPr txBox="1">
            <a:spLocks noChangeArrowheads="1"/>
          </p:cNvSpPr>
          <p:nvPr userDrawn="1"/>
        </p:nvSpPr>
        <p:spPr bwMode="auto">
          <a:xfrm>
            <a:off x="8636000" y="0"/>
            <a:ext cx="3556000" cy="6340197"/>
          </a:xfrm>
          <a:prstGeom prst="rect">
            <a:avLst/>
          </a:prstGeom>
          <a:noFill/>
          <a:ln w="9525">
            <a:noFill/>
            <a:miter lim="800000"/>
            <a:headEnd/>
            <a:tailEnd/>
          </a:ln>
          <a:effectLst/>
        </p:spPr>
        <p:txBody>
          <a:bodyPr wrap="square">
            <a:spAutoFit/>
          </a:bodyPr>
          <a:lstStyle/>
          <a:p>
            <a:pPr fontAlgn="base">
              <a:spcBef>
                <a:spcPct val="0"/>
              </a:spcBef>
              <a:spcAft>
                <a:spcPct val="0"/>
              </a:spcAft>
            </a:pPr>
            <a:endParaRPr lang="en-US" sz="1800" b="1">
              <a:solidFill>
                <a:srgbClr val="333399"/>
              </a:solidFill>
              <a:effectLst>
                <a:outerShdw blurRad="38100" dist="38100" dir="2700000" algn="tl">
                  <a:srgbClr val="C0C0C0"/>
                </a:outerShdw>
              </a:effectLst>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endParaRPr lang="en-US" sz="1800">
              <a:solidFill>
                <a:srgbClr val="000000"/>
              </a:solidFill>
              <a:latin typeface="Arial" charset="0"/>
              <a:cs typeface="Arial" charset="0"/>
            </a:endParaRPr>
          </a:p>
          <a:p>
            <a:pPr fontAlgn="base">
              <a:spcBef>
                <a:spcPct val="0"/>
              </a:spcBef>
              <a:spcAft>
                <a:spcPct val="0"/>
              </a:spcAft>
            </a:pPr>
            <a:r>
              <a:rPr lang="en-US" sz="1800">
                <a:solidFill>
                  <a:srgbClr val="000000"/>
                </a:solidFill>
                <a:latin typeface="Arial" charset="0"/>
                <a:cs typeface="Arial" charset="0"/>
              </a:rPr>
              <a:t>NATIONAL                  DEFENSE </a:t>
            </a:r>
          </a:p>
          <a:p>
            <a:pPr fontAlgn="base">
              <a:spcBef>
                <a:spcPct val="0"/>
              </a:spcBef>
              <a:spcAft>
                <a:spcPct val="0"/>
              </a:spcAft>
            </a:pPr>
            <a:r>
              <a:rPr lang="en-US" sz="1800">
                <a:solidFill>
                  <a:srgbClr val="000000"/>
                </a:solidFill>
                <a:latin typeface="Arial" charset="0"/>
                <a:cs typeface="Arial" charset="0"/>
              </a:rPr>
              <a:t>UNIVERSITY</a:t>
            </a:r>
          </a:p>
          <a:p>
            <a:pPr fontAlgn="base">
              <a:spcBef>
                <a:spcPct val="0"/>
              </a:spcBef>
              <a:spcAft>
                <a:spcPct val="0"/>
              </a:spcAft>
              <a:tabLst>
                <a:tab pos="53975" algn="l"/>
              </a:tabLst>
            </a:pPr>
            <a:endParaRPr lang="en-US" sz="1800">
              <a:solidFill>
                <a:srgbClr val="000000"/>
              </a:solidFill>
              <a:latin typeface="Arial" charset="0"/>
              <a:cs typeface="Arial" charset="0"/>
            </a:endParaRPr>
          </a:p>
          <a:p>
            <a:pPr fontAlgn="base">
              <a:spcBef>
                <a:spcPct val="0"/>
              </a:spcBef>
              <a:spcAft>
                <a:spcPct val="0"/>
              </a:spcAft>
              <a:tabLst>
                <a:tab pos="53975" algn="l"/>
              </a:tabLst>
            </a:pPr>
            <a:endParaRPr lang="en-US" sz="1800">
              <a:solidFill>
                <a:srgbClr val="000000"/>
              </a:solidFill>
              <a:latin typeface="Arial" charset="0"/>
              <a:cs typeface="Arial" charset="0"/>
            </a:endParaRPr>
          </a:p>
          <a:p>
            <a:pPr fontAlgn="base">
              <a:spcBef>
                <a:spcPct val="0"/>
              </a:spcBef>
              <a:spcAft>
                <a:spcPct val="0"/>
              </a:spcAft>
              <a:tabLst>
                <a:tab pos="53975" algn="l"/>
              </a:tabLst>
            </a:pPr>
            <a:endParaRPr lang="en-US" sz="1800">
              <a:solidFill>
                <a:srgbClr val="000000"/>
              </a:solidFill>
              <a:latin typeface="Arial" charset="0"/>
              <a:cs typeface="Arial" charset="0"/>
            </a:endParaRPr>
          </a:p>
          <a:p>
            <a:pPr fontAlgn="base">
              <a:spcBef>
                <a:spcPct val="0"/>
              </a:spcBef>
              <a:spcAft>
                <a:spcPct val="0"/>
              </a:spcAft>
              <a:tabLst>
                <a:tab pos="53975" algn="l"/>
              </a:tabLst>
            </a:pPr>
            <a:endParaRPr lang="en-US" sz="1800">
              <a:solidFill>
                <a:srgbClr val="000000"/>
              </a:solidFill>
              <a:latin typeface="Arial" charset="0"/>
              <a:cs typeface="Arial" charset="0"/>
            </a:endParaRPr>
          </a:p>
          <a:p>
            <a:pPr fontAlgn="base">
              <a:spcBef>
                <a:spcPct val="0"/>
              </a:spcBef>
              <a:spcAft>
                <a:spcPct val="0"/>
              </a:spcAft>
              <a:tabLst>
                <a:tab pos="53975" algn="l"/>
              </a:tabLst>
            </a:pPr>
            <a:endParaRPr lang="en-US" sz="1800">
              <a:solidFill>
                <a:srgbClr val="000000"/>
              </a:solidFill>
              <a:latin typeface="Arial" charset="0"/>
              <a:cs typeface="Arial" charset="0"/>
            </a:endParaRPr>
          </a:p>
          <a:p>
            <a:pPr fontAlgn="base">
              <a:spcBef>
                <a:spcPct val="0"/>
              </a:spcBef>
              <a:spcAft>
                <a:spcPct val="0"/>
              </a:spcAft>
              <a:tabLst>
                <a:tab pos="53975" algn="l"/>
              </a:tabLst>
            </a:pPr>
            <a:endParaRPr lang="en-US" sz="1800">
              <a:solidFill>
                <a:srgbClr val="000000"/>
              </a:solidFill>
              <a:latin typeface="Arial" charset="0"/>
              <a:cs typeface="Arial" charset="0"/>
            </a:endParaRPr>
          </a:p>
          <a:p>
            <a:pPr fontAlgn="base">
              <a:spcBef>
                <a:spcPct val="0"/>
              </a:spcBef>
              <a:spcAft>
                <a:spcPct val="0"/>
              </a:spcAft>
              <a:tabLst>
                <a:tab pos="53975" algn="l"/>
              </a:tabLst>
            </a:pPr>
            <a:endParaRPr lang="en-US" sz="1800">
              <a:solidFill>
                <a:srgbClr val="000000"/>
              </a:solidFill>
              <a:latin typeface="Arial" charset="0"/>
              <a:cs typeface="Arial" charset="0"/>
            </a:endParaRPr>
          </a:p>
          <a:p>
            <a:pPr fontAlgn="base">
              <a:spcBef>
                <a:spcPct val="0"/>
              </a:spcBef>
              <a:spcAft>
                <a:spcPct val="0"/>
              </a:spcAft>
              <a:defRPr/>
            </a:pPr>
            <a:r>
              <a:rPr lang="en-US" sz="1400">
                <a:solidFill>
                  <a:srgbClr val="000000"/>
                </a:solidFill>
                <a:latin typeface="Arial" charset="0"/>
                <a:cs typeface="Arial" charset="0"/>
              </a:rPr>
              <a:t>Fort Bragg, NC</a:t>
            </a:r>
          </a:p>
          <a:p>
            <a:pPr fontAlgn="base">
              <a:spcBef>
                <a:spcPct val="0"/>
              </a:spcBef>
              <a:spcAft>
                <a:spcPct val="0"/>
              </a:spcAft>
            </a:pPr>
            <a:r>
              <a:rPr lang="en-US" sz="1400">
                <a:solidFill>
                  <a:srgbClr val="000000"/>
                </a:solidFill>
                <a:latin typeface="Arial" charset="0"/>
                <a:cs typeface="Arial" charset="0"/>
              </a:rPr>
              <a:t>Fort McNair, Washington, DC</a:t>
            </a:r>
          </a:p>
          <a:p>
            <a:pPr fontAlgn="base">
              <a:spcBef>
                <a:spcPct val="0"/>
              </a:spcBef>
              <a:spcAft>
                <a:spcPct val="0"/>
              </a:spcAft>
              <a:tabLst>
                <a:tab pos="53975" algn="l"/>
              </a:tabLst>
            </a:pPr>
            <a:endParaRPr lang="en-US" sz="1800">
              <a:solidFill>
                <a:srgbClr val="000000"/>
              </a:solidFill>
              <a:latin typeface="Arial" charset="0"/>
              <a:cs typeface="Arial" charset="0"/>
            </a:endParaRPr>
          </a:p>
        </p:txBody>
      </p:sp>
      <p:pic>
        <p:nvPicPr>
          <p:cNvPr id="5129" name="Picture 9" descr="ndulogosm"/>
          <p:cNvPicPr>
            <a:picLocks noChangeAspect="1" noChangeArrowheads="1"/>
          </p:cNvPicPr>
          <p:nvPr userDrawn="1"/>
        </p:nvPicPr>
        <p:blipFill>
          <a:blip r:embed="rId2" cstate="print">
            <a:lum bright="6000" contrast="-12000"/>
          </a:blip>
          <a:srcRect/>
          <a:stretch>
            <a:fillRect/>
          </a:stretch>
        </p:blipFill>
        <p:spPr bwMode="auto">
          <a:xfrm>
            <a:off x="11176001" y="3048000"/>
            <a:ext cx="613833" cy="685800"/>
          </a:xfrm>
          <a:prstGeom prst="rect">
            <a:avLst/>
          </a:prstGeom>
          <a:noFill/>
        </p:spPr>
      </p:pic>
    </p:spTree>
    <p:extLst>
      <p:ext uri="{BB962C8B-B14F-4D97-AF65-F5344CB8AC3E}">
        <p14:creationId xmlns:p14="http://schemas.microsoft.com/office/powerpoint/2010/main" val="13035777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sz="4000">
                <a:latin typeface="Arial" pitchFamily="34" charset="0"/>
                <a:cs typeface="Arial" pitchFamily="34" charset="0"/>
              </a:defRPr>
            </a:lvl1pPr>
          </a:lstStyle>
          <a:p>
            <a:r>
              <a:rPr lang="en-US"/>
              <a:t>Click to edit Master title style</a:t>
            </a:r>
          </a:p>
        </p:txBody>
      </p:sp>
      <p:sp>
        <p:nvSpPr>
          <p:cNvPr id="3" name="Content Placeholder 2"/>
          <p:cNvSpPr>
            <a:spLocks noGrp="1"/>
          </p:cNvSpPr>
          <p:nvPr>
            <p:ph idx="1"/>
          </p:nvPr>
        </p:nvSpPr>
        <p:spPr>
          <a:xfrm>
            <a:off x="203200" y="838200"/>
            <a:ext cx="11988800" cy="5715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747EC8D-6664-4A48-BE19-830E68A79A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764167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03200" y="914400"/>
            <a:ext cx="5892800" cy="5715000"/>
          </a:xfrm>
        </p:spPr>
        <p:txBody>
          <a:bodyPr/>
          <a:lstStyle>
            <a:lvl1pPr>
              <a:defRPr sz="2800"/>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914400"/>
            <a:ext cx="5892800" cy="5715000"/>
          </a:xfrm>
        </p:spPr>
        <p:txBody>
          <a:bodyPr/>
          <a:lstStyle>
            <a:lvl1pPr>
              <a:defRPr sz="2800"/>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ADE1D0-3F98-4CC1-BB3C-18DBAEEA94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4600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609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35FA659-35A9-42D3-BFEE-0FA2DAB44A6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2873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09D0862E-20AF-45D4-ACA8-74B1C19A4D88}" type="slidenum">
              <a:rPr lang="en-US">
                <a:solidFill>
                  <a:srgbClr val="000000"/>
                </a:solidFill>
              </a:rPr>
              <a:pPr/>
              <a:t>‹#›</a:t>
            </a:fld>
            <a:endParaRPr lang="en-US">
              <a:solidFill>
                <a:srgbClr val="000000"/>
              </a:solidFill>
            </a:endParaRPr>
          </a:p>
        </p:txBody>
      </p:sp>
      <p:sp>
        <p:nvSpPr>
          <p:cNvPr id="6" name="Content Placeholder 2"/>
          <p:cNvSpPr>
            <a:spLocks noGrp="1"/>
          </p:cNvSpPr>
          <p:nvPr>
            <p:ph idx="1"/>
          </p:nvPr>
        </p:nvSpPr>
        <p:spPr>
          <a:xfrm>
            <a:off x="203200" y="838200"/>
            <a:ext cx="11988800" cy="571500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5796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AD458DFF-B8A0-413B-80D5-1E814715BA2B}" type="slidenum">
              <a:rPr lang="en-US">
                <a:solidFill>
                  <a:srgbClr val="000000"/>
                </a:solidFill>
              </a:rPr>
              <a:pPr/>
              <a:t>‹#›</a:t>
            </a:fld>
            <a:endParaRPr lang="en-US">
              <a:solidFill>
                <a:srgbClr val="000000"/>
              </a:solidFill>
            </a:endParaRPr>
          </a:p>
        </p:txBody>
      </p:sp>
      <p:sp>
        <p:nvSpPr>
          <p:cNvPr id="5" name="Title 1"/>
          <p:cNvSpPr>
            <a:spLocks noGrp="1"/>
          </p:cNvSpPr>
          <p:nvPr>
            <p:ph type="title"/>
          </p:nvPr>
        </p:nvSpPr>
        <p:spPr>
          <a:xfrm>
            <a:off x="203200" y="0"/>
            <a:ext cx="11785600" cy="609600"/>
          </a:xfrm>
        </p:spPr>
        <p:txBody>
          <a:bodyPr/>
          <a:lstStyle/>
          <a:p>
            <a:r>
              <a:rPr lang="en-US"/>
              <a:t>Click to edit Master title style</a:t>
            </a:r>
          </a:p>
        </p:txBody>
      </p:sp>
    </p:spTree>
    <p:extLst>
      <p:ext uri="{BB962C8B-B14F-4D97-AF65-F5344CB8AC3E}">
        <p14:creationId xmlns:p14="http://schemas.microsoft.com/office/powerpoint/2010/main" val="257629305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897467" y="312739"/>
            <a:ext cx="10449984" cy="477837"/>
          </a:xfrm>
          <a:prstGeom prst="rect">
            <a:avLst/>
          </a:prstGeom>
        </p:spPr>
        <p:txBody>
          <a:bodyPr vert="horz" lIns="91440" tIns="45720" rIns="91440" bIns="45720" rtlCol="0" anchor="b" anchorCtr="0">
            <a:noAutofit/>
          </a:bodyPr>
          <a:lstStyle/>
          <a:p>
            <a:r>
              <a:rPr lang="en-US"/>
              <a:t>Click to edit Master title style</a:t>
            </a:r>
            <a:endParaRPr/>
          </a:p>
        </p:txBody>
      </p:sp>
      <p:sp>
        <p:nvSpPr>
          <p:cNvPr id="1027" name="Text Placeholder 2"/>
          <p:cNvSpPr>
            <a:spLocks noGrp="1"/>
          </p:cNvSpPr>
          <p:nvPr>
            <p:ph type="body" idx="1"/>
          </p:nvPr>
        </p:nvSpPr>
        <p:spPr bwMode="auto">
          <a:xfrm>
            <a:off x="554568" y="1289050"/>
            <a:ext cx="11078633" cy="4845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Slide Number Placeholder 5"/>
          <p:cNvSpPr>
            <a:spLocks noGrp="1"/>
          </p:cNvSpPr>
          <p:nvPr>
            <p:ph type="sldNum" sz="quarter" idx="4"/>
          </p:nvPr>
        </p:nvSpPr>
        <p:spPr>
          <a:xfrm>
            <a:off x="11176000" y="6321426"/>
            <a:ext cx="711200" cy="277813"/>
          </a:xfrm>
          <a:prstGeom prst="rect">
            <a:avLst/>
          </a:prstGeom>
          <a:effectLst/>
        </p:spPr>
        <p:txBody>
          <a:bodyPr vert="horz" lIns="91440" tIns="45720" rIns="91440" bIns="45720" rtlCol="0" anchor="t"/>
          <a:lstStyle>
            <a:lvl1pPr algn="r" fontAlgn="auto">
              <a:spcBef>
                <a:spcPts val="0"/>
              </a:spcBef>
              <a:spcAft>
                <a:spcPts val="0"/>
              </a:spcAft>
              <a:defRPr sz="1200" b="1" i="1">
                <a:solidFill>
                  <a:srgbClr val="2A44A3"/>
                </a:solidFill>
                <a:effectLst/>
                <a:latin typeface="+mn-lt"/>
                <a:cs typeface="+mn-cs"/>
              </a:defRPr>
            </a:lvl1pPr>
          </a:lstStyle>
          <a:p>
            <a:pPr>
              <a:defRPr/>
            </a:pPr>
            <a:fld id="{16803742-BDEA-4CF0-89A0-034EAF10F273}" type="slidenum">
              <a:rPr lang="en-US"/>
              <a:pPr>
                <a:defRPr/>
              </a:pPr>
              <a:t>‹#›</a:t>
            </a:fld>
            <a:endParaRPr lang="en-US"/>
          </a:p>
        </p:txBody>
      </p:sp>
      <p:cxnSp>
        <p:nvCxnSpPr>
          <p:cNvPr id="15" name="Straight Connector 14"/>
          <p:cNvCxnSpPr/>
          <p:nvPr userDrawn="1"/>
        </p:nvCxnSpPr>
        <p:spPr>
          <a:xfrm>
            <a:off x="0" y="957263"/>
            <a:ext cx="12192000" cy="0"/>
          </a:xfrm>
          <a:prstGeom prst="line">
            <a:avLst/>
          </a:prstGeom>
          <a:ln w="57150" cmpd="sng">
            <a:solidFill>
              <a:srgbClr val="A92830"/>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pic>
        <p:nvPicPr>
          <p:cNvPr id="16" name="Picture 15" descr="NDU.png"/>
          <p:cNvPicPr>
            <a:picLocks noChangeAspect="1"/>
          </p:cNvPicPr>
          <p:nvPr userDrawn="1"/>
        </p:nvPicPr>
        <p:blipFill>
          <a:blip r:embed="rId5"/>
          <a:stretch>
            <a:fillRect/>
          </a:stretch>
        </p:blipFill>
        <p:spPr>
          <a:xfrm>
            <a:off x="11260667" y="534988"/>
            <a:ext cx="745067" cy="741362"/>
          </a:xfrm>
          <a:prstGeom prst="rect">
            <a:avLst/>
          </a:prstGeom>
          <a:effectLst>
            <a:outerShdw blurRad="50800" dist="38100" dir="2700000" algn="tl" rotWithShape="0">
              <a:prstClr val="black">
                <a:alpha val="40000"/>
              </a:prstClr>
            </a:outerShdw>
          </a:effectLst>
        </p:spPr>
      </p:pic>
      <p:sp>
        <p:nvSpPr>
          <p:cNvPr id="17" name="TextBox 16"/>
          <p:cNvSpPr txBox="1"/>
          <p:nvPr userDrawn="1"/>
        </p:nvSpPr>
        <p:spPr>
          <a:xfrm>
            <a:off x="554568" y="6321426"/>
            <a:ext cx="11078633" cy="277813"/>
          </a:xfrm>
          <a:prstGeom prst="rect">
            <a:avLst/>
          </a:prstGeom>
          <a:noFill/>
        </p:spPr>
        <p:txBody>
          <a:bodyPr>
            <a:spAutoFit/>
          </a:bodyPr>
          <a:lstStyle/>
          <a:p>
            <a:pPr algn="ctr">
              <a:defRPr/>
            </a:pPr>
            <a:r>
              <a:rPr lang="en-US" sz="1200" b="1" i="1">
                <a:solidFill>
                  <a:srgbClr val="2A44A3"/>
                </a:solidFill>
                <a:effectLst>
                  <a:outerShdw blurRad="50800" dist="38100" dir="2700000" algn="tl" rotWithShape="0">
                    <a:prstClr val="black">
                      <a:alpha val="40000"/>
                    </a:prstClr>
                  </a:outerShdw>
                </a:effectLst>
                <a:cs typeface="Arial" charset="0"/>
              </a:rPr>
              <a:t>Imagine, Create, and Secure a Stronger Peace…</a:t>
            </a:r>
          </a:p>
        </p:txBody>
      </p:sp>
      <p:sp>
        <p:nvSpPr>
          <p:cNvPr id="1032" name="Text Box 44"/>
          <p:cNvSpPr txBox="1">
            <a:spLocks noChangeArrowheads="1"/>
          </p:cNvSpPr>
          <p:nvPr userDrawn="1"/>
        </p:nvSpPr>
        <p:spPr bwMode="auto">
          <a:xfrm>
            <a:off x="4876801" y="1"/>
            <a:ext cx="244263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altLang="en-US" sz="1000" b="1">
                <a:solidFill>
                  <a:srgbClr val="008000"/>
                </a:solidFill>
                <a:latin typeface="Calibri" pitchFamily="34" charset="0"/>
              </a:rPr>
              <a:t>UNCLASSIFIED</a:t>
            </a:r>
          </a:p>
        </p:txBody>
      </p:sp>
      <p:sp>
        <p:nvSpPr>
          <p:cNvPr id="1033" name="Text Box 44"/>
          <p:cNvSpPr txBox="1">
            <a:spLocks noChangeArrowheads="1"/>
          </p:cNvSpPr>
          <p:nvPr userDrawn="1"/>
        </p:nvSpPr>
        <p:spPr bwMode="auto">
          <a:xfrm>
            <a:off x="4876801" y="6575426"/>
            <a:ext cx="244263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fontAlgn="base" hangingPunct="1">
              <a:spcBef>
                <a:spcPct val="0"/>
              </a:spcBef>
              <a:spcAft>
                <a:spcPct val="0"/>
              </a:spcAft>
              <a:defRPr/>
            </a:pPr>
            <a:r>
              <a:rPr lang="en-US" altLang="en-US" sz="1000" b="1">
                <a:solidFill>
                  <a:srgbClr val="008000"/>
                </a:solidFill>
                <a:latin typeface="Calibri" pitchFamily="34" charset="0"/>
              </a:rPr>
              <a:t>UNCLASSIFIED</a:t>
            </a:r>
          </a:p>
        </p:txBody>
      </p:sp>
      <p:cxnSp>
        <p:nvCxnSpPr>
          <p:cNvPr id="20" name="Straight Connector 19"/>
          <p:cNvCxnSpPr/>
          <p:nvPr userDrawn="1"/>
        </p:nvCxnSpPr>
        <p:spPr>
          <a:xfrm>
            <a:off x="0" y="6315075"/>
            <a:ext cx="12192000" cy="0"/>
          </a:xfrm>
          <a:prstGeom prst="line">
            <a:avLst/>
          </a:prstGeom>
          <a:ln w="6350" cmpd="sng">
            <a:solidFill>
              <a:srgbClr val="A92830"/>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2"/>
          </p:nvPr>
        </p:nvSpPr>
        <p:spPr>
          <a:xfrm>
            <a:off x="558800" y="6356350"/>
            <a:ext cx="2133600" cy="242888"/>
          </a:xfrm>
          <a:prstGeom prst="rect">
            <a:avLst/>
          </a:prstGeom>
        </p:spPr>
        <p:txBody>
          <a:bodyPr vert="horz" lIns="91440" tIns="45720" rIns="91440" bIns="45720" rtlCol="0" anchor="t"/>
          <a:lstStyle>
            <a:lvl1pPr algn="l" fontAlgn="auto">
              <a:spcBef>
                <a:spcPts val="0"/>
              </a:spcBef>
              <a:spcAft>
                <a:spcPts val="0"/>
              </a:spcAft>
              <a:defRPr sz="1000" i="1">
                <a:solidFill>
                  <a:srgbClr val="2A44A3"/>
                </a:solidFill>
                <a:latin typeface="+mn-lt"/>
                <a:cs typeface="+mn-cs"/>
              </a:defRPr>
            </a:lvl1pPr>
          </a:lstStyle>
          <a:p>
            <a:pPr>
              <a:defRPr/>
            </a:pPr>
            <a:fld id="{DC072B55-A3E3-4C21-AD9A-C2AE866A0C71}" type="datetime5">
              <a:rPr lang="en-US"/>
              <a:pPr>
                <a:defRPr/>
              </a:pPr>
              <a:t>7-Apr-21</a:t>
            </a:fld>
            <a:endParaRPr lang="en-US"/>
          </a:p>
        </p:txBody>
      </p:sp>
      <p:pic>
        <p:nvPicPr>
          <p:cNvPr id="13" name="Picture 12" descr="Joint Chiefs of Staff logo.png"/>
          <p:cNvPicPr>
            <a:picLocks noChangeAspect="1"/>
          </p:cNvPicPr>
          <p:nvPr userDrawn="1"/>
        </p:nvPicPr>
        <p:blipFill>
          <a:blip r:embed="rId6"/>
          <a:stretch>
            <a:fillRect/>
          </a:stretch>
        </p:blipFill>
        <p:spPr>
          <a:xfrm>
            <a:off x="186267" y="552450"/>
            <a:ext cx="863600" cy="70643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774427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p:txStyles>
    <p:titleStyle>
      <a:lvl1pPr algn="ctr" rtl="0" eaLnBrk="0" fontAlgn="base" hangingPunct="0">
        <a:spcBef>
          <a:spcPct val="0"/>
        </a:spcBef>
        <a:spcAft>
          <a:spcPct val="0"/>
        </a:spcAft>
        <a:defRPr sz="3000" kern="1200">
          <a:solidFill>
            <a:srgbClr val="2A44A3"/>
          </a:solidFill>
          <a:effectLst>
            <a:outerShdw blurRad="50800" dist="38100" dir="2700000" algn="tl" rotWithShape="0">
              <a:prstClr val="black">
                <a:alpha val="40000"/>
              </a:prstClr>
            </a:outerShdw>
          </a:effectLst>
          <a:latin typeface="+mj-lt"/>
          <a:ea typeface="+mj-ea"/>
          <a:cs typeface="+mj-cs"/>
        </a:defRPr>
      </a:lvl1pPr>
      <a:lvl2pPr algn="ctr" rtl="0" eaLnBrk="0" fontAlgn="base" hangingPunct="0">
        <a:spcBef>
          <a:spcPct val="0"/>
        </a:spcBef>
        <a:spcAft>
          <a:spcPct val="0"/>
        </a:spcAft>
        <a:defRPr sz="3000">
          <a:solidFill>
            <a:srgbClr val="2A44A3"/>
          </a:solidFill>
          <a:latin typeface="Calibri" pitchFamily="34" charset="0"/>
        </a:defRPr>
      </a:lvl2pPr>
      <a:lvl3pPr algn="ctr" rtl="0" eaLnBrk="0" fontAlgn="base" hangingPunct="0">
        <a:spcBef>
          <a:spcPct val="0"/>
        </a:spcBef>
        <a:spcAft>
          <a:spcPct val="0"/>
        </a:spcAft>
        <a:defRPr sz="3000">
          <a:solidFill>
            <a:srgbClr val="2A44A3"/>
          </a:solidFill>
          <a:latin typeface="Calibri" pitchFamily="34" charset="0"/>
        </a:defRPr>
      </a:lvl3pPr>
      <a:lvl4pPr algn="ctr" rtl="0" eaLnBrk="0" fontAlgn="base" hangingPunct="0">
        <a:spcBef>
          <a:spcPct val="0"/>
        </a:spcBef>
        <a:spcAft>
          <a:spcPct val="0"/>
        </a:spcAft>
        <a:defRPr sz="3000">
          <a:solidFill>
            <a:srgbClr val="2A44A3"/>
          </a:solidFill>
          <a:latin typeface="Calibri" pitchFamily="34" charset="0"/>
        </a:defRPr>
      </a:lvl4pPr>
      <a:lvl5pPr algn="ctr" rtl="0" eaLnBrk="0" fontAlgn="base" hangingPunct="0">
        <a:spcBef>
          <a:spcPct val="0"/>
        </a:spcBef>
        <a:spcAft>
          <a:spcPct val="0"/>
        </a:spcAft>
        <a:defRPr sz="3000">
          <a:solidFill>
            <a:srgbClr val="2A44A3"/>
          </a:solidFill>
          <a:latin typeface="Calibri" pitchFamily="34" charset="0"/>
        </a:defRPr>
      </a:lvl5pPr>
      <a:lvl6pPr marL="457200" algn="ctr" rtl="0" fontAlgn="base">
        <a:spcBef>
          <a:spcPct val="0"/>
        </a:spcBef>
        <a:spcAft>
          <a:spcPct val="0"/>
        </a:spcAft>
        <a:defRPr sz="3000">
          <a:solidFill>
            <a:srgbClr val="2A44A3"/>
          </a:solidFill>
          <a:latin typeface="Calibri" pitchFamily="34" charset="0"/>
        </a:defRPr>
      </a:lvl6pPr>
      <a:lvl7pPr marL="914400" algn="ctr" rtl="0" fontAlgn="base">
        <a:spcBef>
          <a:spcPct val="0"/>
        </a:spcBef>
        <a:spcAft>
          <a:spcPct val="0"/>
        </a:spcAft>
        <a:defRPr sz="3000">
          <a:solidFill>
            <a:srgbClr val="2A44A3"/>
          </a:solidFill>
          <a:latin typeface="Calibri" pitchFamily="34" charset="0"/>
        </a:defRPr>
      </a:lvl7pPr>
      <a:lvl8pPr marL="1371600" algn="ctr" rtl="0" fontAlgn="base">
        <a:spcBef>
          <a:spcPct val="0"/>
        </a:spcBef>
        <a:spcAft>
          <a:spcPct val="0"/>
        </a:spcAft>
        <a:defRPr sz="3000">
          <a:solidFill>
            <a:srgbClr val="2A44A3"/>
          </a:solidFill>
          <a:latin typeface="Calibri" pitchFamily="34" charset="0"/>
        </a:defRPr>
      </a:lvl8pPr>
      <a:lvl9pPr marL="1828800" algn="ctr" rtl="0" fontAlgn="base">
        <a:spcBef>
          <a:spcPct val="0"/>
        </a:spcBef>
        <a:spcAft>
          <a:spcPct val="0"/>
        </a:spcAft>
        <a:defRPr sz="3000">
          <a:solidFill>
            <a:srgbClr val="2A44A3"/>
          </a:solidFill>
          <a:latin typeface="Calibri" pitchFamily="34" charset="0"/>
        </a:defRPr>
      </a:lvl9pPr>
    </p:titleStyle>
    <p:bodyStyle>
      <a:lvl1pPr algn="ctr" rtl="0" eaLnBrk="0" fontAlgn="base" hangingPunct="0">
        <a:spcBef>
          <a:spcPts val="2000"/>
        </a:spcBef>
        <a:spcAft>
          <a:spcPct val="0"/>
        </a:spcAft>
        <a:buClr>
          <a:srgbClr val="BE0204"/>
        </a:buClr>
        <a:buSzPct val="100000"/>
        <a:buFont typeface="Arial" charset="0"/>
        <a:defRPr sz="2400" b="1" kern="1200">
          <a:solidFill>
            <a:srgbClr val="404040"/>
          </a:solidFill>
          <a:latin typeface="+mn-lt"/>
          <a:ea typeface="+mn-ea"/>
          <a:cs typeface="+mn-cs"/>
        </a:defRPr>
      </a:lvl1pPr>
      <a:lvl2pPr marL="457200" indent="-228600" algn="l" rtl="0" eaLnBrk="0" fontAlgn="base" hangingPunct="0">
        <a:spcBef>
          <a:spcPts val="600"/>
        </a:spcBef>
        <a:spcAft>
          <a:spcPct val="0"/>
        </a:spcAft>
        <a:buClr>
          <a:srgbClr val="BE0204"/>
        </a:buClr>
        <a:buSzPct val="100000"/>
        <a:buFont typeface="Arial" charset="0"/>
        <a:buChar char="•"/>
        <a:defRPr sz="2000" kern="1200">
          <a:solidFill>
            <a:srgbClr val="404040"/>
          </a:solidFill>
          <a:latin typeface="+mn-lt"/>
          <a:ea typeface="+mn-ea"/>
          <a:cs typeface="+mn-cs"/>
        </a:defRPr>
      </a:lvl2pPr>
      <a:lvl3pPr marL="685800" indent="-228600" algn="l" rtl="0" eaLnBrk="0" fontAlgn="base" hangingPunct="0">
        <a:spcBef>
          <a:spcPts val="600"/>
        </a:spcBef>
        <a:spcAft>
          <a:spcPct val="0"/>
        </a:spcAft>
        <a:buClr>
          <a:srgbClr val="BE0204"/>
        </a:buClr>
        <a:buSzPct val="100000"/>
        <a:buFont typeface="Arial" charset="0"/>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rgbClr val="BE0204"/>
        </a:buClr>
        <a:buSzPct val="100000"/>
        <a:buFont typeface="Arial" charset="0"/>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rgbClr val="BE0204"/>
        </a:buClr>
        <a:buSzPct val="100000"/>
        <a:buFont typeface="Arial" charset="0"/>
        <a:buChar char="•"/>
        <a:defRPr kern="1200">
          <a:solidFill>
            <a:srgbClr val="404040"/>
          </a:solidFill>
          <a:latin typeface="+mn-lt"/>
          <a:ea typeface="+mn-ea"/>
          <a:cs typeface="+mn-cs"/>
        </a:defRPr>
      </a:lvl5pPr>
      <a:lvl6pPr marL="1377950"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1603375"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1830388" indent="-228600" algn="l" defTabSz="914400" rtl="0" eaLnBrk="1" latinLnBrk="0" hangingPunct="1">
        <a:spcBef>
          <a:spcPct val="20000"/>
        </a:spcBef>
        <a:buClr>
          <a:schemeClr val="tx1">
            <a:lumMod val="85000"/>
            <a:lumOff val="15000"/>
          </a:schemeClr>
        </a:buClr>
        <a:buSzPct val="70000"/>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057400" indent="-228600" algn="l" defTabSz="914400" rtl="0" eaLnBrk="1" latinLnBrk="0" hangingPunct="1">
        <a:spcBef>
          <a:spcPct val="20000"/>
        </a:spcBef>
        <a:buClr>
          <a:schemeClr val="tx1">
            <a:lumMod val="50000"/>
            <a:lumOff val="50000"/>
          </a:schemeClr>
        </a:buClr>
        <a:buSzPct val="70000"/>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Grp="1" noChangeArrowheads="1"/>
          </p:cNvSpPr>
          <p:nvPr>
            <p:ph type="title"/>
          </p:nvPr>
        </p:nvSpPr>
        <p:spPr bwMode="auto">
          <a:xfrm>
            <a:off x="203200" y="0"/>
            <a:ext cx="117856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3" name="Rectangle 9"/>
          <p:cNvSpPr>
            <a:spLocks noGrp="1" noChangeArrowheads="1"/>
          </p:cNvSpPr>
          <p:nvPr>
            <p:ph type="body" idx="1"/>
          </p:nvPr>
        </p:nvSpPr>
        <p:spPr bwMode="auto">
          <a:xfrm>
            <a:off x="203200" y="914400"/>
            <a:ext cx="11988800" cy="571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2"/>
            <a:r>
              <a:rPr lang="en-US"/>
              <a:t>Third level</a:t>
            </a:r>
          </a:p>
          <a:p>
            <a:pPr lvl="3"/>
            <a:r>
              <a:rPr lang="en-US"/>
              <a:t>Fourth level</a:t>
            </a:r>
          </a:p>
          <a:p>
            <a:pPr lvl="4"/>
            <a:r>
              <a:rPr lang="en-US"/>
              <a:t>Fifth level</a:t>
            </a:r>
          </a:p>
        </p:txBody>
      </p:sp>
      <p:sp>
        <p:nvSpPr>
          <p:cNvPr id="1034" name="Rectangle 10"/>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latin typeface="Arial" charset="0"/>
              <a:cs typeface="Arial" charset="0"/>
            </a:endParaRPr>
          </a:p>
        </p:txBody>
      </p:sp>
      <p:sp>
        <p:nvSpPr>
          <p:cNvPr id="1035" name="Rectangle 11"/>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latin typeface="Arial" charset="0"/>
              <a:cs typeface="Arial" charset="0"/>
            </a:endParaRPr>
          </a:p>
        </p:txBody>
      </p:sp>
      <p:sp>
        <p:nvSpPr>
          <p:cNvPr id="1036" name="Rectangle 12"/>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2745D76A-FE0F-46E3-A4A3-868FDD85CE24}" type="slidenum">
              <a:rPr lang="en-US">
                <a:solidFill>
                  <a:srgbClr val="000000"/>
                </a:solidFill>
                <a:latin typeface="Arial" charset="0"/>
                <a:cs typeface="Arial" charset="0"/>
              </a:rPr>
              <a:pPr fontAlgn="base">
                <a:spcBef>
                  <a:spcPct val="0"/>
                </a:spcBef>
                <a:spcAft>
                  <a:spcPct val="0"/>
                </a:spcAft>
              </a:pPr>
              <a:t>‹#›</a:t>
            </a:fld>
            <a:endParaRPr lang="en-US">
              <a:solidFill>
                <a:srgbClr val="000000"/>
              </a:solidFill>
              <a:latin typeface="Arial" charset="0"/>
              <a:cs typeface="Arial" charset="0"/>
            </a:endParaRPr>
          </a:p>
        </p:txBody>
      </p:sp>
      <p:sp>
        <p:nvSpPr>
          <p:cNvPr id="1037" name="Line 13"/>
          <p:cNvSpPr>
            <a:spLocks noChangeShapeType="1"/>
          </p:cNvSpPr>
          <p:nvPr/>
        </p:nvSpPr>
        <p:spPr bwMode="auto">
          <a:xfrm flipH="1">
            <a:off x="406400" y="685800"/>
            <a:ext cx="11785600" cy="0"/>
          </a:xfrm>
          <a:prstGeom prst="line">
            <a:avLst/>
          </a:prstGeom>
          <a:noFill/>
          <a:ln w="25400">
            <a:solidFill>
              <a:srgbClr val="4D5683"/>
            </a:solidFill>
            <a:round/>
            <a:headEnd/>
            <a:tailEnd/>
          </a:ln>
          <a:effectLst/>
        </p:spPr>
        <p:txBody>
          <a:bodyPr/>
          <a:lstStyle/>
          <a:p>
            <a:pPr fontAlgn="base">
              <a:spcBef>
                <a:spcPct val="0"/>
              </a:spcBef>
              <a:spcAft>
                <a:spcPct val="0"/>
              </a:spcAft>
            </a:pPr>
            <a:endParaRPr lang="en-US" sz="1800">
              <a:solidFill>
                <a:srgbClr val="000000"/>
              </a:solidFill>
              <a:latin typeface="Arial" charset="0"/>
              <a:cs typeface="Arial" charset="0"/>
            </a:endParaRPr>
          </a:p>
        </p:txBody>
      </p:sp>
      <p:sp>
        <p:nvSpPr>
          <p:cNvPr id="1038" name="Line 14"/>
          <p:cNvSpPr>
            <a:spLocks noChangeShapeType="1"/>
          </p:cNvSpPr>
          <p:nvPr/>
        </p:nvSpPr>
        <p:spPr bwMode="auto">
          <a:xfrm flipH="1">
            <a:off x="406400" y="609600"/>
            <a:ext cx="11785600" cy="0"/>
          </a:xfrm>
          <a:prstGeom prst="line">
            <a:avLst/>
          </a:prstGeom>
          <a:noFill/>
          <a:ln w="25400">
            <a:solidFill>
              <a:srgbClr val="808080"/>
            </a:solidFill>
            <a:round/>
            <a:headEnd/>
            <a:tailEnd/>
          </a:ln>
          <a:effectLst/>
        </p:spPr>
        <p:txBody>
          <a:bodyPr/>
          <a:lstStyle/>
          <a:p>
            <a:pPr fontAlgn="base">
              <a:spcBef>
                <a:spcPct val="0"/>
              </a:spcBef>
              <a:spcAft>
                <a:spcPct val="0"/>
              </a:spcAft>
            </a:pPr>
            <a:endParaRPr lang="en-US" sz="1800">
              <a:solidFill>
                <a:srgbClr val="000000"/>
              </a:solidFill>
              <a:latin typeface="Arial" charset="0"/>
              <a:cs typeface="Arial" charset="0"/>
            </a:endParaRPr>
          </a:p>
        </p:txBody>
      </p:sp>
    </p:spTree>
    <p:extLst>
      <p:ext uri="{BB962C8B-B14F-4D97-AF65-F5344CB8AC3E}">
        <p14:creationId xmlns:p14="http://schemas.microsoft.com/office/powerpoint/2010/main" val="5335575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ftr="0" dt="0"/>
  <p:txStyles>
    <p:titleStyle>
      <a:lvl1pPr algn="r" rtl="0" fontAlgn="base">
        <a:spcBef>
          <a:spcPct val="0"/>
        </a:spcBef>
        <a:spcAft>
          <a:spcPct val="0"/>
        </a:spcAft>
        <a:defRPr sz="4000">
          <a:solidFill>
            <a:schemeClr val="tx2"/>
          </a:solidFill>
          <a:latin typeface="Arial" pitchFamily="34" charset="0"/>
          <a:ea typeface="+mj-ea"/>
          <a:cs typeface="Arial" pitchFamily="34" charset="0"/>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Arial" pitchFamily="34" charset="0"/>
          <a:ea typeface="+mn-ea"/>
          <a:cs typeface="Arial" pitchFamily="34" charset="0"/>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Arial" pitchFamily="34" charset="0"/>
          <a:cs typeface="Arial" pitchFamily="34" charset="0"/>
        </a:defRPr>
      </a:lvl3pPr>
      <a:lvl4pPr marL="1600200" indent="-228600" algn="l" rtl="0" fontAlgn="base">
        <a:spcBef>
          <a:spcPct val="20000"/>
        </a:spcBef>
        <a:spcAft>
          <a:spcPct val="0"/>
        </a:spcAft>
        <a:buChar char="–"/>
        <a:defRPr sz="2000">
          <a:solidFill>
            <a:schemeClr val="tx1"/>
          </a:solidFill>
          <a:latin typeface="Arial" pitchFamily="34" charset="0"/>
          <a:cs typeface="Arial" pitchFamily="34" charset="0"/>
        </a:defRPr>
      </a:lvl4pPr>
      <a:lvl5pPr marL="2057400" indent="-228600" algn="l" rtl="0" fontAlgn="base">
        <a:spcBef>
          <a:spcPct val="20000"/>
        </a:spcBef>
        <a:spcAft>
          <a:spcPct val="0"/>
        </a:spcAft>
        <a:buChar char="»"/>
        <a:defRPr sz="2000">
          <a:solidFill>
            <a:schemeClr val="tx1"/>
          </a:solidFill>
          <a:latin typeface="Arial" pitchFamily="34" charset="0"/>
          <a:cs typeface="Arial" pitchFamily="34" charset="0"/>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5.gif"/><Relationship Id="rId13" Type="http://schemas.openxmlformats.org/officeDocument/2006/relationships/hyperlink" Target="https://en.wikipedia.org/wiki/United_States_Navy_Recruiting_Command" TargetMode="External"/><Relationship Id="rId18" Type="http://schemas.openxmlformats.org/officeDocument/2006/relationships/hyperlink" Target="https://creativecommons.org/licenses/by-sa/3.0/" TargetMode="External"/><Relationship Id="rId3" Type="http://schemas.openxmlformats.org/officeDocument/2006/relationships/image" Target="../media/image22.png"/><Relationship Id="rId7" Type="http://schemas.openxmlformats.org/officeDocument/2006/relationships/hyperlink" Target="https://en.wikipedia.org/wiki/Joint_Interagency_Task_Force_South" TargetMode="External"/><Relationship Id="rId12" Type="http://schemas.openxmlformats.org/officeDocument/2006/relationships/image" Target="../media/image27.jpeg"/><Relationship Id="rId17" Type="http://schemas.openxmlformats.org/officeDocument/2006/relationships/hyperlink" Target="https://en.wikipedia.org/wiki/Joint_Chiefs_of_Staff" TargetMode="External"/><Relationship Id="rId2" Type="http://schemas.openxmlformats.org/officeDocument/2006/relationships/image" Target="../media/image21.jpeg"/><Relationship Id="rId16" Type="http://schemas.openxmlformats.org/officeDocument/2006/relationships/image" Target="../media/image29.png"/><Relationship Id="rId20"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24.gif"/><Relationship Id="rId11" Type="http://schemas.openxmlformats.org/officeDocument/2006/relationships/hyperlink" Target="https://el.wikipedia.org/wiki/%CE%A1%CE%AD%CE%B9%CE%BD%CF%84%CE%B6%CE%B5%CF%81_(%CE%B1%CE%B5%CF%81%CE%BF%CF%80%CE%BB%CE%B1%CE%BD%CE%BF%CF%86%CF%8C%CF%81%CE%BF)" TargetMode="External"/><Relationship Id="rId5" Type="http://schemas.openxmlformats.org/officeDocument/2006/relationships/hyperlink" Target="https://en.wikipedia.org/wiki/Naval_War_College" TargetMode="External"/><Relationship Id="rId15" Type="http://schemas.openxmlformats.org/officeDocument/2006/relationships/hyperlink" Target="https://en.wikipedia.org/wiki/USS_Fort_McHenry_(LSD-43)" TargetMode="External"/><Relationship Id="rId10" Type="http://schemas.openxmlformats.org/officeDocument/2006/relationships/image" Target="../media/image26.jpeg"/><Relationship Id="rId19" Type="http://schemas.openxmlformats.org/officeDocument/2006/relationships/image" Target="../media/image30.png"/><Relationship Id="rId4" Type="http://schemas.openxmlformats.org/officeDocument/2006/relationships/image" Target="../media/image23.png"/><Relationship Id="rId9" Type="http://schemas.openxmlformats.org/officeDocument/2006/relationships/hyperlink" Target="https://en.wikipedia.org/wiki/National_War_College" TargetMode="External"/><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s://creativecommons.org/licenses/by-nc-nd/3.0/" TargetMode="External"/><Relationship Id="rId4" Type="http://schemas.openxmlformats.org/officeDocument/2006/relationships/hyperlink" Target="http://theramblingsofcharliebrown.blogspot.com/2013/01/100-things-i-love-about-usa-part-2.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mailto:donovan.phillips@navy.mil" TargetMode="External"/><Relationship Id="rId2" Type="http://schemas.openxmlformats.org/officeDocument/2006/relationships/hyperlink" Target="mailto:milton.sands@navy.mil" TargetMode="External"/><Relationship Id="rId1" Type="http://schemas.openxmlformats.org/officeDocument/2006/relationships/slideLayout" Target="../slideLayouts/slideLayout2.xml"/><Relationship Id="rId6" Type="http://schemas.openxmlformats.org/officeDocument/2006/relationships/hyperlink" Target="mailto:howard.bryant@navy.mil" TargetMode="External"/><Relationship Id="rId5" Type="http://schemas.openxmlformats.org/officeDocument/2006/relationships/hyperlink" Target="mailto:dennis.velez2@navy.mil" TargetMode="External"/><Relationship Id="rId4" Type="http://schemas.openxmlformats.org/officeDocument/2006/relationships/hyperlink" Target="mailto:glevere1@ju.edu"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a:extLst>
              <a:ext uri="{FF2B5EF4-FFF2-40B4-BE49-F238E27FC236}">
                <a16:creationId xmlns:a16="http://schemas.microsoft.com/office/drawing/2014/main" id="{4E3398B8-F5E9-4031-9A8C-430899D146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03267"/>
            <a:ext cx="9964978" cy="5299845"/>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3757197" y="5082444"/>
            <a:ext cx="5576847" cy="1206638"/>
          </a:xfrm>
        </p:spPr>
        <p:txBody>
          <a:bodyPr>
            <a:noAutofit/>
          </a:bodyPr>
          <a:lstStyle/>
          <a:p>
            <a:r>
              <a:rPr lang="en-US" sz="2000" dirty="0">
                <a:solidFill>
                  <a:schemeClr val="bg1"/>
                </a:solidFill>
                <a:effectLst/>
                <a:latin typeface="Tahoma"/>
                <a:ea typeface="Tahoma"/>
                <a:cs typeface="Tahoma"/>
              </a:rPr>
              <a:t>Rear Admiral Cedric Pringle</a:t>
            </a:r>
          </a:p>
          <a:p>
            <a:r>
              <a:rPr lang="en-US" sz="1600" dirty="0">
                <a:solidFill>
                  <a:schemeClr val="bg1"/>
                </a:solidFill>
                <a:effectLst/>
                <a:latin typeface="Tahoma"/>
                <a:ea typeface="Tahoma"/>
                <a:cs typeface="Tahoma"/>
              </a:rPr>
              <a:t>31</a:t>
            </a:r>
            <a:r>
              <a:rPr lang="en-US" sz="1600" baseline="30000" dirty="0">
                <a:solidFill>
                  <a:schemeClr val="bg1"/>
                </a:solidFill>
                <a:effectLst/>
                <a:latin typeface="Tahoma"/>
                <a:ea typeface="Tahoma"/>
                <a:cs typeface="Tahoma"/>
              </a:rPr>
              <a:t>st</a:t>
            </a:r>
            <a:r>
              <a:rPr lang="en-US" sz="1600" dirty="0">
                <a:solidFill>
                  <a:schemeClr val="bg1"/>
                </a:solidFill>
                <a:effectLst/>
                <a:latin typeface="Tahoma"/>
                <a:ea typeface="Tahoma"/>
                <a:cs typeface="Tahoma"/>
              </a:rPr>
              <a:t> Commandant</a:t>
            </a:r>
          </a:p>
          <a:p>
            <a:r>
              <a:rPr lang="en-US" sz="1600" dirty="0">
                <a:solidFill>
                  <a:schemeClr val="bg1"/>
                </a:solidFill>
                <a:effectLst/>
                <a:latin typeface="Tahoma"/>
                <a:ea typeface="Tahoma"/>
                <a:cs typeface="Tahoma"/>
              </a:rPr>
              <a:t>National War College</a:t>
            </a:r>
          </a:p>
          <a:p>
            <a:r>
              <a:rPr lang="en-US" sz="1600" dirty="0">
                <a:solidFill>
                  <a:schemeClr val="bg1"/>
                </a:solidFill>
                <a:effectLst/>
                <a:latin typeface="Tahoma"/>
                <a:ea typeface="Tahoma"/>
                <a:cs typeface="Tahoma"/>
              </a:rPr>
              <a:t>8 April 2021</a:t>
            </a:r>
            <a:endParaRPr lang="en-US" sz="1600"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p:txBody>
      </p:sp>
      <p:cxnSp>
        <p:nvCxnSpPr>
          <p:cNvPr id="6" name="Straight Connector 5"/>
          <p:cNvCxnSpPr/>
          <p:nvPr/>
        </p:nvCxnSpPr>
        <p:spPr>
          <a:xfrm>
            <a:off x="2599268" y="789926"/>
            <a:ext cx="8068733" cy="0"/>
          </a:xfrm>
          <a:prstGeom prst="line">
            <a:avLst/>
          </a:prstGeom>
          <a:ln w="19050" cmpd="sng">
            <a:solidFill>
              <a:srgbClr val="0000CC"/>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39411" y="6517142"/>
            <a:ext cx="8331089" cy="276999"/>
          </a:xfrm>
          <a:prstGeom prst="rect">
            <a:avLst/>
          </a:prstGeom>
          <a:solidFill>
            <a:srgbClr val="FFFF00"/>
          </a:solidFill>
          <a:ln w="19050">
            <a:solidFill>
              <a:schemeClr val="tx1"/>
            </a:solidFill>
          </a:ln>
        </p:spPr>
        <p:txBody>
          <a:bodyPr wrap="square" rtlCol="0">
            <a:spAutoFit/>
          </a:bodyPr>
          <a:lstStyle/>
          <a:p>
            <a:pPr algn="ctr" fontAlgn="base">
              <a:spcBef>
                <a:spcPct val="0"/>
              </a:spcBef>
              <a:spcAft>
                <a:spcPct val="0"/>
              </a:spcAft>
            </a:pPr>
            <a:r>
              <a:rPr lang="en-US" sz="1200" b="1" i="1" dirty="0">
                <a:effectLst>
                  <a:outerShdw blurRad="50800" dist="38100" dir="2700000" algn="tl" rotWithShape="0">
                    <a:prstClr val="black">
                      <a:alpha val="40000"/>
                    </a:prstClr>
                  </a:outerShdw>
                </a:effectLst>
                <a:latin typeface="Arial" charset="0"/>
                <a:cs typeface="Arial" charset="0"/>
              </a:rPr>
              <a:t>Dream Big, Work Hard, and Never Quit!</a:t>
            </a:r>
          </a:p>
        </p:txBody>
      </p:sp>
      <p:cxnSp>
        <p:nvCxnSpPr>
          <p:cNvPr id="10" name="Straight Connector 9"/>
          <p:cNvCxnSpPr/>
          <p:nvPr/>
        </p:nvCxnSpPr>
        <p:spPr>
          <a:xfrm>
            <a:off x="1524000" y="6517142"/>
            <a:ext cx="9144000" cy="0"/>
          </a:xfrm>
          <a:prstGeom prst="line">
            <a:avLst/>
          </a:prstGeom>
          <a:ln w="6350" cmpd="sng">
            <a:solidFill>
              <a:srgbClr val="0000CC"/>
            </a:solidFill>
          </a:ln>
          <a:effectLst>
            <a:outerShdw blurRad="50800" dist="38100" dir="2700000" algn="tl" rotWithShape="0">
              <a:srgbClr val="000000">
                <a:alpha val="43000"/>
              </a:srgbClr>
            </a:outerShdw>
          </a:effectLst>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1411146" y="1281718"/>
            <a:ext cx="10254617" cy="1754326"/>
          </a:xfrm>
          <a:prstGeom prst="rect">
            <a:avLst/>
          </a:prstGeom>
          <a:noFill/>
        </p:spPr>
        <p:txBody>
          <a:bodyPr wrap="square" lIns="91440" tIns="45720" rIns="91440" bIns="45720" rtlCol="0" anchor="t">
            <a:spAutoFit/>
          </a:bodyPr>
          <a:lstStyle/>
          <a:p>
            <a:pPr algn="ctr"/>
            <a:r>
              <a:rPr lang="en-US" sz="3600" b="1" dirty="0">
                <a:solidFill>
                  <a:schemeClr val="bg1"/>
                </a:solidFill>
                <a:latin typeface="Tahoma"/>
                <a:ea typeface="Tahoma"/>
                <a:cs typeface="Tahoma"/>
              </a:rPr>
              <a:t>A Conversation about </a:t>
            </a:r>
          </a:p>
          <a:p>
            <a:pPr algn="ctr"/>
            <a:r>
              <a:rPr lang="en-US" sz="3600" b="1" dirty="0">
                <a:solidFill>
                  <a:schemeClr val="bg1"/>
                </a:solidFill>
                <a:latin typeface="Tahoma"/>
                <a:ea typeface="Tahoma"/>
                <a:cs typeface="Tahoma"/>
              </a:rPr>
              <a:t>Education &amp; Opportunities </a:t>
            </a:r>
          </a:p>
          <a:p>
            <a:pPr algn="ctr"/>
            <a:r>
              <a:rPr lang="en-US" sz="3600" b="1" dirty="0">
                <a:solidFill>
                  <a:schemeClr val="bg1"/>
                </a:solidFill>
                <a:latin typeface="Tahoma"/>
                <a:ea typeface="Tahoma"/>
                <a:cs typeface="Tahoma"/>
              </a:rPr>
              <a:t> </a:t>
            </a:r>
            <a:endParaRPr lang="en-US" sz="36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409845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9B166-ABDB-4BFE-9A0B-D1AB8FE257B3}"/>
              </a:ext>
            </a:extLst>
          </p:cNvPr>
          <p:cNvSpPr>
            <a:spLocks noGrp="1"/>
          </p:cNvSpPr>
          <p:nvPr>
            <p:ph type="title"/>
          </p:nvPr>
        </p:nvSpPr>
        <p:spPr/>
        <p:txBody>
          <a:bodyPr/>
          <a:lstStyle/>
          <a:p>
            <a:r>
              <a:rPr lang="en-US" b="1" dirty="0">
                <a:solidFill>
                  <a:schemeClr val="tx1"/>
                </a:solidFill>
              </a:rPr>
              <a:t>Our history is built on Faith, Family, and Freedom!</a:t>
            </a:r>
          </a:p>
        </p:txBody>
      </p:sp>
      <p:pic>
        <p:nvPicPr>
          <p:cNvPr id="6" name="Content Placeholder 5">
            <a:extLst>
              <a:ext uri="{FF2B5EF4-FFF2-40B4-BE49-F238E27FC236}">
                <a16:creationId xmlns:a16="http://schemas.microsoft.com/office/drawing/2014/main" id="{A0F216E6-8ADE-4E08-956B-B03054D475FE}"/>
              </a:ext>
            </a:extLst>
          </p:cNvPr>
          <p:cNvPicPr>
            <a:picLocks noGrp="1" noChangeAspect="1"/>
          </p:cNvPicPr>
          <p:nvPr>
            <p:ph idx="1"/>
          </p:nvPr>
        </p:nvPicPr>
        <p:blipFill>
          <a:blip r:embed="rId2"/>
          <a:stretch>
            <a:fillRect/>
          </a:stretch>
        </p:blipFill>
        <p:spPr>
          <a:xfrm>
            <a:off x="1290320" y="1032387"/>
            <a:ext cx="9723120" cy="5259387"/>
          </a:xfrm>
          <a:prstGeom prst="rect">
            <a:avLst/>
          </a:prstGeom>
        </p:spPr>
      </p:pic>
      <p:sp>
        <p:nvSpPr>
          <p:cNvPr id="4" name="Slide Number Placeholder 3">
            <a:extLst>
              <a:ext uri="{FF2B5EF4-FFF2-40B4-BE49-F238E27FC236}">
                <a16:creationId xmlns:a16="http://schemas.microsoft.com/office/drawing/2014/main" id="{632CB6C3-33B9-4EA6-8C03-CF429BCFDA0A}"/>
              </a:ext>
            </a:extLst>
          </p:cNvPr>
          <p:cNvSpPr>
            <a:spLocks noGrp="1"/>
          </p:cNvSpPr>
          <p:nvPr>
            <p:ph type="sldNum" sz="quarter" idx="10"/>
          </p:nvPr>
        </p:nvSpPr>
        <p:spPr/>
        <p:txBody>
          <a:bodyPr/>
          <a:lstStyle/>
          <a:p>
            <a:pPr>
              <a:defRPr/>
            </a:pPr>
            <a:fld id="{5C8EDBDA-174A-431C-A188-19D303720C21}" type="slidenum">
              <a:rPr lang="en-US" smtClean="0"/>
              <a:pPr>
                <a:defRPr/>
              </a:pPr>
              <a:t>10</a:t>
            </a:fld>
            <a:endParaRPr lang="en-US"/>
          </a:p>
        </p:txBody>
      </p:sp>
      <p:sp>
        <p:nvSpPr>
          <p:cNvPr id="5" name="Date Placeholder 4">
            <a:extLst>
              <a:ext uri="{FF2B5EF4-FFF2-40B4-BE49-F238E27FC236}">
                <a16:creationId xmlns:a16="http://schemas.microsoft.com/office/drawing/2014/main" id="{3BE72B4E-F3FA-4338-9420-57F701297A06}"/>
              </a:ext>
            </a:extLst>
          </p:cNvPr>
          <p:cNvSpPr>
            <a:spLocks noGrp="1"/>
          </p:cNvSpPr>
          <p:nvPr>
            <p:ph type="dt" sz="half" idx="11"/>
          </p:nvPr>
        </p:nvSpPr>
        <p:spPr/>
        <p:txBody>
          <a:bodyPr/>
          <a:lstStyle/>
          <a:p>
            <a:pPr>
              <a:defRPr/>
            </a:pPr>
            <a:fld id="{A0FE7044-A2A9-4DBE-894F-5DEFC08A8D9F}" type="datetime5">
              <a:rPr lang="en-US" smtClean="0"/>
              <a:pPr>
                <a:defRPr/>
              </a:pPr>
              <a:t>7-Apr-21</a:t>
            </a:fld>
            <a:endParaRPr lang="en-US"/>
          </a:p>
        </p:txBody>
      </p:sp>
      <p:pic>
        <p:nvPicPr>
          <p:cNvPr id="7" name="Picture 6">
            <a:extLst>
              <a:ext uri="{FF2B5EF4-FFF2-40B4-BE49-F238E27FC236}">
                <a16:creationId xmlns:a16="http://schemas.microsoft.com/office/drawing/2014/main" id="{74DA002E-31EB-4A68-A076-0E57677684D3}"/>
              </a:ext>
            </a:extLst>
          </p:cNvPr>
          <p:cNvPicPr>
            <a:picLocks noChangeAspect="1"/>
          </p:cNvPicPr>
          <p:nvPr/>
        </p:nvPicPr>
        <p:blipFill>
          <a:blip r:embed="rId3"/>
          <a:stretch>
            <a:fillRect/>
          </a:stretch>
        </p:blipFill>
        <p:spPr>
          <a:xfrm>
            <a:off x="1922926" y="6311508"/>
            <a:ext cx="8346147" cy="359695"/>
          </a:xfrm>
          <a:prstGeom prst="rect">
            <a:avLst/>
          </a:prstGeom>
        </p:spPr>
      </p:pic>
    </p:spTree>
    <p:extLst>
      <p:ext uri="{BB962C8B-B14F-4D97-AF65-F5344CB8AC3E}">
        <p14:creationId xmlns:p14="http://schemas.microsoft.com/office/powerpoint/2010/main" val="2612084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5265A-D0F0-4FDE-8F97-B7EFB0CAAB8A}"/>
              </a:ext>
            </a:extLst>
          </p:cNvPr>
          <p:cNvSpPr>
            <a:spLocks noGrp="1"/>
          </p:cNvSpPr>
          <p:nvPr>
            <p:ph type="title"/>
          </p:nvPr>
        </p:nvSpPr>
        <p:spPr/>
        <p:txBody>
          <a:bodyPr/>
          <a:lstStyle/>
          <a:p>
            <a:r>
              <a:rPr lang="en-US" b="1" dirty="0">
                <a:solidFill>
                  <a:schemeClr val="tx1"/>
                </a:solidFill>
              </a:rPr>
              <a:t>Why?</a:t>
            </a:r>
          </a:p>
        </p:txBody>
      </p:sp>
      <p:sp>
        <p:nvSpPr>
          <p:cNvPr id="3" name="Content Placeholder 2">
            <a:extLst>
              <a:ext uri="{FF2B5EF4-FFF2-40B4-BE49-F238E27FC236}">
                <a16:creationId xmlns:a16="http://schemas.microsoft.com/office/drawing/2014/main" id="{BD1A64EB-F94C-4D01-8912-268F4024565E}"/>
              </a:ext>
            </a:extLst>
          </p:cNvPr>
          <p:cNvSpPr>
            <a:spLocks noGrp="1"/>
          </p:cNvSpPr>
          <p:nvPr>
            <p:ph idx="1"/>
          </p:nvPr>
        </p:nvSpPr>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r>
              <a:rPr lang="en-US" sz="3000" dirty="0"/>
              <a:t>“Education is the most powerful weapon which you can use to change the world.”</a:t>
            </a:r>
          </a:p>
          <a:p>
            <a:r>
              <a:rPr lang="en-US" sz="3000" dirty="0"/>
              <a:t>-Nelson Mandela</a:t>
            </a:r>
          </a:p>
          <a:p>
            <a:endParaRPr lang="en-US" dirty="0"/>
          </a:p>
        </p:txBody>
      </p:sp>
      <p:sp>
        <p:nvSpPr>
          <p:cNvPr id="4" name="Slide Number Placeholder 3">
            <a:extLst>
              <a:ext uri="{FF2B5EF4-FFF2-40B4-BE49-F238E27FC236}">
                <a16:creationId xmlns:a16="http://schemas.microsoft.com/office/drawing/2014/main" id="{05AD3296-CC96-4A03-BA14-D68F4795922C}"/>
              </a:ext>
            </a:extLst>
          </p:cNvPr>
          <p:cNvSpPr>
            <a:spLocks noGrp="1"/>
          </p:cNvSpPr>
          <p:nvPr>
            <p:ph type="sldNum" sz="quarter" idx="10"/>
          </p:nvPr>
        </p:nvSpPr>
        <p:spPr/>
        <p:txBody>
          <a:bodyPr/>
          <a:lstStyle/>
          <a:p>
            <a:pPr>
              <a:defRPr/>
            </a:pPr>
            <a:fld id="{5C8EDBDA-174A-431C-A188-19D303720C21}" type="slidenum">
              <a:rPr lang="en-US" smtClean="0"/>
              <a:pPr>
                <a:defRPr/>
              </a:pPr>
              <a:t>11</a:t>
            </a:fld>
            <a:endParaRPr lang="en-US"/>
          </a:p>
        </p:txBody>
      </p:sp>
      <p:sp>
        <p:nvSpPr>
          <p:cNvPr id="5" name="Date Placeholder 4">
            <a:extLst>
              <a:ext uri="{FF2B5EF4-FFF2-40B4-BE49-F238E27FC236}">
                <a16:creationId xmlns:a16="http://schemas.microsoft.com/office/drawing/2014/main" id="{1E35D183-AF7E-424B-859D-785E3CEED748}"/>
              </a:ext>
            </a:extLst>
          </p:cNvPr>
          <p:cNvSpPr>
            <a:spLocks noGrp="1"/>
          </p:cNvSpPr>
          <p:nvPr>
            <p:ph type="dt" sz="half" idx="11"/>
          </p:nvPr>
        </p:nvSpPr>
        <p:spPr/>
        <p:txBody>
          <a:bodyPr/>
          <a:lstStyle/>
          <a:p>
            <a:pPr>
              <a:defRPr/>
            </a:pPr>
            <a:fld id="{A0FE7044-A2A9-4DBE-894F-5DEFC08A8D9F}" type="datetime5">
              <a:rPr lang="en-US" smtClean="0"/>
              <a:pPr>
                <a:defRPr/>
              </a:pPr>
              <a:t>7-Apr-21</a:t>
            </a:fld>
            <a:endParaRPr lang="en-US"/>
          </a:p>
        </p:txBody>
      </p:sp>
      <p:sp>
        <p:nvSpPr>
          <p:cNvPr id="6" name="TextBox 5">
            <a:extLst>
              <a:ext uri="{FF2B5EF4-FFF2-40B4-BE49-F238E27FC236}">
                <a16:creationId xmlns:a16="http://schemas.microsoft.com/office/drawing/2014/main" id="{B635119F-07BB-4BB5-A3ED-C71628071DFB}"/>
              </a:ext>
            </a:extLst>
          </p:cNvPr>
          <p:cNvSpPr txBox="1"/>
          <p:nvPr/>
        </p:nvSpPr>
        <p:spPr>
          <a:xfrm>
            <a:off x="1930455" y="6322239"/>
            <a:ext cx="8331089" cy="276999"/>
          </a:xfrm>
          <a:prstGeom prst="rect">
            <a:avLst/>
          </a:prstGeom>
          <a:solidFill>
            <a:srgbClr val="FFFF00"/>
          </a:solidFill>
          <a:ln w="19050">
            <a:solidFill>
              <a:schemeClr val="tx1"/>
            </a:solidFill>
          </a:ln>
        </p:spPr>
        <p:txBody>
          <a:bodyPr wrap="square" rtlCol="0">
            <a:spAutoFit/>
          </a:bodyPr>
          <a:lstStyle/>
          <a:p>
            <a:pPr algn="ctr" fontAlgn="base">
              <a:spcBef>
                <a:spcPct val="0"/>
              </a:spcBef>
              <a:spcAft>
                <a:spcPct val="0"/>
              </a:spcAft>
            </a:pPr>
            <a:r>
              <a:rPr lang="en-US" sz="1200" b="1" i="1" dirty="0">
                <a:solidFill>
                  <a:srgbClr val="000000"/>
                </a:solidFill>
                <a:effectLst>
                  <a:outerShdw blurRad="50800" dist="38100" dir="2700000" algn="tl" rotWithShape="0">
                    <a:prstClr val="black">
                      <a:alpha val="40000"/>
                    </a:prstClr>
                  </a:outerShdw>
                </a:effectLst>
                <a:latin typeface="Arial" charset="0"/>
                <a:cs typeface="Arial" charset="0"/>
              </a:rPr>
              <a:t>Dream Big, Work Hard, and Never Quit!</a:t>
            </a:r>
          </a:p>
        </p:txBody>
      </p:sp>
    </p:spTree>
    <p:extLst>
      <p:ext uri="{BB962C8B-B14F-4D97-AF65-F5344CB8AC3E}">
        <p14:creationId xmlns:p14="http://schemas.microsoft.com/office/powerpoint/2010/main" val="2705583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082" name="Picture 10" descr="Expeditionary Strike Group 3 - Wikipedia">
            <a:extLst>
              <a:ext uri="{FF2B5EF4-FFF2-40B4-BE49-F238E27FC236}">
                <a16:creationId xmlns:a16="http://schemas.microsoft.com/office/drawing/2014/main" id="{555177BB-6836-4564-A18B-BEC659CED27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2365" y="3822142"/>
            <a:ext cx="1628213" cy="1674123"/>
          </a:xfrm>
          <a:prstGeom prst="rect">
            <a:avLst/>
          </a:prstGeom>
          <a:extLst>
            <a:ext uri="{909E8E84-426E-40DD-AFC4-6F175D3DCCD1}">
              <a14:hiddenFill xmlns:a14="http://schemas.microsoft.com/office/drawing/2010/main">
                <a:solidFill>
                  <a:srgbClr val="FFFFFF"/>
                </a:solidFill>
              </a14:hiddenFill>
            </a:ext>
          </a:extLst>
        </p:spPr>
      </p:pic>
      <p:pic>
        <p:nvPicPr>
          <p:cNvPr id="3076" name="Picture 4" descr="Logo&#10;&#10;Description automatically generated">
            <a:extLst>
              <a:ext uri="{FF2B5EF4-FFF2-40B4-BE49-F238E27FC236}">
                <a16:creationId xmlns:a16="http://schemas.microsoft.com/office/drawing/2014/main" id="{60B1FC13-565E-40F1-A679-44B747536AC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39448" y="1491498"/>
            <a:ext cx="2062669" cy="1379509"/>
          </a:xfrm>
          <a:prstGeom prst="rect">
            <a:avLst/>
          </a:prstGeom>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FA97B5-F768-4F64-9565-88D80EBF32BB}"/>
              </a:ext>
            </a:extLst>
          </p:cNvPr>
          <p:cNvSpPr>
            <a:spLocks noGrp="1"/>
          </p:cNvSpPr>
          <p:nvPr>
            <p:ph type="title"/>
          </p:nvPr>
        </p:nvSpPr>
        <p:spPr>
          <a:xfrm>
            <a:off x="897467" y="312854"/>
            <a:ext cx="10449869" cy="477142"/>
          </a:xfrm>
        </p:spPr>
        <p:txBody>
          <a:bodyPr anchor="b">
            <a:normAutofit/>
          </a:bodyPr>
          <a:lstStyle/>
          <a:p>
            <a:pPr>
              <a:lnSpc>
                <a:spcPct val="90000"/>
              </a:lnSpc>
            </a:pPr>
            <a:r>
              <a:rPr lang="en-US" sz="2800"/>
              <a:t>Other tours of interest</a:t>
            </a:r>
          </a:p>
        </p:txBody>
      </p:sp>
      <p:sp>
        <p:nvSpPr>
          <p:cNvPr id="4" name="Slide Number Placeholder 3">
            <a:extLst>
              <a:ext uri="{FF2B5EF4-FFF2-40B4-BE49-F238E27FC236}">
                <a16:creationId xmlns:a16="http://schemas.microsoft.com/office/drawing/2014/main" id="{4BAF105C-C5A6-403A-9D81-525049993F6A}"/>
              </a:ext>
            </a:extLst>
          </p:cNvPr>
          <p:cNvSpPr>
            <a:spLocks noGrp="1"/>
          </p:cNvSpPr>
          <p:nvPr>
            <p:ph type="sldNum" sz="quarter" idx="10"/>
          </p:nvPr>
        </p:nvSpPr>
        <p:spPr>
          <a:xfrm>
            <a:off x="11176000" y="6321426"/>
            <a:ext cx="711200" cy="277813"/>
          </a:xfrm>
        </p:spPr>
        <p:txBody>
          <a:bodyPr anchor="t">
            <a:normAutofit/>
          </a:bodyPr>
          <a:lstStyle/>
          <a:p>
            <a:pPr>
              <a:spcAft>
                <a:spcPts val="600"/>
              </a:spcAft>
              <a:defRPr/>
            </a:pPr>
            <a:fld id="{5C8EDBDA-174A-431C-A188-19D303720C21}" type="slidenum">
              <a:rPr lang="en-US" smtClean="0"/>
              <a:pPr>
                <a:spcAft>
                  <a:spcPts val="600"/>
                </a:spcAft>
                <a:defRPr/>
              </a:pPr>
              <a:t>12</a:t>
            </a:fld>
            <a:endParaRPr lang="en-US"/>
          </a:p>
        </p:txBody>
      </p:sp>
      <p:sp>
        <p:nvSpPr>
          <p:cNvPr id="5" name="Date Placeholder 4">
            <a:extLst>
              <a:ext uri="{FF2B5EF4-FFF2-40B4-BE49-F238E27FC236}">
                <a16:creationId xmlns:a16="http://schemas.microsoft.com/office/drawing/2014/main" id="{813B3F55-5A13-47EF-8E52-0FE5CBA5AD19}"/>
              </a:ext>
            </a:extLst>
          </p:cNvPr>
          <p:cNvSpPr>
            <a:spLocks noGrp="1"/>
          </p:cNvSpPr>
          <p:nvPr>
            <p:ph type="dt" sz="half" idx="11"/>
          </p:nvPr>
        </p:nvSpPr>
        <p:spPr>
          <a:xfrm>
            <a:off x="558800" y="6356350"/>
            <a:ext cx="2133600" cy="242888"/>
          </a:xfrm>
        </p:spPr>
        <p:txBody>
          <a:bodyPr anchor="t">
            <a:normAutofit/>
          </a:bodyPr>
          <a:lstStyle/>
          <a:p>
            <a:pPr>
              <a:lnSpc>
                <a:spcPct val="90000"/>
              </a:lnSpc>
              <a:spcAft>
                <a:spcPts val="600"/>
              </a:spcAft>
              <a:defRPr/>
            </a:pPr>
            <a:fld id="{A0FE7044-A2A9-4DBE-894F-5DEFC08A8D9F}" type="datetime5">
              <a:rPr lang="en-US" smtClean="0"/>
              <a:pPr>
                <a:lnSpc>
                  <a:spcPct val="90000"/>
                </a:lnSpc>
                <a:spcAft>
                  <a:spcPts val="600"/>
                </a:spcAft>
                <a:defRPr/>
              </a:pPr>
              <a:t>7-Apr-21</a:t>
            </a:fld>
            <a:endParaRPr lang="en-US"/>
          </a:p>
        </p:txBody>
      </p:sp>
      <p:pic>
        <p:nvPicPr>
          <p:cNvPr id="6" name="Picture 5" descr="A picture containing text, clipart&#10;&#10;Description automatically generated">
            <a:extLst>
              <a:ext uri="{FF2B5EF4-FFF2-40B4-BE49-F238E27FC236}">
                <a16:creationId xmlns:a16="http://schemas.microsoft.com/office/drawing/2014/main" id="{8B29B940-A753-4EA5-BB5D-B43992A835E0}"/>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308528" y="3993884"/>
            <a:ext cx="1428750" cy="1457325"/>
          </a:xfrm>
          <a:prstGeom prst="rect">
            <a:avLst/>
          </a:prstGeom>
        </p:spPr>
      </p:pic>
      <p:pic>
        <p:nvPicPr>
          <p:cNvPr id="11" name="Picture 10" descr="Logo&#10;&#10;Description automatically generated">
            <a:extLst>
              <a:ext uri="{FF2B5EF4-FFF2-40B4-BE49-F238E27FC236}">
                <a16:creationId xmlns:a16="http://schemas.microsoft.com/office/drawing/2014/main" id="{40BBC13E-0D76-4507-835B-A10F84178C79}"/>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5076108" y="3878107"/>
            <a:ext cx="1577975" cy="1562195"/>
          </a:xfrm>
          <a:prstGeom prst="rect">
            <a:avLst/>
          </a:prstGeom>
        </p:spPr>
      </p:pic>
      <p:pic>
        <p:nvPicPr>
          <p:cNvPr id="45" name="Picture 44" descr="A picture containing text&#10;&#10;Description automatically generated">
            <a:extLst>
              <a:ext uri="{FF2B5EF4-FFF2-40B4-BE49-F238E27FC236}">
                <a16:creationId xmlns:a16="http://schemas.microsoft.com/office/drawing/2014/main" id="{F295289A-DD1B-4F9E-A615-D0F3AB25E8E4}"/>
              </a:ext>
            </a:extLst>
          </p:cNvPr>
          <p:cNvPicPr>
            <a:picLocks noChangeAspect="1"/>
          </p:cNvPicPr>
          <p:nvPr/>
        </p:nvPicPr>
        <p:blipFill>
          <a:blip r:embed="rId8" cstate="print">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9662477" y="3790323"/>
            <a:ext cx="1628214" cy="1705942"/>
          </a:xfrm>
          <a:prstGeom prst="rect">
            <a:avLst/>
          </a:prstGeom>
        </p:spPr>
      </p:pic>
      <p:pic>
        <p:nvPicPr>
          <p:cNvPr id="48" name="Picture 47" descr="A picture containing text, clipart&#10;&#10;Description automatically generated">
            <a:extLst>
              <a:ext uri="{FF2B5EF4-FFF2-40B4-BE49-F238E27FC236}">
                <a16:creationId xmlns:a16="http://schemas.microsoft.com/office/drawing/2014/main" id="{6162D60E-6BC0-47C0-940B-F9363F0D668D}"/>
              </a:ext>
            </a:extLst>
          </p:cNvPr>
          <p:cNvPicPr>
            <a:picLocks noChangeAspect="1"/>
          </p:cNvPicPr>
          <p:nvPr/>
        </p:nvPicPr>
        <p:blipFill>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2218148" y="1603739"/>
            <a:ext cx="1382385" cy="1373169"/>
          </a:xfrm>
          <a:prstGeom prst="rect">
            <a:avLst/>
          </a:prstGeom>
        </p:spPr>
      </p:pic>
      <p:pic>
        <p:nvPicPr>
          <p:cNvPr id="54" name="Picture 53" descr="Logo&#10;&#10;Description automatically generated">
            <a:extLst>
              <a:ext uri="{FF2B5EF4-FFF2-40B4-BE49-F238E27FC236}">
                <a16:creationId xmlns:a16="http://schemas.microsoft.com/office/drawing/2014/main" id="{D78B293D-619E-498A-8205-A9525182B6AA}"/>
              </a:ext>
            </a:extLst>
          </p:cNvPr>
          <p:cNvPicPr>
            <a:picLocks noChangeAspect="1"/>
          </p:cNvPicPr>
          <p:nvPr/>
        </p:nvPicPr>
        <p:blipFill>
          <a:blip r:embed="rId12">
            <a:extLst>
              <a:ext uri="{28A0092B-C50C-407E-A947-70E740481C1C}">
                <a14:useLocalDpi xmlns:a14="http://schemas.microsoft.com/office/drawing/2010/main" val="0"/>
              </a:ext>
              <a:ext uri="{837473B0-CC2E-450A-ABE3-18F120FF3D39}">
                <a1611:picAttrSrcUrl xmlns:a1611="http://schemas.microsoft.com/office/drawing/2016/11/main" r:id="rId13"/>
              </a:ext>
            </a:extLst>
          </a:blip>
          <a:stretch>
            <a:fillRect/>
          </a:stretch>
        </p:blipFill>
        <p:spPr>
          <a:xfrm>
            <a:off x="4384915" y="1566349"/>
            <a:ext cx="1382385" cy="1336305"/>
          </a:xfrm>
          <a:prstGeom prst="rect">
            <a:avLst/>
          </a:prstGeom>
        </p:spPr>
      </p:pic>
      <p:pic>
        <p:nvPicPr>
          <p:cNvPr id="57" name="Picture 56" descr="A picture containing text, soup&#10;&#10;Description automatically generated">
            <a:extLst>
              <a:ext uri="{FF2B5EF4-FFF2-40B4-BE49-F238E27FC236}">
                <a16:creationId xmlns:a16="http://schemas.microsoft.com/office/drawing/2014/main" id="{20300E52-40FD-4FED-A372-67578CF3EE7A}"/>
              </a:ext>
            </a:extLst>
          </p:cNvPr>
          <p:cNvPicPr>
            <a:picLocks noChangeAspect="1"/>
          </p:cNvPicPr>
          <p:nvPr/>
        </p:nvPicPr>
        <p:blipFill>
          <a:blip r:embed="rId14">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9253413" y="1491498"/>
            <a:ext cx="981268" cy="1249480"/>
          </a:xfrm>
          <a:prstGeom prst="rect">
            <a:avLst/>
          </a:prstGeom>
        </p:spPr>
      </p:pic>
      <p:pic>
        <p:nvPicPr>
          <p:cNvPr id="60" name="Picture 59" descr="Logo&#10;&#10;Description automatically generated">
            <a:extLst>
              <a:ext uri="{FF2B5EF4-FFF2-40B4-BE49-F238E27FC236}">
                <a16:creationId xmlns:a16="http://schemas.microsoft.com/office/drawing/2014/main" id="{65D0560E-C099-44FB-A9A0-E8EF96D1A413}"/>
              </a:ext>
            </a:extLst>
          </p:cNvPr>
          <p:cNvPicPr>
            <a:picLocks noChangeAspect="1"/>
          </p:cNvPicPr>
          <p:nvPr/>
        </p:nvPicPr>
        <p:blipFill>
          <a:blip r:embed="rId16" cstate="print">
            <a:extLst>
              <a:ext uri="{28A0092B-C50C-407E-A947-70E740481C1C}">
                <a14:useLocalDpi xmlns:a14="http://schemas.microsoft.com/office/drawing/2010/main" val="0"/>
              </a:ext>
              <a:ext uri="{837473B0-CC2E-450A-ABE3-18F120FF3D39}">
                <a1611:picAttrSrcUrl xmlns:a1611="http://schemas.microsoft.com/office/drawing/2016/11/main" r:id="rId17"/>
              </a:ext>
            </a:extLst>
          </a:blip>
          <a:stretch>
            <a:fillRect/>
          </a:stretch>
        </p:blipFill>
        <p:spPr>
          <a:xfrm>
            <a:off x="2803567" y="4162748"/>
            <a:ext cx="1170836" cy="1277554"/>
          </a:xfrm>
          <a:prstGeom prst="rect">
            <a:avLst/>
          </a:prstGeom>
        </p:spPr>
      </p:pic>
      <p:sp>
        <p:nvSpPr>
          <p:cNvPr id="61" name="TextBox 60">
            <a:extLst>
              <a:ext uri="{FF2B5EF4-FFF2-40B4-BE49-F238E27FC236}">
                <a16:creationId xmlns:a16="http://schemas.microsoft.com/office/drawing/2014/main" id="{01A4DECB-CC07-4445-9D1C-CE51B26E0D6C}"/>
              </a:ext>
            </a:extLst>
          </p:cNvPr>
          <p:cNvSpPr txBox="1"/>
          <p:nvPr/>
        </p:nvSpPr>
        <p:spPr>
          <a:xfrm>
            <a:off x="5368741" y="6795418"/>
            <a:ext cx="110179" cy="6463308"/>
          </a:xfrm>
          <a:prstGeom prst="rect">
            <a:avLst/>
          </a:prstGeom>
          <a:noFill/>
        </p:spPr>
        <p:txBody>
          <a:bodyPr wrap="square" rtlCol="0">
            <a:spAutoFit/>
          </a:bodyPr>
          <a:lstStyle/>
          <a:p>
            <a:r>
              <a:rPr lang="en-US" sz="900">
                <a:hlinkClick r:id="rId17" tooltip="https://en.wikipedia.org/wiki/Joint_Chiefs_of_Staff"/>
              </a:rPr>
              <a:t>This Photo</a:t>
            </a:r>
            <a:r>
              <a:rPr lang="en-US" sz="900"/>
              <a:t> by Unknown Author is licensed under </a:t>
            </a:r>
            <a:r>
              <a:rPr lang="en-US" sz="900">
                <a:hlinkClick r:id="rId18" tooltip="https://creativecommons.org/licenses/by-sa/3.0/"/>
              </a:rPr>
              <a:t>CC BY-SA</a:t>
            </a:r>
            <a:endParaRPr lang="en-US" sz="900"/>
          </a:p>
        </p:txBody>
      </p:sp>
      <p:pic>
        <p:nvPicPr>
          <p:cNvPr id="3" name="Picture 2">
            <a:extLst>
              <a:ext uri="{FF2B5EF4-FFF2-40B4-BE49-F238E27FC236}">
                <a16:creationId xmlns:a16="http://schemas.microsoft.com/office/drawing/2014/main" id="{414A3CE0-2B6A-49A3-8CB1-DA72C9869947}"/>
              </a:ext>
            </a:extLst>
          </p:cNvPr>
          <p:cNvPicPr>
            <a:picLocks noChangeAspect="1"/>
          </p:cNvPicPr>
          <p:nvPr/>
        </p:nvPicPr>
        <p:blipFill>
          <a:blip r:embed="rId19"/>
          <a:stretch>
            <a:fillRect/>
          </a:stretch>
        </p:blipFill>
        <p:spPr>
          <a:xfrm>
            <a:off x="308528" y="1455203"/>
            <a:ext cx="2036240" cy="2042337"/>
          </a:xfrm>
          <a:prstGeom prst="rect">
            <a:avLst/>
          </a:prstGeom>
        </p:spPr>
      </p:pic>
      <p:pic>
        <p:nvPicPr>
          <p:cNvPr id="7" name="Picture 6">
            <a:extLst>
              <a:ext uri="{FF2B5EF4-FFF2-40B4-BE49-F238E27FC236}">
                <a16:creationId xmlns:a16="http://schemas.microsoft.com/office/drawing/2014/main" id="{975B281A-E404-4303-AE2D-6FD09E4D0008}"/>
              </a:ext>
            </a:extLst>
          </p:cNvPr>
          <p:cNvPicPr>
            <a:picLocks noChangeAspect="1"/>
          </p:cNvPicPr>
          <p:nvPr/>
        </p:nvPicPr>
        <p:blipFill>
          <a:blip r:embed="rId20"/>
          <a:stretch>
            <a:fillRect/>
          </a:stretch>
        </p:blipFill>
        <p:spPr>
          <a:xfrm>
            <a:off x="1932071" y="6316020"/>
            <a:ext cx="8327858" cy="359695"/>
          </a:xfrm>
          <a:prstGeom prst="rect">
            <a:avLst/>
          </a:prstGeom>
        </p:spPr>
      </p:pic>
    </p:spTree>
    <p:extLst>
      <p:ext uri="{BB962C8B-B14F-4D97-AF65-F5344CB8AC3E}">
        <p14:creationId xmlns:p14="http://schemas.microsoft.com/office/powerpoint/2010/main" val="3616419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B6CB-E378-40C9-B7B2-6816D5C6CA14}"/>
              </a:ext>
            </a:extLst>
          </p:cNvPr>
          <p:cNvSpPr>
            <a:spLocks noGrp="1"/>
          </p:cNvSpPr>
          <p:nvPr>
            <p:ph type="title"/>
          </p:nvPr>
        </p:nvSpPr>
        <p:spPr/>
        <p:txBody>
          <a:bodyPr/>
          <a:lstStyle/>
          <a:p>
            <a:r>
              <a:rPr lang="en-US" b="1" dirty="0">
                <a:solidFill>
                  <a:schemeClr val="tx1"/>
                </a:solidFill>
              </a:rPr>
              <a:t>Sumter, SC…..where my journey started!</a:t>
            </a:r>
          </a:p>
        </p:txBody>
      </p:sp>
      <p:pic>
        <p:nvPicPr>
          <p:cNvPr id="6" name="Picture 6" descr="Map&#10;&#10;Description automatically generated">
            <a:extLst>
              <a:ext uri="{FF2B5EF4-FFF2-40B4-BE49-F238E27FC236}">
                <a16:creationId xmlns:a16="http://schemas.microsoft.com/office/drawing/2014/main" id="{2C7BBC80-263D-4658-9CB0-C773F488BDDD}"/>
              </a:ext>
            </a:extLst>
          </p:cNvPr>
          <p:cNvPicPr>
            <a:picLocks noGrp="1" noChangeAspect="1"/>
          </p:cNvPicPr>
          <p:nvPr>
            <p:ph idx="1"/>
          </p:nvPr>
        </p:nvPicPr>
        <p:blipFill>
          <a:blip r:embed="rId2"/>
          <a:stretch>
            <a:fillRect/>
          </a:stretch>
        </p:blipFill>
        <p:spPr>
          <a:xfrm>
            <a:off x="4876800" y="2844913"/>
            <a:ext cx="4830393" cy="2964227"/>
          </a:xfrm>
        </p:spPr>
      </p:pic>
      <p:sp>
        <p:nvSpPr>
          <p:cNvPr id="4" name="Slide Number Placeholder 3">
            <a:extLst>
              <a:ext uri="{FF2B5EF4-FFF2-40B4-BE49-F238E27FC236}">
                <a16:creationId xmlns:a16="http://schemas.microsoft.com/office/drawing/2014/main" id="{A114EC86-AF9C-47A9-A0F2-FEBD0C3914BF}"/>
              </a:ext>
            </a:extLst>
          </p:cNvPr>
          <p:cNvSpPr>
            <a:spLocks noGrp="1"/>
          </p:cNvSpPr>
          <p:nvPr>
            <p:ph type="sldNum" sz="quarter" idx="10"/>
          </p:nvPr>
        </p:nvSpPr>
        <p:spPr/>
        <p:txBody>
          <a:bodyPr/>
          <a:lstStyle/>
          <a:p>
            <a:pPr>
              <a:defRPr/>
            </a:pPr>
            <a:fld id="{5C8EDBDA-174A-431C-A188-19D303720C21}" type="slidenum">
              <a:rPr lang="en-US"/>
              <a:pPr>
                <a:defRPr/>
              </a:pPr>
              <a:t>2</a:t>
            </a:fld>
            <a:endParaRPr lang="en-US"/>
          </a:p>
        </p:txBody>
      </p:sp>
      <p:sp>
        <p:nvSpPr>
          <p:cNvPr id="5" name="Date Placeholder 4">
            <a:extLst>
              <a:ext uri="{FF2B5EF4-FFF2-40B4-BE49-F238E27FC236}">
                <a16:creationId xmlns:a16="http://schemas.microsoft.com/office/drawing/2014/main" id="{8C13624A-4DC2-4F78-8E23-B1547DA5D90D}"/>
              </a:ext>
            </a:extLst>
          </p:cNvPr>
          <p:cNvSpPr>
            <a:spLocks noGrp="1"/>
          </p:cNvSpPr>
          <p:nvPr>
            <p:ph type="dt" sz="half" idx="11"/>
          </p:nvPr>
        </p:nvSpPr>
        <p:spPr/>
        <p:txBody>
          <a:bodyPr/>
          <a:lstStyle/>
          <a:p>
            <a:pPr>
              <a:defRPr/>
            </a:pPr>
            <a:fld id="{A0FE7044-A2A9-4DBE-894F-5DEFC08A8D9F}" type="datetime5">
              <a:rPr lang="en-US"/>
              <a:pPr>
                <a:defRPr/>
              </a:pPr>
              <a:t>7-Apr-21</a:t>
            </a:fld>
            <a:endParaRPr lang="en-US"/>
          </a:p>
        </p:txBody>
      </p:sp>
      <p:pic>
        <p:nvPicPr>
          <p:cNvPr id="8" name="Picture 7" descr="Map&#10;&#10;Description automatically generated">
            <a:extLst>
              <a:ext uri="{FF2B5EF4-FFF2-40B4-BE49-F238E27FC236}">
                <a16:creationId xmlns:a16="http://schemas.microsoft.com/office/drawing/2014/main" id="{8E8CFC84-E193-4D11-813B-602C1FFCE5AE}"/>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20552" y="1587265"/>
            <a:ext cx="2260672" cy="1415746"/>
          </a:xfrm>
          <a:prstGeom prst="rect">
            <a:avLst/>
          </a:prstGeom>
        </p:spPr>
      </p:pic>
      <p:sp>
        <p:nvSpPr>
          <p:cNvPr id="9" name="TextBox 8">
            <a:extLst>
              <a:ext uri="{FF2B5EF4-FFF2-40B4-BE49-F238E27FC236}">
                <a16:creationId xmlns:a16="http://schemas.microsoft.com/office/drawing/2014/main" id="{00D81AA7-47C5-4236-809B-FAB1D77FB8E5}"/>
              </a:ext>
            </a:extLst>
          </p:cNvPr>
          <p:cNvSpPr txBox="1"/>
          <p:nvPr/>
        </p:nvSpPr>
        <p:spPr>
          <a:xfrm>
            <a:off x="620551" y="6356611"/>
            <a:ext cx="223789" cy="6878806"/>
          </a:xfrm>
          <a:prstGeom prst="rect">
            <a:avLst/>
          </a:prstGeom>
          <a:noFill/>
        </p:spPr>
        <p:txBody>
          <a:bodyPr wrap="square" rtlCol="0">
            <a:spAutoFit/>
          </a:bodyPr>
          <a:lstStyle/>
          <a:p>
            <a:r>
              <a:rPr lang="en-US" sz="900">
                <a:hlinkClick r:id="rId4" tooltip="http://theramblingsofcharliebrown.blogspot.com/2013/01/100-things-i-love-about-usa-part-2.html"/>
              </a:rPr>
              <a:t>This Photo</a:t>
            </a:r>
            <a:r>
              <a:rPr lang="en-US" sz="900"/>
              <a:t> by Unknown Author is licensed under </a:t>
            </a:r>
            <a:r>
              <a:rPr lang="en-US" sz="900">
                <a:hlinkClick r:id="rId5" tooltip="https://creativecommons.org/licenses/by-nc-nd/3.0/"/>
              </a:rPr>
              <a:t>CC BY-NC-ND</a:t>
            </a:r>
            <a:endParaRPr lang="en-US" sz="900"/>
          </a:p>
        </p:txBody>
      </p:sp>
      <p:sp>
        <p:nvSpPr>
          <p:cNvPr id="7" name="TextBox 6">
            <a:extLst>
              <a:ext uri="{FF2B5EF4-FFF2-40B4-BE49-F238E27FC236}">
                <a16:creationId xmlns:a16="http://schemas.microsoft.com/office/drawing/2014/main" id="{6DA71CF0-728B-48B3-850B-613EE42E09BA}"/>
              </a:ext>
            </a:extLst>
          </p:cNvPr>
          <p:cNvSpPr txBox="1"/>
          <p:nvPr/>
        </p:nvSpPr>
        <p:spPr>
          <a:xfrm>
            <a:off x="1097280" y="3854990"/>
            <a:ext cx="3368679" cy="1200329"/>
          </a:xfrm>
          <a:prstGeom prst="rect">
            <a:avLst/>
          </a:prstGeom>
          <a:noFill/>
        </p:spPr>
        <p:txBody>
          <a:bodyPr wrap="none" lIns="91440" tIns="45720" rIns="91440" bIns="45720" rtlCol="0" anchor="t">
            <a:spAutoFit/>
          </a:bodyPr>
          <a:lstStyle/>
          <a:p>
            <a:r>
              <a:rPr lang="en-US" b="1" dirty="0"/>
              <a:t>Population: 24,921 in 1980</a:t>
            </a:r>
            <a:endParaRPr lang="en-US" b="1" dirty="0">
              <a:cs typeface="Calibri"/>
            </a:endParaRPr>
          </a:p>
          <a:p>
            <a:r>
              <a:rPr lang="en-US" b="1" dirty="0"/>
              <a:t>Primary Industry: Textile</a:t>
            </a:r>
            <a:endParaRPr lang="en-US" b="1" dirty="0">
              <a:cs typeface="Calibri"/>
            </a:endParaRPr>
          </a:p>
          <a:p>
            <a:r>
              <a:rPr lang="en-US" b="1" dirty="0"/>
              <a:t>Primary DoD facility: SHAW AFB</a:t>
            </a:r>
            <a:endParaRPr lang="en-US" b="1" dirty="0">
              <a:cs typeface="Calibri"/>
            </a:endParaRPr>
          </a:p>
          <a:p>
            <a:r>
              <a:rPr lang="en-US" b="1" dirty="0"/>
              <a:t>Household</a:t>
            </a:r>
            <a:r>
              <a:rPr lang="en-US" b="1" dirty="0">
                <a:cs typeface="Calibri"/>
              </a:rPr>
              <a:t> median income: $39k</a:t>
            </a:r>
            <a:r>
              <a:rPr lang="en-US" dirty="0">
                <a:cs typeface="Calibri"/>
              </a:rPr>
              <a:t> </a:t>
            </a:r>
            <a:endParaRPr lang="en-US" dirty="0"/>
          </a:p>
        </p:txBody>
      </p:sp>
      <p:sp>
        <p:nvSpPr>
          <p:cNvPr id="10" name="Arrow: Down 9">
            <a:extLst>
              <a:ext uri="{FF2B5EF4-FFF2-40B4-BE49-F238E27FC236}">
                <a16:creationId xmlns:a16="http://schemas.microsoft.com/office/drawing/2014/main" id="{51BA4314-D9B1-4E2E-9F57-517AF98394E3}"/>
              </a:ext>
            </a:extLst>
          </p:cNvPr>
          <p:cNvSpPr/>
          <p:nvPr/>
        </p:nvSpPr>
        <p:spPr>
          <a:xfrm rot="17176514">
            <a:off x="4030627" y="572921"/>
            <a:ext cx="2119127" cy="5328074"/>
          </a:xfrm>
          <a:prstGeom prst="downArrow">
            <a:avLst>
              <a:gd name="adj1" fmla="val 6464"/>
              <a:gd name="adj2" fmla="val 367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DE7C130-DEA0-405C-9193-705379BC7506}"/>
              </a:ext>
            </a:extLst>
          </p:cNvPr>
          <p:cNvSpPr txBox="1"/>
          <p:nvPr/>
        </p:nvSpPr>
        <p:spPr>
          <a:xfrm>
            <a:off x="2439411" y="6329574"/>
            <a:ext cx="8331089" cy="276999"/>
          </a:xfrm>
          <a:prstGeom prst="rect">
            <a:avLst/>
          </a:prstGeom>
          <a:solidFill>
            <a:srgbClr val="FFFF00"/>
          </a:solidFill>
          <a:ln w="19050">
            <a:solidFill>
              <a:srgbClr val="00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1" u="none" strike="noStrike" kern="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cs typeface="Arial" charset="0"/>
              </a:rPr>
              <a:t>Dream Big, Work Hard, and Never Quit!</a:t>
            </a:r>
          </a:p>
        </p:txBody>
      </p:sp>
    </p:spTree>
    <p:extLst>
      <p:ext uri="{BB962C8B-B14F-4D97-AF65-F5344CB8AC3E}">
        <p14:creationId xmlns:p14="http://schemas.microsoft.com/office/powerpoint/2010/main" val="1685398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E37B0-C3FD-48F2-AE21-4A5CBCD523AF}"/>
              </a:ext>
            </a:extLst>
          </p:cNvPr>
          <p:cNvSpPr>
            <a:spLocks noGrp="1"/>
          </p:cNvSpPr>
          <p:nvPr>
            <p:ph type="title"/>
          </p:nvPr>
        </p:nvSpPr>
        <p:spPr/>
        <p:txBody>
          <a:bodyPr/>
          <a:lstStyle/>
          <a:p>
            <a:r>
              <a:rPr lang="en-US" b="1" dirty="0">
                <a:solidFill>
                  <a:schemeClr val="tx1"/>
                </a:solidFill>
              </a:rPr>
              <a:t>Education…..</a:t>
            </a:r>
          </a:p>
        </p:txBody>
      </p:sp>
      <p:sp>
        <p:nvSpPr>
          <p:cNvPr id="4" name="Slide Number Placeholder 3">
            <a:extLst>
              <a:ext uri="{FF2B5EF4-FFF2-40B4-BE49-F238E27FC236}">
                <a16:creationId xmlns:a16="http://schemas.microsoft.com/office/drawing/2014/main" id="{D1A69A4B-41BB-4CB4-BC6F-12A94A3D3D06}"/>
              </a:ext>
            </a:extLst>
          </p:cNvPr>
          <p:cNvSpPr>
            <a:spLocks noGrp="1"/>
          </p:cNvSpPr>
          <p:nvPr>
            <p:ph type="sldNum" sz="quarter" idx="10"/>
          </p:nvPr>
        </p:nvSpPr>
        <p:spPr/>
        <p:txBody>
          <a:bodyPr/>
          <a:lstStyle/>
          <a:p>
            <a:pPr>
              <a:defRPr/>
            </a:pPr>
            <a:fld id="{5C8EDBDA-174A-431C-A188-19D303720C21}" type="slidenum">
              <a:rPr lang="en-US" smtClean="0"/>
              <a:pPr>
                <a:defRPr/>
              </a:pPr>
              <a:t>3</a:t>
            </a:fld>
            <a:endParaRPr lang="en-US"/>
          </a:p>
        </p:txBody>
      </p:sp>
      <p:sp>
        <p:nvSpPr>
          <p:cNvPr id="5" name="Date Placeholder 4">
            <a:extLst>
              <a:ext uri="{FF2B5EF4-FFF2-40B4-BE49-F238E27FC236}">
                <a16:creationId xmlns:a16="http://schemas.microsoft.com/office/drawing/2014/main" id="{AC9CDEB0-9EAB-4F63-B1A6-79BF147C29E0}"/>
              </a:ext>
            </a:extLst>
          </p:cNvPr>
          <p:cNvSpPr>
            <a:spLocks noGrp="1"/>
          </p:cNvSpPr>
          <p:nvPr>
            <p:ph type="dt" sz="half" idx="11"/>
          </p:nvPr>
        </p:nvSpPr>
        <p:spPr/>
        <p:txBody>
          <a:bodyPr/>
          <a:lstStyle/>
          <a:p>
            <a:pPr>
              <a:defRPr/>
            </a:pPr>
            <a:fld id="{A0FE7044-A2A9-4DBE-894F-5DEFC08A8D9F}" type="datetime5">
              <a:rPr lang="en-US" smtClean="0"/>
              <a:pPr>
                <a:defRPr/>
              </a:pPr>
              <a:t>7-Apr-21</a:t>
            </a:fld>
            <a:endParaRPr lang="en-US"/>
          </a:p>
        </p:txBody>
      </p:sp>
      <p:sp>
        <p:nvSpPr>
          <p:cNvPr id="9" name="TextBox 8">
            <a:extLst>
              <a:ext uri="{FF2B5EF4-FFF2-40B4-BE49-F238E27FC236}">
                <a16:creationId xmlns:a16="http://schemas.microsoft.com/office/drawing/2014/main" id="{A1593A0E-3623-42A8-897D-D68DA353A289}"/>
              </a:ext>
            </a:extLst>
          </p:cNvPr>
          <p:cNvSpPr txBox="1"/>
          <p:nvPr/>
        </p:nvSpPr>
        <p:spPr>
          <a:xfrm>
            <a:off x="850112" y="4633614"/>
            <a:ext cx="7795137" cy="1631216"/>
          </a:xfrm>
          <a:prstGeom prst="rect">
            <a:avLst/>
          </a:prstGeom>
          <a:noFill/>
        </p:spPr>
        <p:txBody>
          <a:bodyPr wrap="square" rtlCol="0">
            <a:spAutoFit/>
          </a:bodyPr>
          <a:lstStyle/>
          <a:p>
            <a:pPr marL="285750" indent="-285750">
              <a:buFont typeface="Arial" panose="020B0604020202020204" pitchFamily="34" charset="0"/>
              <a:buChar char="•"/>
            </a:pPr>
            <a:r>
              <a:rPr lang="en-US" sz="2000" dirty="0"/>
              <a:t>Youngest of 6 children (first generation to attend college)</a:t>
            </a:r>
          </a:p>
          <a:p>
            <a:pPr marL="285750" indent="-285750">
              <a:buFont typeface="Arial" panose="020B0604020202020204" pitchFamily="34" charset="0"/>
              <a:buChar char="•"/>
            </a:pPr>
            <a:r>
              <a:rPr lang="en-US" sz="2000" dirty="0"/>
              <a:t>Joined Navy for education, opportunities, and experience</a:t>
            </a:r>
          </a:p>
          <a:p>
            <a:pPr marL="742950" lvl="1" indent="-285750">
              <a:buFont typeface="Arial" panose="020B0604020202020204" pitchFamily="34" charset="0"/>
              <a:buChar char="•"/>
            </a:pPr>
            <a:r>
              <a:rPr lang="en-US" sz="2000" dirty="0"/>
              <a:t>University of South Carolina (1986) (STEM-focused)</a:t>
            </a:r>
          </a:p>
          <a:p>
            <a:pPr marL="742950" lvl="1" indent="-285750">
              <a:buFont typeface="Arial" panose="020B0604020202020204" pitchFamily="34" charset="0"/>
              <a:buChar char="•"/>
            </a:pPr>
            <a:r>
              <a:rPr lang="en-US" sz="2000" dirty="0"/>
              <a:t>Naval Postgraduate School (1998) (STEM-focused)</a:t>
            </a:r>
          </a:p>
          <a:p>
            <a:pPr marL="742950" lvl="1" indent="-285750">
              <a:buFont typeface="Arial" panose="020B0604020202020204" pitchFamily="34" charset="0"/>
              <a:buChar char="•"/>
            </a:pPr>
            <a:r>
              <a:rPr lang="en-US" sz="2000" dirty="0"/>
              <a:t>Naval War College (2003) (National Security Strategy focused)</a:t>
            </a:r>
          </a:p>
        </p:txBody>
      </p:sp>
      <p:sp>
        <p:nvSpPr>
          <p:cNvPr id="13" name="TextBox 12">
            <a:extLst>
              <a:ext uri="{FF2B5EF4-FFF2-40B4-BE49-F238E27FC236}">
                <a16:creationId xmlns:a16="http://schemas.microsoft.com/office/drawing/2014/main" id="{C322258B-EB84-41BC-AE0A-FE6D481DA698}"/>
              </a:ext>
            </a:extLst>
          </p:cNvPr>
          <p:cNvSpPr txBox="1"/>
          <p:nvPr/>
        </p:nvSpPr>
        <p:spPr>
          <a:xfrm>
            <a:off x="1930455" y="6353246"/>
            <a:ext cx="8331089" cy="276999"/>
          </a:xfrm>
          <a:prstGeom prst="rect">
            <a:avLst/>
          </a:prstGeom>
          <a:solidFill>
            <a:srgbClr val="FFFF00"/>
          </a:solidFill>
          <a:ln w="19050">
            <a:solidFill>
              <a:schemeClr val="tx1"/>
            </a:solidFill>
          </a:ln>
        </p:spPr>
        <p:txBody>
          <a:bodyPr wrap="square" rtlCol="0">
            <a:spAutoFit/>
          </a:bodyPr>
          <a:lstStyle/>
          <a:p>
            <a:pPr algn="ctr" fontAlgn="base">
              <a:spcBef>
                <a:spcPct val="0"/>
              </a:spcBef>
              <a:spcAft>
                <a:spcPct val="0"/>
              </a:spcAft>
            </a:pPr>
            <a:r>
              <a:rPr lang="en-US" sz="1200" b="1" i="1" dirty="0">
                <a:solidFill>
                  <a:srgbClr val="000000"/>
                </a:solidFill>
                <a:effectLst>
                  <a:outerShdw blurRad="50800" dist="38100" dir="2700000" algn="tl" rotWithShape="0">
                    <a:prstClr val="black">
                      <a:alpha val="40000"/>
                    </a:prstClr>
                  </a:outerShdw>
                </a:effectLst>
                <a:latin typeface="Arial" charset="0"/>
                <a:cs typeface="Arial" charset="0"/>
              </a:rPr>
              <a:t>Dream Big, Work Hard, and Never Quit!</a:t>
            </a:r>
          </a:p>
        </p:txBody>
      </p:sp>
      <p:pic>
        <p:nvPicPr>
          <p:cNvPr id="18" name="Content Placeholder 17">
            <a:extLst>
              <a:ext uri="{FF2B5EF4-FFF2-40B4-BE49-F238E27FC236}">
                <a16:creationId xmlns:a16="http://schemas.microsoft.com/office/drawing/2014/main" id="{FB981043-31D7-4358-BF04-FC04145156C2}"/>
              </a:ext>
            </a:extLst>
          </p:cNvPr>
          <p:cNvPicPr>
            <a:picLocks noGrp="1" noChangeAspect="1"/>
          </p:cNvPicPr>
          <p:nvPr>
            <p:ph idx="1"/>
          </p:nvPr>
        </p:nvPicPr>
        <p:blipFill>
          <a:blip r:embed="rId2"/>
          <a:stretch>
            <a:fillRect/>
          </a:stretch>
        </p:blipFill>
        <p:spPr>
          <a:xfrm>
            <a:off x="4761782" y="2158227"/>
            <a:ext cx="3433317" cy="2295649"/>
          </a:xfrm>
          <a:prstGeom prst="rect">
            <a:avLst/>
          </a:prstGeom>
        </p:spPr>
      </p:pic>
      <p:pic>
        <p:nvPicPr>
          <p:cNvPr id="19" name="Picture 18">
            <a:extLst>
              <a:ext uri="{FF2B5EF4-FFF2-40B4-BE49-F238E27FC236}">
                <a16:creationId xmlns:a16="http://schemas.microsoft.com/office/drawing/2014/main" id="{52B3D2E5-A172-4265-8A22-48B0F9514407}"/>
              </a:ext>
            </a:extLst>
          </p:cNvPr>
          <p:cNvPicPr>
            <a:picLocks noChangeAspect="1"/>
          </p:cNvPicPr>
          <p:nvPr/>
        </p:nvPicPr>
        <p:blipFill>
          <a:blip r:embed="rId3"/>
          <a:stretch>
            <a:fillRect/>
          </a:stretch>
        </p:blipFill>
        <p:spPr>
          <a:xfrm>
            <a:off x="8703865" y="3495804"/>
            <a:ext cx="2734751" cy="2793185"/>
          </a:xfrm>
          <a:prstGeom prst="rect">
            <a:avLst/>
          </a:prstGeom>
        </p:spPr>
      </p:pic>
      <p:pic>
        <p:nvPicPr>
          <p:cNvPr id="20" name="Picture 19">
            <a:extLst>
              <a:ext uri="{FF2B5EF4-FFF2-40B4-BE49-F238E27FC236}">
                <a16:creationId xmlns:a16="http://schemas.microsoft.com/office/drawing/2014/main" id="{7D9B1DBB-EEB4-4333-B4F6-04893974098A}"/>
              </a:ext>
            </a:extLst>
          </p:cNvPr>
          <p:cNvPicPr>
            <a:picLocks noChangeAspect="1"/>
          </p:cNvPicPr>
          <p:nvPr/>
        </p:nvPicPr>
        <p:blipFill>
          <a:blip r:embed="rId4"/>
          <a:stretch>
            <a:fillRect/>
          </a:stretch>
        </p:blipFill>
        <p:spPr>
          <a:xfrm>
            <a:off x="1509627" y="1097901"/>
            <a:ext cx="2637011" cy="2644907"/>
          </a:xfrm>
          <a:prstGeom prst="rect">
            <a:avLst/>
          </a:prstGeom>
        </p:spPr>
      </p:pic>
    </p:spTree>
    <p:extLst>
      <p:ext uri="{BB962C8B-B14F-4D97-AF65-F5344CB8AC3E}">
        <p14:creationId xmlns:p14="http://schemas.microsoft.com/office/powerpoint/2010/main" val="298296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3E8EB-0A85-4FA5-8771-87F85B93ED1D}"/>
              </a:ext>
            </a:extLst>
          </p:cNvPr>
          <p:cNvSpPr>
            <a:spLocks noGrp="1"/>
          </p:cNvSpPr>
          <p:nvPr>
            <p:ph type="title"/>
          </p:nvPr>
        </p:nvSpPr>
        <p:spPr/>
        <p:txBody>
          <a:bodyPr/>
          <a:lstStyle/>
          <a:p>
            <a:r>
              <a:rPr lang="en-US" sz="3200" b="1" i="1" dirty="0">
                <a:solidFill>
                  <a:schemeClr val="tx1"/>
                </a:solidFill>
                <a:cs typeface="Calibri"/>
              </a:rPr>
              <a:t>Opportunities…..</a:t>
            </a:r>
            <a:endParaRPr lang="en-US" sz="3200" i="1" dirty="0">
              <a:solidFill>
                <a:schemeClr val="tx1"/>
              </a:solidFill>
              <a:cs typeface="Calibri"/>
            </a:endParaRPr>
          </a:p>
        </p:txBody>
      </p:sp>
      <p:sp>
        <p:nvSpPr>
          <p:cNvPr id="3" name="Content Placeholder 2">
            <a:extLst>
              <a:ext uri="{FF2B5EF4-FFF2-40B4-BE49-F238E27FC236}">
                <a16:creationId xmlns:a16="http://schemas.microsoft.com/office/drawing/2014/main" id="{2271E3F0-5C16-48E9-98FE-4A3962025955}"/>
              </a:ext>
            </a:extLst>
          </p:cNvPr>
          <p:cNvSpPr>
            <a:spLocks noGrp="1"/>
          </p:cNvSpPr>
          <p:nvPr>
            <p:ph idx="1"/>
          </p:nvPr>
        </p:nvSpPr>
        <p:spPr/>
        <p:txBody>
          <a:bodyPr>
            <a:normAutofit/>
          </a:bodyPr>
          <a:lstStyle/>
          <a:p>
            <a:pPr algn="l"/>
            <a:endParaRPr lang="en-US" sz="3600" dirty="0">
              <a:cs typeface="Calibri"/>
            </a:endParaRPr>
          </a:p>
          <a:p>
            <a:pPr algn="l"/>
            <a:endParaRPr lang="en-US" sz="3000" i="1" dirty="0">
              <a:cs typeface="Calibri"/>
            </a:endParaRPr>
          </a:p>
          <a:p>
            <a:pPr algn="l"/>
            <a:endParaRPr lang="en-US" sz="3000" i="1" dirty="0">
              <a:cs typeface="Calibri"/>
            </a:endParaRPr>
          </a:p>
          <a:p>
            <a:pPr algn="l"/>
            <a:endParaRPr lang="en-US" sz="3000" i="1" dirty="0">
              <a:cs typeface="Calibri"/>
            </a:endParaRPr>
          </a:p>
          <a:p>
            <a:pPr algn="l"/>
            <a:r>
              <a:rPr lang="en-US" sz="3000" i="1" dirty="0">
                <a:cs typeface="Calibri"/>
              </a:rPr>
              <a:t> </a:t>
            </a:r>
            <a:endParaRPr lang="en-US" sz="1900" i="1" dirty="0">
              <a:cs typeface="Calibri"/>
            </a:endParaRPr>
          </a:p>
          <a:p>
            <a:pPr algn="l"/>
            <a:r>
              <a:rPr lang="en-US" sz="3000" i="1" dirty="0">
                <a:cs typeface="Calibri"/>
              </a:rPr>
              <a:t>			  </a:t>
            </a:r>
            <a:endParaRPr lang="en-US" sz="2000" i="1" dirty="0">
              <a:cs typeface="Calibri"/>
            </a:endParaRPr>
          </a:p>
          <a:p>
            <a:pPr algn="l"/>
            <a:r>
              <a:rPr lang="en-US" sz="1800" i="1" dirty="0">
                <a:cs typeface="Calibri"/>
              </a:rPr>
              <a:t>							 </a:t>
            </a:r>
          </a:p>
          <a:p>
            <a:pPr algn="l"/>
            <a:endParaRPr lang="en-US" sz="2900" i="1" dirty="0">
              <a:cs typeface="Calibri"/>
            </a:endParaRPr>
          </a:p>
          <a:p>
            <a:pPr algn="l"/>
            <a:endParaRPr lang="en-US" sz="2900" i="1" dirty="0">
              <a:cs typeface="Calibri"/>
            </a:endParaRPr>
          </a:p>
          <a:p>
            <a:pPr algn="l"/>
            <a:endParaRPr lang="en-US" sz="2900" i="1" dirty="0">
              <a:cs typeface="Calibri"/>
            </a:endParaRPr>
          </a:p>
          <a:p>
            <a:pPr algn="l"/>
            <a:endParaRPr lang="en-US" sz="2900" i="1" dirty="0">
              <a:cs typeface="Calibri"/>
            </a:endParaRPr>
          </a:p>
          <a:p>
            <a:pPr algn="l"/>
            <a:endParaRPr lang="en-US" b="0" dirty="0">
              <a:cs typeface="Calibri"/>
            </a:endParaRPr>
          </a:p>
          <a:p>
            <a:pPr algn="l"/>
            <a:endParaRPr lang="en-US" dirty="0"/>
          </a:p>
        </p:txBody>
      </p:sp>
      <p:sp>
        <p:nvSpPr>
          <p:cNvPr id="5" name="Date Placeholder 4">
            <a:extLst>
              <a:ext uri="{FF2B5EF4-FFF2-40B4-BE49-F238E27FC236}">
                <a16:creationId xmlns:a16="http://schemas.microsoft.com/office/drawing/2014/main" id="{18D46875-DFDB-4485-BDA1-30856BFD0349}"/>
              </a:ext>
            </a:extLst>
          </p:cNvPr>
          <p:cNvSpPr>
            <a:spLocks noGrp="1"/>
          </p:cNvSpPr>
          <p:nvPr>
            <p:ph type="dt" sz="half" idx="11"/>
          </p:nvPr>
        </p:nvSpPr>
        <p:spPr/>
        <p:txBody>
          <a:bodyPr/>
          <a:lstStyle/>
          <a:p>
            <a:pPr>
              <a:defRPr/>
            </a:pPr>
            <a:fld id="{A0FE7044-A2A9-4DBE-894F-5DEFC08A8D9F}" type="datetime5">
              <a:rPr lang="en-US" smtClean="0"/>
              <a:pPr>
                <a:defRPr/>
              </a:pPr>
              <a:t>7-Apr-21</a:t>
            </a:fld>
            <a:endParaRPr lang="en-US"/>
          </a:p>
        </p:txBody>
      </p:sp>
      <p:pic>
        <p:nvPicPr>
          <p:cNvPr id="4" name="Picture 5">
            <a:extLst>
              <a:ext uri="{FF2B5EF4-FFF2-40B4-BE49-F238E27FC236}">
                <a16:creationId xmlns:a16="http://schemas.microsoft.com/office/drawing/2014/main" id="{DA066B74-3CAC-4EF6-960E-542C87269D88}"/>
              </a:ext>
            </a:extLst>
          </p:cNvPr>
          <p:cNvPicPr>
            <a:picLocks noChangeAspect="1"/>
          </p:cNvPicPr>
          <p:nvPr/>
        </p:nvPicPr>
        <p:blipFill>
          <a:blip r:embed="rId2"/>
          <a:stretch>
            <a:fillRect/>
          </a:stretch>
        </p:blipFill>
        <p:spPr>
          <a:xfrm>
            <a:off x="535832" y="1425352"/>
            <a:ext cx="4260028" cy="1987421"/>
          </a:xfrm>
          <a:prstGeom prst="rect">
            <a:avLst/>
          </a:prstGeom>
        </p:spPr>
      </p:pic>
      <p:pic>
        <p:nvPicPr>
          <p:cNvPr id="6" name="Picture 6">
            <a:extLst>
              <a:ext uri="{FF2B5EF4-FFF2-40B4-BE49-F238E27FC236}">
                <a16:creationId xmlns:a16="http://schemas.microsoft.com/office/drawing/2014/main" id="{343B039E-86D4-4EA0-9292-06F802DB1B8A}"/>
              </a:ext>
            </a:extLst>
          </p:cNvPr>
          <p:cNvPicPr>
            <a:picLocks noChangeAspect="1"/>
          </p:cNvPicPr>
          <p:nvPr/>
        </p:nvPicPr>
        <p:blipFill>
          <a:blip r:embed="rId3"/>
          <a:stretch>
            <a:fillRect/>
          </a:stretch>
        </p:blipFill>
        <p:spPr>
          <a:xfrm>
            <a:off x="1809784" y="3223732"/>
            <a:ext cx="4286216" cy="2294882"/>
          </a:xfrm>
          <a:prstGeom prst="rect">
            <a:avLst/>
          </a:prstGeom>
        </p:spPr>
      </p:pic>
      <p:pic>
        <p:nvPicPr>
          <p:cNvPr id="7" name="Picture 7" descr="A picture containing grass, sky, outdoor, building&#10;&#10;Description automatically generated">
            <a:extLst>
              <a:ext uri="{FF2B5EF4-FFF2-40B4-BE49-F238E27FC236}">
                <a16:creationId xmlns:a16="http://schemas.microsoft.com/office/drawing/2014/main" id="{D5518A76-8369-4691-BF1B-D9382350438C}"/>
              </a:ext>
            </a:extLst>
          </p:cNvPr>
          <p:cNvPicPr>
            <a:picLocks noChangeAspect="1"/>
          </p:cNvPicPr>
          <p:nvPr/>
        </p:nvPicPr>
        <p:blipFill>
          <a:blip r:embed="rId4"/>
          <a:stretch>
            <a:fillRect/>
          </a:stretch>
        </p:blipFill>
        <p:spPr>
          <a:xfrm>
            <a:off x="5451455" y="1223552"/>
            <a:ext cx="4470607" cy="2189222"/>
          </a:xfrm>
          <a:prstGeom prst="rect">
            <a:avLst/>
          </a:prstGeom>
        </p:spPr>
      </p:pic>
      <p:sp>
        <p:nvSpPr>
          <p:cNvPr id="12" name="TextBox 11">
            <a:extLst>
              <a:ext uri="{FF2B5EF4-FFF2-40B4-BE49-F238E27FC236}">
                <a16:creationId xmlns:a16="http://schemas.microsoft.com/office/drawing/2014/main" id="{D5E2C786-DBE6-4D83-9AB6-95137B47BC3E}"/>
              </a:ext>
            </a:extLst>
          </p:cNvPr>
          <p:cNvSpPr txBox="1"/>
          <p:nvPr/>
        </p:nvSpPr>
        <p:spPr>
          <a:xfrm>
            <a:off x="494669" y="5617393"/>
            <a:ext cx="10739887" cy="646331"/>
          </a:xfrm>
          <a:prstGeom prst="rect">
            <a:avLst/>
          </a:prstGeom>
          <a:solidFill>
            <a:srgbClr val="FFFF00"/>
          </a:solidFill>
          <a:ln w="19050">
            <a:solidFill>
              <a:schemeClr val="tx1"/>
            </a:solidFill>
          </a:ln>
        </p:spPr>
        <p:txBody>
          <a:bodyPr wrap="square" rtlCol="0">
            <a:spAutoFit/>
          </a:bodyPr>
          <a:lstStyle/>
          <a:p>
            <a:r>
              <a:rPr lang="en-US" b="1" i="1" dirty="0"/>
              <a:t>“Do not judge me by my successes, judge me by how many times I fell down and got back up again.”</a:t>
            </a:r>
          </a:p>
          <a:p>
            <a:r>
              <a:rPr lang="en-US" b="1" i="1" dirty="0"/>
              <a:t>									Nelson Mandela</a:t>
            </a:r>
          </a:p>
        </p:txBody>
      </p:sp>
      <p:sp>
        <p:nvSpPr>
          <p:cNvPr id="13" name="TextBox 12">
            <a:extLst>
              <a:ext uri="{FF2B5EF4-FFF2-40B4-BE49-F238E27FC236}">
                <a16:creationId xmlns:a16="http://schemas.microsoft.com/office/drawing/2014/main" id="{692198CD-5401-43C0-B738-41FC3E10EE3D}"/>
              </a:ext>
            </a:extLst>
          </p:cNvPr>
          <p:cNvSpPr txBox="1"/>
          <p:nvPr/>
        </p:nvSpPr>
        <p:spPr>
          <a:xfrm>
            <a:off x="1930454" y="6365007"/>
            <a:ext cx="8331089" cy="276999"/>
          </a:xfrm>
          <a:prstGeom prst="rect">
            <a:avLst/>
          </a:prstGeom>
          <a:solidFill>
            <a:srgbClr val="FFFF00"/>
          </a:solidFill>
          <a:ln w="19050">
            <a:solidFill>
              <a:schemeClr val="tx1"/>
            </a:solidFill>
          </a:ln>
        </p:spPr>
        <p:txBody>
          <a:bodyPr wrap="square" rtlCol="0">
            <a:spAutoFit/>
          </a:bodyPr>
          <a:lstStyle/>
          <a:p>
            <a:pPr algn="ctr" fontAlgn="base">
              <a:spcBef>
                <a:spcPct val="0"/>
              </a:spcBef>
              <a:spcAft>
                <a:spcPct val="0"/>
              </a:spcAft>
            </a:pPr>
            <a:r>
              <a:rPr lang="en-US" sz="1200" b="1" i="1" dirty="0">
                <a:solidFill>
                  <a:srgbClr val="000000"/>
                </a:solidFill>
                <a:effectLst>
                  <a:outerShdw blurRad="50800" dist="38100" dir="2700000" algn="tl" rotWithShape="0">
                    <a:prstClr val="black">
                      <a:alpha val="40000"/>
                    </a:prstClr>
                  </a:outerShdw>
                </a:effectLst>
                <a:latin typeface="Arial" charset="0"/>
                <a:cs typeface="Arial" charset="0"/>
              </a:rPr>
              <a:t>Dream Big, Work Hard, and Never Quit!</a:t>
            </a:r>
          </a:p>
        </p:txBody>
      </p:sp>
      <p:pic>
        <p:nvPicPr>
          <p:cNvPr id="14" name="Picture 13">
            <a:extLst>
              <a:ext uri="{FF2B5EF4-FFF2-40B4-BE49-F238E27FC236}">
                <a16:creationId xmlns:a16="http://schemas.microsoft.com/office/drawing/2014/main" id="{0097A246-604C-484B-B2AB-1C7DF70401C3}"/>
              </a:ext>
            </a:extLst>
          </p:cNvPr>
          <p:cNvPicPr>
            <a:picLocks noChangeAspect="1"/>
          </p:cNvPicPr>
          <p:nvPr/>
        </p:nvPicPr>
        <p:blipFill>
          <a:blip r:embed="rId5"/>
          <a:stretch>
            <a:fillRect/>
          </a:stretch>
        </p:blipFill>
        <p:spPr>
          <a:xfrm>
            <a:off x="6641900" y="3179412"/>
            <a:ext cx="4661007" cy="2339202"/>
          </a:xfrm>
          <a:prstGeom prst="rect">
            <a:avLst/>
          </a:prstGeom>
        </p:spPr>
      </p:pic>
      <p:sp>
        <p:nvSpPr>
          <p:cNvPr id="8" name="TextBox 7">
            <a:extLst>
              <a:ext uri="{FF2B5EF4-FFF2-40B4-BE49-F238E27FC236}">
                <a16:creationId xmlns:a16="http://schemas.microsoft.com/office/drawing/2014/main" id="{53FD0210-D131-4211-BA5E-2DA05DC426D6}"/>
              </a:ext>
            </a:extLst>
          </p:cNvPr>
          <p:cNvSpPr txBox="1"/>
          <p:nvPr/>
        </p:nvSpPr>
        <p:spPr>
          <a:xfrm flipH="1">
            <a:off x="560716" y="1423360"/>
            <a:ext cx="3174525" cy="369332"/>
          </a:xfrm>
          <a:prstGeom prst="rect">
            <a:avLst/>
          </a:prstGeom>
          <a:noFill/>
        </p:spPr>
        <p:txBody>
          <a:bodyPr wrap="square" rtlCol="0">
            <a:spAutoFit/>
          </a:bodyPr>
          <a:lstStyle/>
          <a:p>
            <a:r>
              <a:rPr lang="en-US" dirty="0"/>
              <a:t>USS WHIDBEY ISLAND (LSD 41)</a:t>
            </a:r>
          </a:p>
        </p:txBody>
      </p:sp>
      <p:sp>
        <p:nvSpPr>
          <p:cNvPr id="10" name="TextBox 9">
            <a:extLst>
              <a:ext uri="{FF2B5EF4-FFF2-40B4-BE49-F238E27FC236}">
                <a16:creationId xmlns:a16="http://schemas.microsoft.com/office/drawing/2014/main" id="{6580C5B4-803E-45BA-9D03-B34B2FA7CA63}"/>
              </a:ext>
            </a:extLst>
          </p:cNvPr>
          <p:cNvSpPr txBox="1"/>
          <p:nvPr/>
        </p:nvSpPr>
        <p:spPr>
          <a:xfrm>
            <a:off x="1863937" y="3265101"/>
            <a:ext cx="3061749" cy="369332"/>
          </a:xfrm>
          <a:prstGeom prst="rect">
            <a:avLst/>
          </a:prstGeom>
          <a:noFill/>
        </p:spPr>
        <p:txBody>
          <a:bodyPr wrap="square" rtlCol="0">
            <a:spAutoFit/>
          </a:bodyPr>
          <a:lstStyle/>
          <a:p>
            <a:r>
              <a:rPr lang="en-US" dirty="0"/>
              <a:t>USS MAKIN ISLAND (LHD 8)</a:t>
            </a:r>
          </a:p>
        </p:txBody>
      </p:sp>
      <p:sp>
        <p:nvSpPr>
          <p:cNvPr id="11" name="TextBox 10">
            <a:extLst>
              <a:ext uri="{FF2B5EF4-FFF2-40B4-BE49-F238E27FC236}">
                <a16:creationId xmlns:a16="http://schemas.microsoft.com/office/drawing/2014/main" id="{8081755A-B29F-4568-9F2F-5442695A4575}"/>
              </a:ext>
            </a:extLst>
          </p:cNvPr>
          <p:cNvSpPr txBox="1"/>
          <p:nvPr/>
        </p:nvSpPr>
        <p:spPr>
          <a:xfrm flipH="1">
            <a:off x="5503652" y="1240607"/>
            <a:ext cx="1630395" cy="379562"/>
          </a:xfrm>
          <a:prstGeom prst="rect">
            <a:avLst/>
          </a:prstGeom>
          <a:noFill/>
        </p:spPr>
        <p:txBody>
          <a:bodyPr wrap="square" rtlCol="0">
            <a:spAutoFit/>
          </a:bodyPr>
          <a:lstStyle/>
          <a:p>
            <a:r>
              <a:rPr lang="en-US" dirty="0"/>
              <a:t>CAPITOL HILL</a:t>
            </a:r>
          </a:p>
        </p:txBody>
      </p:sp>
      <p:sp>
        <p:nvSpPr>
          <p:cNvPr id="15" name="TextBox 14">
            <a:extLst>
              <a:ext uri="{FF2B5EF4-FFF2-40B4-BE49-F238E27FC236}">
                <a16:creationId xmlns:a16="http://schemas.microsoft.com/office/drawing/2014/main" id="{EEA3ACF8-78B3-41C1-B2CD-09DD2EC3CBC8}"/>
              </a:ext>
            </a:extLst>
          </p:cNvPr>
          <p:cNvSpPr txBox="1"/>
          <p:nvPr/>
        </p:nvSpPr>
        <p:spPr>
          <a:xfrm flipH="1">
            <a:off x="6650974" y="3114143"/>
            <a:ext cx="3055872" cy="369332"/>
          </a:xfrm>
          <a:prstGeom prst="rect">
            <a:avLst/>
          </a:prstGeom>
          <a:noFill/>
        </p:spPr>
        <p:txBody>
          <a:bodyPr wrap="square" rtlCol="0">
            <a:spAutoFit/>
          </a:bodyPr>
          <a:lstStyle/>
          <a:p>
            <a:r>
              <a:rPr lang="en-US" dirty="0"/>
              <a:t>JTF MATTHEW (HAITI)</a:t>
            </a:r>
          </a:p>
        </p:txBody>
      </p:sp>
    </p:spTree>
    <p:extLst>
      <p:ext uri="{BB962C8B-B14F-4D97-AF65-F5344CB8AC3E}">
        <p14:creationId xmlns:p14="http://schemas.microsoft.com/office/powerpoint/2010/main" val="1845554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E186-94EE-49DA-8103-2F41590E45D3}"/>
              </a:ext>
            </a:extLst>
          </p:cNvPr>
          <p:cNvSpPr>
            <a:spLocks noGrp="1"/>
          </p:cNvSpPr>
          <p:nvPr>
            <p:ph type="title"/>
          </p:nvPr>
        </p:nvSpPr>
        <p:spPr/>
        <p:txBody>
          <a:bodyPr/>
          <a:lstStyle/>
          <a:p>
            <a:r>
              <a:rPr lang="en-US" b="1" dirty="0">
                <a:solidFill>
                  <a:schemeClr val="tx1"/>
                </a:solidFill>
                <a:cs typeface="Calibri"/>
              </a:rPr>
              <a:t>Opportunities personified....</a:t>
            </a:r>
            <a:endParaRPr lang="en-US" b="1" dirty="0">
              <a:solidFill>
                <a:schemeClr val="tx1"/>
              </a:solidFill>
            </a:endParaRPr>
          </a:p>
        </p:txBody>
      </p:sp>
      <p:sp>
        <p:nvSpPr>
          <p:cNvPr id="3" name="Content Placeholder 2">
            <a:extLst>
              <a:ext uri="{FF2B5EF4-FFF2-40B4-BE49-F238E27FC236}">
                <a16:creationId xmlns:a16="http://schemas.microsoft.com/office/drawing/2014/main" id="{4A94F3E2-6492-4679-BB04-04A030712B43}"/>
              </a:ext>
            </a:extLst>
          </p:cNvPr>
          <p:cNvSpPr>
            <a:spLocks noGrp="1"/>
          </p:cNvSpPr>
          <p:nvPr>
            <p:ph idx="1"/>
          </p:nvPr>
        </p:nvSpPr>
        <p:spPr/>
        <p:txBody>
          <a:bodyPr>
            <a:normAutofit/>
          </a:bodyPr>
          <a:lstStyle/>
          <a:p>
            <a:r>
              <a:rPr lang="en-US" dirty="0">
                <a:ea typeface="+mn-lt"/>
                <a:cs typeface="+mn-lt"/>
              </a:rPr>
              <a:t>Commanded Navy's 1st Hybrid Propulsion Drive Ship (2012-2013)</a:t>
            </a:r>
            <a:endParaRPr lang="en-US" dirty="0"/>
          </a:p>
          <a:p>
            <a:r>
              <a:rPr lang="en-US" dirty="0">
                <a:solidFill>
                  <a:srgbClr val="FF0000"/>
                </a:solidFill>
                <a:ea typeface="+mn-lt"/>
                <a:cs typeface="+mn-lt"/>
              </a:rPr>
              <a:t>Earned POTUS Volunteer Service Medal for Outreach and Engagement (2013)</a:t>
            </a:r>
          </a:p>
          <a:p>
            <a:r>
              <a:rPr lang="en-US" dirty="0">
                <a:solidFill>
                  <a:schemeClr val="tx1"/>
                </a:solidFill>
                <a:ea typeface="+mn-lt"/>
                <a:cs typeface="+mn-lt"/>
              </a:rPr>
              <a:t>1st African American to serve as the Navy's Senate Liaison (2013-2015)</a:t>
            </a:r>
            <a:endParaRPr lang="en-US" dirty="0">
              <a:solidFill>
                <a:schemeClr val="tx1"/>
              </a:solidFill>
            </a:endParaRPr>
          </a:p>
          <a:p>
            <a:r>
              <a:rPr lang="en-US" dirty="0">
                <a:solidFill>
                  <a:srgbClr val="FF0000"/>
                </a:solidFill>
                <a:cs typeface="Calibri"/>
              </a:rPr>
              <a:t>Commanded Navy's Largest Strike Group with 15 ships and 15,000 Sailors &amp; Marines</a:t>
            </a:r>
          </a:p>
          <a:p>
            <a:r>
              <a:rPr lang="en-US" dirty="0">
                <a:cs typeface="Calibri"/>
              </a:rPr>
              <a:t>Conducted Navy’s first Arctic Expeditionary Capabilities Exercise (2019)</a:t>
            </a:r>
          </a:p>
          <a:p>
            <a:r>
              <a:rPr lang="en-US" dirty="0">
                <a:cs typeface="Calibri"/>
              </a:rPr>
              <a:t>Directly supported 6 Humanitarian Assistance &amp; Disaster Relief Missions (2007-2016)</a:t>
            </a:r>
          </a:p>
          <a:p>
            <a:r>
              <a:rPr lang="en-US" dirty="0">
                <a:solidFill>
                  <a:srgbClr val="FF0000"/>
                </a:solidFill>
                <a:cs typeface="Calibri"/>
              </a:rPr>
              <a:t>Traveled to 77 different countries (1987-2019)</a:t>
            </a:r>
          </a:p>
          <a:p>
            <a:r>
              <a:rPr lang="en-US" dirty="0">
                <a:solidFill>
                  <a:schemeClr val="tx1"/>
                </a:solidFill>
                <a:cs typeface="Calibri"/>
              </a:rPr>
              <a:t>Commands the Nation’s top National Security Strategy Institution (2019-Present)</a:t>
            </a:r>
          </a:p>
          <a:p>
            <a:endParaRPr lang="en-US" dirty="0">
              <a:cs typeface="Calibri"/>
            </a:endParaRPr>
          </a:p>
          <a:p>
            <a:endParaRPr lang="en-US" dirty="0">
              <a:cs typeface="Calibri"/>
            </a:endParaRPr>
          </a:p>
          <a:p>
            <a:endParaRPr lang="en-US" dirty="0">
              <a:cs typeface="Calibri"/>
            </a:endParaRPr>
          </a:p>
          <a:p>
            <a:endParaRPr lang="en-US" dirty="0">
              <a:cs typeface="Calibri"/>
            </a:endParaRPr>
          </a:p>
          <a:p>
            <a:endParaRPr lang="en-US" dirty="0">
              <a:cs typeface="Calibri"/>
            </a:endParaRPr>
          </a:p>
        </p:txBody>
      </p:sp>
      <p:sp>
        <p:nvSpPr>
          <p:cNvPr id="4" name="Slide Number Placeholder 3">
            <a:extLst>
              <a:ext uri="{FF2B5EF4-FFF2-40B4-BE49-F238E27FC236}">
                <a16:creationId xmlns:a16="http://schemas.microsoft.com/office/drawing/2014/main" id="{D445044D-FDD0-41E5-9231-907EF5AF369E}"/>
              </a:ext>
            </a:extLst>
          </p:cNvPr>
          <p:cNvSpPr>
            <a:spLocks noGrp="1"/>
          </p:cNvSpPr>
          <p:nvPr>
            <p:ph type="sldNum" sz="quarter" idx="10"/>
          </p:nvPr>
        </p:nvSpPr>
        <p:spPr/>
        <p:txBody>
          <a:bodyPr/>
          <a:lstStyle/>
          <a:p>
            <a:pPr>
              <a:defRPr/>
            </a:pPr>
            <a:fld id="{5C8EDBDA-174A-431C-A188-19D303720C21}" type="slidenum">
              <a:rPr lang="en-US"/>
              <a:pPr>
                <a:defRPr/>
              </a:pPr>
              <a:t>5</a:t>
            </a:fld>
            <a:endParaRPr lang="en-US"/>
          </a:p>
        </p:txBody>
      </p:sp>
      <p:sp>
        <p:nvSpPr>
          <p:cNvPr id="5" name="Date Placeholder 4">
            <a:extLst>
              <a:ext uri="{FF2B5EF4-FFF2-40B4-BE49-F238E27FC236}">
                <a16:creationId xmlns:a16="http://schemas.microsoft.com/office/drawing/2014/main" id="{49F66447-3E79-4FE2-AAD3-8385B194505A}"/>
              </a:ext>
            </a:extLst>
          </p:cNvPr>
          <p:cNvSpPr>
            <a:spLocks noGrp="1"/>
          </p:cNvSpPr>
          <p:nvPr>
            <p:ph type="dt" sz="half" idx="11"/>
          </p:nvPr>
        </p:nvSpPr>
        <p:spPr/>
        <p:txBody>
          <a:bodyPr/>
          <a:lstStyle/>
          <a:p>
            <a:pPr>
              <a:defRPr/>
            </a:pPr>
            <a:fld id="{A0FE7044-A2A9-4DBE-894F-5DEFC08A8D9F}" type="datetime5">
              <a:rPr lang="en-US"/>
              <a:pPr>
                <a:defRPr/>
              </a:pPr>
              <a:t>7-Apr-21</a:t>
            </a:fld>
            <a:endParaRPr lang="en-US"/>
          </a:p>
        </p:txBody>
      </p:sp>
      <p:sp>
        <p:nvSpPr>
          <p:cNvPr id="7" name="TextBox 6">
            <a:extLst>
              <a:ext uri="{FF2B5EF4-FFF2-40B4-BE49-F238E27FC236}">
                <a16:creationId xmlns:a16="http://schemas.microsoft.com/office/drawing/2014/main" id="{231543B8-451A-4ECE-B97D-8C15F6E3B544}"/>
              </a:ext>
            </a:extLst>
          </p:cNvPr>
          <p:cNvSpPr txBox="1"/>
          <p:nvPr/>
        </p:nvSpPr>
        <p:spPr>
          <a:xfrm>
            <a:off x="1930455" y="6335996"/>
            <a:ext cx="8331089" cy="276999"/>
          </a:xfrm>
          <a:prstGeom prst="rect">
            <a:avLst/>
          </a:prstGeom>
          <a:solidFill>
            <a:srgbClr val="FFFF00"/>
          </a:solidFill>
          <a:ln w="19050">
            <a:solidFill>
              <a:schemeClr val="tx1"/>
            </a:solidFill>
          </a:ln>
        </p:spPr>
        <p:txBody>
          <a:bodyPr wrap="square" rtlCol="0">
            <a:spAutoFit/>
          </a:bodyPr>
          <a:lstStyle/>
          <a:p>
            <a:pPr algn="ctr" fontAlgn="base">
              <a:spcBef>
                <a:spcPct val="0"/>
              </a:spcBef>
              <a:spcAft>
                <a:spcPct val="0"/>
              </a:spcAft>
            </a:pPr>
            <a:r>
              <a:rPr lang="en-US" sz="1200" b="1" i="1" dirty="0">
                <a:solidFill>
                  <a:srgbClr val="000000"/>
                </a:solidFill>
                <a:effectLst>
                  <a:outerShdw blurRad="50800" dist="38100" dir="2700000" algn="tl" rotWithShape="0">
                    <a:prstClr val="black">
                      <a:alpha val="40000"/>
                    </a:prstClr>
                  </a:outerShdw>
                </a:effectLst>
                <a:latin typeface="Arial" charset="0"/>
                <a:cs typeface="Arial" charset="0"/>
              </a:rPr>
              <a:t>Dream Big, Work Hard, and Never Quit!</a:t>
            </a:r>
          </a:p>
        </p:txBody>
      </p:sp>
    </p:spTree>
    <p:extLst>
      <p:ext uri="{BB962C8B-B14F-4D97-AF65-F5344CB8AC3E}">
        <p14:creationId xmlns:p14="http://schemas.microsoft.com/office/powerpoint/2010/main" val="42892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64452-127B-44B2-98FC-6E1956B46B2D}"/>
              </a:ext>
            </a:extLst>
          </p:cNvPr>
          <p:cNvSpPr>
            <a:spLocks noGrp="1"/>
          </p:cNvSpPr>
          <p:nvPr>
            <p:ph type="title"/>
          </p:nvPr>
        </p:nvSpPr>
        <p:spPr/>
        <p:txBody>
          <a:bodyPr/>
          <a:lstStyle/>
          <a:p>
            <a:r>
              <a:rPr lang="en-US" b="1" dirty="0">
                <a:solidFill>
                  <a:schemeClr val="tx1"/>
                </a:solidFill>
              </a:rPr>
              <a:t>Warfighter Officer Demographics FY20</a:t>
            </a:r>
          </a:p>
        </p:txBody>
      </p:sp>
      <p:sp>
        <p:nvSpPr>
          <p:cNvPr id="3" name="Content Placeholder 2">
            <a:extLst>
              <a:ext uri="{FF2B5EF4-FFF2-40B4-BE49-F238E27FC236}">
                <a16:creationId xmlns:a16="http://schemas.microsoft.com/office/drawing/2014/main" id="{BAF02927-48AF-478D-A2FD-AC4E2F366D91}"/>
              </a:ext>
            </a:extLst>
          </p:cNvPr>
          <p:cNvSpPr>
            <a:spLocks noGrp="1"/>
          </p:cNvSpPr>
          <p:nvPr>
            <p:ph idx="1"/>
          </p:nvPr>
        </p:nvSpPr>
        <p:spPr>
          <a:xfrm>
            <a:off x="515249" y="1063235"/>
            <a:ext cx="11161499" cy="4932915"/>
          </a:xfrm>
        </p:spPr>
        <p:txBody>
          <a:bodyPr/>
          <a:lstStyle/>
          <a:p>
            <a:endParaRPr lang="en-US" dirty="0"/>
          </a:p>
        </p:txBody>
      </p:sp>
      <p:sp>
        <p:nvSpPr>
          <p:cNvPr id="4" name="Slide Number Placeholder 3">
            <a:extLst>
              <a:ext uri="{FF2B5EF4-FFF2-40B4-BE49-F238E27FC236}">
                <a16:creationId xmlns:a16="http://schemas.microsoft.com/office/drawing/2014/main" id="{1A2CAF7C-F232-44E1-89E0-F3BB02969BEC}"/>
              </a:ext>
            </a:extLst>
          </p:cNvPr>
          <p:cNvSpPr>
            <a:spLocks noGrp="1"/>
          </p:cNvSpPr>
          <p:nvPr>
            <p:ph type="sldNum" sz="quarter" idx="10"/>
          </p:nvPr>
        </p:nvSpPr>
        <p:spPr/>
        <p:txBody>
          <a:bodyPr/>
          <a:lstStyle/>
          <a:p>
            <a:pPr>
              <a:defRPr/>
            </a:pPr>
            <a:fld id="{5C8EDBDA-174A-431C-A188-19D303720C21}" type="slidenum">
              <a:rPr lang="en-US" smtClean="0"/>
              <a:pPr>
                <a:defRPr/>
              </a:pPr>
              <a:t>6</a:t>
            </a:fld>
            <a:endParaRPr lang="en-US"/>
          </a:p>
        </p:txBody>
      </p:sp>
      <p:sp>
        <p:nvSpPr>
          <p:cNvPr id="5" name="Date Placeholder 4">
            <a:extLst>
              <a:ext uri="{FF2B5EF4-FFF2-40B4-BE49-F238E27FC236}">
                <a16:creationId xmlns:a16="http://schemas.microsoft.com/office/drawing/2014/main" id="{244CAE93-1F32-4F1A-92D5-312A76F70D30}"/>
              </a:ext>
            </a:extLst>
          </p:cNvPr>
          <p:cNvSpPr>
            <a:spLocks noGrp="1"/>
          </p:cNvSpPr>
          <p:nvPr>
            <p:ph type="dt" sz="half" idx="11"/>
          </p:nvPr>
        </p:nvSpPr>
        <p:spPr/>
        <p:txBody>
          <a:bodyPr/>
          <a:lstStyle/>
          <a:p>
            <a:pPr>
              <a:defRPr/>
            </a:pPr>
            <a:fld id="{A0FE7044-A2A9-4DBE-894F-5DEFC08A8D9F}" type="datetime5">
              <a:rPr lang="en-US" smtClean="0"/>
              <a:pPr>
                <a:defRPr/>
              </a:pPr>
              <a:t>7-Apr-21</a:t>
            </a:fld>
            <a:endParaRPr lang="en-US"/>
          </a:p>
        </p:txBody>
      </p:sp>
      <p:sp>
        <p:nvSpPr>
          <p:cNvPr id="6" name="TextBox 5">
            <a:extLst>
              <a:ext uri="{FF2B5EF4-FFF2-40B4-BE49-F238E27FC236}">
                <a16:creationId xmlns:a16="http://schemas.microsoft.com/office/drawing/2014/main" id="{3AE63CB1-82FF-4D58-845E-66D2062AE76B}"/>
              </a:ext>
            </a:extLst>
          </p:cNvPr>
          <p:cNvSpPr txBox="1"/>
          <p:nvPr/>
        </p:nvSpPr>
        <p:spPr>
          <a:xfrm>
            <a:off x="1930455" y="6322239"/>
            <a:ext cx="8331089" cy="276999"/>
          </a:xfrm>
          <a:prstGeom prst="rect">
            <a:avLst/>
          </a:prstGeom>
          <a:solidFill>
            <a:srgbClr val="FFFF00"/>
          </a:solidFill>
          <a:ln w="19050">
            <a:solidFill>
              <a:schemeClr val="tx1"/>
            </a:solidFill>
          </a:ln>
        </p:spPr>
        <p:txBody>
          <a:bodyPr wrap="square" rtlCol="0">
            <a:spAutoFit/>
          </a:bodyPr>
          <a:lstStyle/>
          <a:p>
            <a:pPr algn="ctr" fontAlgn="base">
              <a:spcBef>
                <a:spcPct val="0"/>
              </a:spcBef>
              <a:spcAft>
                <a:spcPct val="0"/>
              </a:spcAft>
            </a:pPr>
            <a:r>
              <a:rPr lang="en-US" sz="1200" b="1" i="1" dirty="0">
                <a:solidFill>
                  <a:srgbClr val="000000"/>
                </a:solidFill>
                <a:effectLst>
                  <a:outerShdw blurRad="50800" dist="38100" dir="2700000" algn="tl" rotWithShape="0">
                    <a:prstClr val="black">
                      <a:alpha val="40000"/>
                    </a:prstClr>
                  </a:outerShdw>
                </a:effectLst>
                <a:latin typeface="Arial" charset="0"/>
                <a:cs typeface="Arial" charset="0"/>
              </a:rPr>
              <a:t>Dream Big, Work Hard, and Never Quit!</a:t>
            </a:r>
          </a:p>
        </p:txBody>
      </p:sp>
      <p:pic>
        <p:nvPicPr>
          <p:cNvPr id="12" name="Picture 11">
            <a:extLst>
              <a:ext uri="{FF2B5EF4-FFF2-40B4-BE49-F238E27FC236}">
                <a16:creationId xmlns:a16="http://schemas.microsoft.com/office/drawing/2014/main" id="{B3F37AE8-2F19-44D2-8C74-505187647554}"/>
              </a:ext>
            </a:extLst>
          </p:cNvPr>
          <p:cNvPicPr>
            <a:picLocks noChangeAspect="1"/>
          </p:cNvPicPr>
          <p:nvPr/>
        </p:nvPicPr>
        <p:blipFill>
          <a:blip r:embed="rId2"/>
          <a:stretch>
            <a:fillRect/>
          </a:stretch>
        </p:blipFill>
        <p:spPr>
          <a:xfrm>
            <a:off x="2866435" y="1982629"/>
            <a:ext cx="6588815" cy="4013521"/>
          </a:xfrm>
          <a:prstGeom prst="rect">
            <a:avLst/>
          </a:prstGeom>
        </p:spPr>
      </p:pic>
      <p:sp>
        <p:nvSpPr>
          <p:cNvPr id="14" name="Rectangle 1">
            <a:extLst>
              <a:ext uri="{FF2B5EF4-FFF2-40B4-BE49-F238E27FC236}">
                <a16:creationId xmlns:a16="http://schemas.microsoft.com/office/drawing/2014/main" id="{3990D2A2-4DC8-4286-8AA7-C796484C1536}"/>
              </a:ext>
            </a:extLst>
          </p:cNvPr>
          <p:cNvSpPr>
            <a:spLocks noChangeArrowheads="1"/>
          </p:cNvSpPr>
          <p:nvPr/>
        </p:nvSpPr>
        <p:spPr bwMode="auto">
          <a:xfrm>
            <a:off x="7117964" y="225091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TextBox 15">
            <a:extLst>
              <a:ext uri="{FF2B5EF4-FFF2-40B4-BE49-F238E27FC236}">
                <a16:creationId xmlns:a16="http://schemas.microsoft.com/office/drawing/2014/main" id="{4A806D1B-2509-4DA7-83FE-8BB8E67BD15C}"/>
              </a:ext>
            </a:extLst>
          </p:cNvPr>
          <p:cNvSpPr txBox="1"/>
          <p:nvPr/>
        </p:nvSpPr>
        <p:spPr>
          <a:xfrm>
            <a:off x="-117866" y="1857711"/>
            <a:ext cx="3151400" cy="584775"/>
          </a:xfrm>
          <a:prstGeom prst="rect">
            <a:avLst/>
          </a:prstGeom>
          <a:noFill/>
        </p:spPr>
        <p:txBody>
          <a:bodyPr wrap="square">
            <a:spAutoFit/>
          </a:bodyPr>
          <a:lstStyle/>
          <a:p>
            <a:pPr algn="ctr"/>
            <a:r>
              <a:rPr lang="en-US" sz="1600" b="1" dirty="0">
                <a:solidFill>
                  <a:srgbClr val="201F1E"/>
                </a:solidFill>
                <a:effectLst/>
                <a:latin typeface="Times New Roman" panose="02020603050405020304" pitchFamily="18" charset="0"/>
                <a:ea typeface="Times New Roman" panose="02020603050405020304" pitchFamily="18" charset="0"/>
                <a:cs typeface="Times New Roman" panose="02020603050405020304" pitchFamily="18" charset="0"/>
              </a:rPr>
              <a:t>(17) HBCUs associated w/the NROTC Program</a:t>
            </a:r>
            <a:endParaRPr lang="en-US" sz="1600" b="1" dirty="0">
              <a:latin typeface="Times New Roman" panose="02020603050405020304" pitchFamily="18" charset="0"/>
              <a:cs typeface="Times New Roman" panose="02020603050405020304" pitchFamily="18" charset="0"/>
            </a:endParaRPr>
          </a:p>
        </p:txBody>
      </p:sp>
      <p:graphicFrame>
        <p:nvGraphicFramePr>
          <p:cNvPr id="18" name="Table 17">
            <a:extLst>
              <a:ext uri="{FF2B5EF4-FFF2-40B4-BE49-F238E27FC236}">
                <a16:creationId xmlns:a16="http://schemas.microsoft.com/office/drawing/2014/main" id="{6F0C7246-8CD3-4786-910A-28ACEEF2D1E0}"/>
              </a:ext>
            </a:extLst>
          </p:cNvPr>
          <p:cNvGraphicFramePr>
            <a:graphicFrameLocks noGrp="1"/>
          </p:cNvGraphicFramePr>
          <p:nvPr>
            <p:extLst>
              <p:ext uri="{D42A27DB-BD31-4B8C-83A1-F6EECF244321}">
                <p14:modId xmlns:p14="http://schemas.microsoft.com/office/powerpoint/2010/main" val="1125158084"/>
              </p:ext>
            </p:extLst>
          </p:nvPr>
        </p:nvGraphicFramePr>
        <p:xfrm>
          <a:off x="9680197" y="2338517"/>
          <a:ext cx="2366492" cy="2790437"/>
        </p:xfrm>
        <a:graphic>
          <a:graphicData uri="http://schemas.openxmlformats.org/drawingml/2006/table">
            <a:tbl>
              <a:tblPr firstRow="1" firstCol="1" bandRow="1"/>
              <a:tblGrid>
                <a:gridCol w="384119">
                  <a:extLst>
                    <a:ext uri="{9D8B030D-6E8A-4147-A177-3AD203B41FA5}">
                      <a16:colId xmlns:a16="http://schemas.microsoft.com/office/drawing/2014/main" val="2784999841"/>
                    </a:ext>
                  </a:extLst>
                </a:gridCol>
                <a:gridCol w="1015362">
                  <a:extLst>
                    <a:ext uri="{9D8B030D-6E8A-4147-A177-3AD203B41FA5}">
                      <a16:colId xmlns:a16="http://schemas.microsoft.com/office/drawing/2014/main" val="2769112808"/>
                    </a:ext>
                  </a:extLst>
                </a:gridCol>
                <a:gridCol w="967011">
                  <a:extLst>
                    <a:ext uri="{9D8B030D-6E8A-4147-A177-3AD203B41FA5}">
                      <a16:colId xmlns:a16="http://schemas.microsoft.com/office/drawing/2014/main" val="847578712"/>
                    </a:ext>
                  </a:extLst>
                </a:gridCol>
              </a:tblGrid>
              <a:tr h="717793">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FY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African Americans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Application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African American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4-Yr Offers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7855342"/>
                  </a:ext>
                </a:extLst>
              </a:tr>
              <a:tr h="232101">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313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213913"/>
                  </a:ext>
                </a:extLst>
              </a:tr>
              <a:tr h="232101">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322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40</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2652011"/>
                  </a:ext>
                </a:extLst>
              </a:tr>
              <a:tr h="232101">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343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48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5977071"/>
                  </a:ext>
                </a:extLst>
              </a:tr>
              <a:tr h="232101">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259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8008794"/>
                  </a:ext>
                </a:extLst>
              </a:tr>
              <a:tr h="232101">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242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41</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63426941"/>
                  </a:ext>
                </a:extLst>
              </a:tr>
              <a:tr h="232101">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199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2577080"/>
                  </a:ext>
                </a:extLst>
              </a:tr>
              <a:tr h="232101">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17</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139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12</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60233348"/>
                  </a:ext>
                </a:extLst>
              </a:tr>
              <a:tr h="215836">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18</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82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5986473"/>
                  </a:ext>
                </a:extLst>
              </a:tr>
              <a:tr h="232101">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19</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54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solidFill>
                            <a:srgbClr val="201F1E"/>
                          </a:solidFill>
                          <a:effectLst/>
                          <a:latin typeface="Calibri" panose="020F0502020204030204" pitchFamily="34" charset="0"/>
                          <a:ea typeface="Times New Roman" panose="02020603050405020304" pitchFamily="18" charset="0"/>
                          <a:cs typeface="Calibri" panose="020F0502020204030204" pitchFamily="34" charset="0"/>
                        </a:rPr>
                        <a:t>16</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2932726"/>
                  </a:ext>
                </a:extLst>
              </a:tr>
            </a:tbl>
          </a:graphicData>
        </a:graphic>
      </p:graphicFrame>
      <p:graphicFrame>
        <p:nvGraphicFramePr>
          <p:cNvPr id="19" name="Table 18">
            <a:extLst>
              <a:ext uri="{FF2B5EF4-FFF2-40B4-BE49-F238E27FC236}">
                <a16:creationId xmlns:a16="http://schemas.microsoft.com/office/drawing/2014/main" id="{D070099B-0CF0-4F33-9E1E-276BF4324B34}"/>
              </a:ext>
            </a:extLst>
          </p:cNvPr>
          <p:cNvGraphicFramePr>
            <a:graphicFrameLocks noGrp="1"/>
          </p:cNvGraphicFramePr>
          <p:nvPr>
            <p:extLst>
              <p:ext uri="{D42A27DB-BD31-4B8C-83A1-F6EECF244321}">
                <p14:modId xmlns:p14="http://schemas.microsoft.com/office/powerpoint/2010/main" val="2803665565"/>
              </p:ext>
            </p:extLst>
          </p:nvPr>
        </p:nvGraphicFramePr>
        <p:xfrm>
          <a:off x="675669" y="2422799"/>
          <a:ext cx="1480820" cy="2806700"/>
        </p:xfrm>
        <a:graphic>
          <a:graphicData uri="http://schemas.openxmlformats.org/drawingml/2006/table">
            <a:tbl>
              <a:tblPr firstRow="1" firstCol="1" bandRow="1"/>
              <a:tblGrid>
                <a:gridCol w="1480820">
                  <a:extLst>
                    <a:ext uri="{9D8B030D-6E8A-4147-A177-3AD203B41FA5}">
                      <a16:colId xmlns:a16="http://schemas.microsoft.com/office/drawing/2014/main" val="1831716273"/>
                    </a:ext>
                  </a:extLst>
                </a:gridCol>
              </a:tblGrid>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FAMU</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688106004"/>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Hampton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40635011"/>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PVAM (Prairie View)</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3512847669"/>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Texas Southern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val="2891664163"/>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Savannah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42704543"/>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Allen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096667011"/>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Southern University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6778185"/>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Huston-Tillotson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6015543"/>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Dillard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555355927"/>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Xavier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4242968504"/>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Tennessee St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27282661"/>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42253668"/>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Morehouse College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77094880"/>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Clark Atlanta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264208449"/>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Spelman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257504699"/>
                  </a:ext>
                </a:extLst>
              </a:tr>
              <a:tr h="165100">
                <a:tc>
                  <a:txBody>
                    <a:bodyPr/>
                    <a:lstStyle/>
                    <a:p>
                      <a:pPr marL="0" marR="0">
                        <a:lnSpc>
                          <a:spcPct val="107000"/>
                        </a:lnSpc>
                        <a:spcBef>
                          <a:spcPts val="0"/>
                        </a:spcBef>
                        <a:spcAft>
                          <a:spcPts val="0"/>
                        </a:spcAft>
                      </a:pPr>
                      <a:r>
                        <a:rPr lang="en-US" sz="10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Norfolk State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745678791"/>
                  </a:ext>
                </a:extLst>
              </a:tr>
              <a:tr h="165100">
                <a:tc>
                  <a:txBody>
                    <a:bodyPr/>
                    <a:lstStyle/>
                    <a:p>
                      <a:pPr marL="0" marR="0">
                        <a:lnSpc>
                          <a:spcPct val="107000"/>
                        </a:lnSpc>
                        <a:spcBef>
                          <a:spcPts val="0"/>
                        </a:spcBef>
                        <a:spcAft>
                          <a:spcPts val="0"/>
                        </a:spcAft>
                      </a:pPr>
                      <a:r>
                        <a:rPr lang="en-US"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Tuskegee University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172623885"/>
                  </a:ext>
                </a:extLst>
              </a:tr>
            </a:tbl>
          </a:graphicData>
        </a:graphic>
      </p:graphicFrame>
    </p:spTree>
    <p:extLst>
      <p:ext uri="{BB962C8B-B14F-4D97-AF65-F5344CB8AC3E}">
        <p14:creationId xmlns:p14="http://schemas.microsoft.com/office/powerpoint/2010/main" val="342245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113D2-7833-42C7-82DB-95C3CF17842B}"/>
              </a:ext>
            </a:extLst>
          </p:cNvPr>
          <p:cNvSpPr>
            <a:spLocks noGrp="1"/>
          </p:cNvSpPr>
          <p:nvPr>
            <p:ph type="title"/>
          </p:nvPr>
        </p:nvSpPr>
        <p:spPr/>
        <p:txBody>
          <a:bodyPr/>
          <a:lstStyle/>
          <a:p>
            <a:r>
              <a:rPr lang="en-US" b="1" dirty="0">
                <a:solidFill>
                  <a:schemeClr val="tx1"/>
                </a:solidFill>
              </a:rPr>
              <a:t>Navy ROTC Scholarship Program Requirements</a:t>
            </a:r>
          </a:p>
        </p:txBody>
      </p:sp>
      <p:sp>
        <p:nvSpPr>
          <p:cNvPr id="3" name="Content Placeholder 2">
            <a:extLst>
              <a:ext uri="{FF2B5EF4-FFF2-40B4-BE49-F238E27FC236}">
                <a16:creationId xmlns:a16="http://schemas.microsoft.com/office/drawing/2014/main" id="{11EBDFAA-EE23-4654-B4DA-7E45DE9668E7}"/>
              </a:ext>
            </a:extLst>
          </p:cNvPr>
          <p:cNvSpPr>
            <a:spLocks noGrp="1"/>
          </p:cNvSpPr>
          <p:nvPr>
            <p:ph idx="1"/>
          </p:nvPr>
        </p:nvSpPr>
        <p:spPr>
          <a:xfrm>
            <a:off x="515249" y="962542"/>
            <a:ext cx="11161499" cy="4932915"/>
          </a:xfrm>
        </p:spPr>
        <p:txBody>
          <a:bodyPr>
            <a:normAutofit/>
          </a:bodyPr>
          <a:lstStyle/>
          <a:p>
            <a:r>
              <a:rPr lang="en-US" sz="2300" dirty="0"/>
              <a:t>Minority Serving Institution Scholarship Reservation (MSISR)</a:t>
            </a:r>
          </a:p>
        </p:txBody>
      </p:sp>
      <p:sp>
        <p:nvSpPr>
          <p:cNvPr id="4" name="Slide Number Placeholder 3">
            <a:extLst>
              <a:ext uri="{FF2B5EF4-FFF2-40B4-BE49-F238E27FC236}">
                <a16:creationId xmlns:a16="http://schemas.microsoft.com/office/drawing/2014/main" id="{455E63FC-776A-4DDF-B824-AEC316DE12FF}"/>
              </a:ext>
            </a:extLst>
          </p:cNvPr>
          <p:cNvSpPr>
            <a:spLocks noGrp="1"/>
          </p:cNvSpPr>
          <p:nvPr>
            <p:ph type="sldNum" sz="quarter" idx="10"/>
          </p:nvPr>
        </p:nvSpPr>
        <p:spPr/>
        <p:txBody>
          <a:bodyPr/>
          <a:lstStyle/>
          <a:p>
            <a:pPr>
              <a:defRPr/>
            </a:pPr>
            <a:fld id="{5C8EDBDA-174A-431C-A188-19D303720C21}" type="slidenum">
              <a:rPr lang="en-US" smtClean="0"/>
              <a:pPr>
                <a:defRPr/>
              </a:pPr>
              <a:t>7</a:t>
            </a:fld>
            <a:endParaRPr lang="en-US"/>
          </a:p>
        </p:txBody>
      </p:sp>
      <p:sp>
        <p:nvSpPr>
          <p:cNvPr id="5" name="Date Placeholder 4">
            <a:extLst>
              <a:ext uri="{FF2B5EF4-FFF2-40B4-BE49-F238E27FC236}">
                <a16:creationId xmlns:a16="http://schemas.microsoft.com/office/drawing/2014/main" id="{AFDD2085-63D1-453D-BB8B-300420D2ADCC}"/>
              </a:ext>
            </a:extLst>
          </p:cNvPr>
          <p:cNvSpPr>
            <a:spLocks noGrp="1"/>
          </p:cNvSpPr>
          <p:nvPr>
            <p:ph type="dt" sz="half" idx="11"/>
          </p:nvPr>
        </p:nvSpPr>
        <p:spPr/>
        <p:txBody>
          <a:bodyPr/>
          <a:lstStyle/>
          <a:p>
            <a:pPr>
              <a:defRPr/>
            </a:pPr>
            <a:fld id="{A0FE7044-A2A9-4DBE-894F-5DEFC08A8D9F}" type="datetime5">
              <a:rPr lang="en-US" smtClean="0"/>
              <a:pPr>
                <a:defRPr/>
              </a:pPr>
              <a:t>7-Apr-21</a:t>
            </a:fld>
            <a:endParaRPr lang="en-US"/>
          </a:p>
        </p:txBody>
      </p:sp>
      <p:sp>
        <p:nvSpPr>
          <p:cNvPr id="6" name="TextBox 5">
            <a:extLst>
              <a:ext uri="{FF2B5EF4-FFF2-40B4-BE49-F238E27FC236}">
                <a16:creationId xmlns:a16="http://schemas.microsoft.com/office/drawing/2014/main" id="{A0FE3826-66B5-4951-8CAE-37DE30AAB250}"/>
              </a:ext>
            </a:extLst>
          </p:cNvPr>
          <p:cNvSpPr txBox="1"/>
          <p:nvPr/>
        </p:nvSpPr>
        <p:spPr>
          <a:xfrm>
            <a:off x="1930455" y="6322239"/>
            <a:ext cx="8331089" cy="276999"/>
          </a:xfrm>
          <a:prstGeom prst="rect">
            <a:avLst/>
          </a:prstGeom>
          <a:solidFill>
            <a:srgbClr val="FFFF00"/>
          </a:solidFill>
          <a:ln w="19050">
            <a:solidFill>
              <a:schemeClr val="tx1"/>
            </a:solidFill>
          </a:ln>
        </p:spPr>
        <p:txBody>
          <a:bodyPr wrap="square" rtlCol="0">
            <a:spAutoFit/>
          </a:bodyPr>
          <a:lstStyle/>
          <a:p>
            <a:pPr algn="ctr" fontAlgn="base">
              <a:spcBef>
                <a:spcPct val="0"/>
              </a:spcBef>
              <a:spcAft>
                <a:spcPct val="0"/>
              </a:spcAft>
            </a:pPr>
            <a:r>
              <a:rPr lang="en-US" sz="1200" b="1" i="1" dirty="0">
                <a:solidFill>
                  <a:srgbClr val="000000"/>
                </a:solidFill>
                <a:effectLst>
                  <a:outerShdw blurRad="50800" dist="38100" dir="2700000" algn="tl" rotWithShape="0">
                    <a:prstClr val="black">
                      <a:alpha val="40000"/>
                    </a:prstClr>
                  </a:outerShdw>
                </a:effectLst>
                <a:latin typeface="Arial" charset="0"/>
                <a:cs typeface="Arial" charset="0"/>
              </a:rPr>
              <a:t>Dream Big, Work Hard, and Never Quit!</a:t>
            </a:r>
          </a:p>
        </p:txBody>
      </p:sp>
      <p:sp>
        <p:nvSpPr>
          <p:cNvPr id="8" name="TextBox 7">
            <a:extLst>
              <a:ext uri="{FF2B5EF4-FFF2-40B4-BE49-F238E27FC236}">
                <a16:creationId xmlns:a16="http://schemas.microsoft.com/office/drawing/2014/main" id="{D07AECD8-69E5-46F5-97C2-30E2D6D4269D}"/>
              </a:ext>
            </a:extLst>
          </p:cNvPr>
          <p:cNvSpPr txBox="1"/>
          <p:nvPr/>
        </p:nvSpPr>
        <p:spPr>
          <a:xfrm>
            <a:off x="2327599" y="1383266"/>
            <a:ext cx="7758112" cy="4585871"/>
          </a:xfrm>
          <a:prstGeom prst="rect">
            <a:avLst/>
          </a:prstGeom>
          <a:noFill/>
        </p:spPr>
        <p:txBody>
          <a:bodyPr wrap="square">
            <a:spAutoFit/>
          </a:bodyPr>
          <a:lstStyle/>
          <a:p>
            <a:pPr algn="l"/>
            <a:r>
              <a:rPr lang="en-US" sz="1500" b="1" i="0" u="none" strike="noStrike" baseline="0" dirty="0">
                <a:latin typeface="RobotoCondensed-Bold"/>
              </a:rPr>
              <a:t>BASIC ELIGIBILITY REQUIREMENTS</a:t>
            </a:r>
          </a:p>
          <a:p>
            <a:pPr algn="l"/>
            <a:r>
              <a:rPr lang="en-US" sz="1500" b="0" i="0" u="none" strike="noStrike" baseline="0" dirty="0">
                <a:latin typeface="RobotoCondensed-Regular"/>
              </a:rPr>
              <a:t>• Be a U.S. citizen of any race, gender, or ethnic background</a:t>
            </a:r>
          </a:p>
          <a:p>
            <a:pPr algn="l"/>
            <a:r>
              <a:rPr lang="en-US" sz="1500" b="0" i="0" u="none" strike="noStrike" baseline="0" dirty="0">
                <a:latin typeface="RobotoCondensed-Regular"/>
              </a:rPr>
              <a:t>• Be 17 years old by Sept. 1 of the first year of college</a:t>
            </a:r>
          </a:p>
          <a:p>
            <a:pPr algn="l"/>
            <a:r>
              <a:rPr lang="en-US" sz="1500" b="0" i="0" u="none" strike="noStrike" baseline="0" dirty="0">
                <a:latin typeface="RobotoCondensed-Regular"/>
              </a:rPr>
              <a:t>• Not older than 23 years old by Dec. 31 of the year you start college</a:t>
            </a:r>
          </a:p>
          <a:p>
            <a:pPr algn="l"/>
            <a:r>
              <a:rPr lang="en-US" sz="1500" b="0" i="0" u="none" strike="noStrike" baseline="0" dirty="0">
                <a:latin typeface="RobotoCondensed-Regular"/>
              </a:rPr>
              <a:t>• Complete high school/equivalent certificate</a:t>
            </a:r>
          </a:p>
          <a:p>
            <a:pPr algn="l"/>
            <a:r>
              <a:rPr lang="en-US" sz="1500" b="0" i="0" u="none" strike="noStrike" baseline="0" dirty="0">
                <a:latin typeface="RobotoCondensed-Regular"/>
              </a:rPr>
              <a:t>• Take the ACT or SAT test</a:t>
            </a:r>
          </a:p>
          <a:p>
            <a:pPr algn="l"/>
            <a:endParaRPr lang="en-US" sz="1500" b="0" i="0" u="none" strike="noStrike" baseline="0" dirty="0">
              <a:latin typeface="RobotoCondensed-Regular"/>
            </a:endParaRPr>
          </a:p>
          <a:p>
            <a:pPr algn="l"/>
            <a:r>
              <a:rPr lang="en-US" sz="1500" b="1" i="0" u="none" strike="noStrike" baseline="0" dirty="0">
                <a:latin typeface="RobotoCondensed-Bold"/>
              </a:rPr>
              <a:t>SPECIFIC REQUIREMENTS FOR MSISR</a:t>
            </a:r>
          </a:p>
          <a:p>
            <a:pPr algn="l"/>
            <a:r>
              <a:rPr lang="en-US" sz="1500" b="0" i="0" u="none" strike="noStrike" baseline="0" dirty="0">
                <a:latin typeface="RobotoCondensed-Regular"/>
              </a:rPr>
              <a:t>• Must be a Navy Option applicant (Marine Corps and Nurse Corps Option applicants are not eligible)</a:t>
            </a:r>
          </a:p>
          <a:p>
            <a:pPr algn="l"/>
            <a:r>
              <a:rPr lang="en-US" sz="1500" b="0" i="0" u="none" strike="noStrike" baseline="0" dirty="0">
                <a:latin typeface="RobotoCondensed-Regular"/>
              </a:rPr>
              <a:t>• Must successfully receive nomination from MSI to be considered for the MSISR scholarship</a:t>
            </a:r>
          </a:p>
          <a:p>
            <a:pPr algn="l"/>
            <a:r>
              <a:rPr lang="en-US" sz="1500" b="0" i="0" u="none" strike="noStrike" baseline="0" dirty="0">
                <a:latin typeface="RobotoCondensed-Regular"/>
              </a:rPr>
              <a:t>• Applicants must apply to one of the NROTC affiliated MSIs, if not currently enrolled</a:t>
            </a:r>
          </a:p>
          <a:p>
            <a:pPr algn="l"/>
            <a:r>
              <a:rPr lang="en-US" sz="1500" b="0" i="0" u="none" strike="noStrike" baseline="0" dirty="0">
                <a:latin typeface="RobotoCondensed-Regular"/>
              </a:rPr>
              <a:t>• Applicants must be admitted to the MSI in order to use their scholarship if selected</a:t>
            </a:r>
          </a:p>
          <a:p>
            <a:pPr algn="l"/>
            <a:endParaRPr lang="en-US" sz="1500" b="0" i="0" u="none" strike="noStrike" baseline="0" dirty="0">
              <a:latin typeface="RobotoCondensed-Regular"/>
            </a:endParaRPr>
          </a:p>
          <a:p>
            <a:pPr algn="l"/>
            <a:r>
              <a:rPr lang="en-US" sz="1500" b="1" i="0" u="none" strike="noStrike" baseline="0" dirty="0">
                <a:latin typeface="RobotoCondensed-Regular"/>
              </a:rPr>
              <a:t>SAT: 540 Math; 550 Reading and Writing (1150 Combined Score)</a:t>
            </a:r>
          </a:p>
          <a:p>
            <a:pPr algn="l"/>
            <a:r>
              <a:rPr lang="en-US" sz="1500" b="1" i="0" u="none" strike="noStrike" baseline="0" dirty="0">
                <a:latin typeface="RobotoCondensed-Regular"/>
              </a:rPr>
              <a:t>ACT: 21 Math; 22 English (47 Combined Score)</a:t>
            </a:r>
          </a:p>
          <a:p>
            <a:pPr algn="l"/>
            <a:endParaRPr lang="en-US" sz="1500" dirty="0">
              <a:latin typeface="RobotoCondensed-Regular"/>
            </a:endParaRPr>
          </a:p>
          <a:p>
            <a:pPr algn="l"/>
            <a:r>
              <a:rPr lang="en-US" sz="1100" b="1" i="0" u="none" strike="noStrike" baseline="0" dirty="0">
                <a:latin typeface="RobotoCondensed-Regular"/>
              </a:rPr>
              <a:t>https://www.netc.navy.mil/Commands/Naval-Service-Training-Command/NROTC/</a:t>
            </a:r>
          </a:p>
          <a:p>
            <a:pPr algn="l"/>
            <a:r>
              <a:rPr lang="en-US" sz="1100" b="1" i="0" u="none" strike="noStrike" baseline="0" dirty="0">
                <a:latin typeface="RobotoCondensed-Regular"/>
              </a:rPr>
              <a:t>Requirements/</a:t>
            </a:r>
            <a:endParaRPr lang="en-US" sz="1200" dirty="0"/>
          </a:p>
        </p:txBody>
      </p:sp>
    </p:spTree>
    <p:extLst>
      <p:ext uri="{BB962C8B-B14F-4D97-AF65-F5344CB8AC3E}">
        <p14:creationId xmlns:p14="http://schemas.microsoft.com/office/powerpoint/2010/main" val="3797821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DC532-22EC-4C36-B9E3-63287454EDDF}"/>
              </a:ext>
            </a:extLst>
          </p:cNvPr>
          <p:cNvSpPr>
            <a:spLocks noGrp="1"/>
          </p:cNvSpPr>
          <p:nvPr>
            <p:ph type="title"/>
          </p:nvPr>
        </p:nvSpPr>
        <p:spPr/>
        <p:txBody>
          <a:bodyPr/>
          <a:lstStyle/>
          <a:p>
            <a:r>
              <a:rPr lang="en-US" b="1" dirty="0">
                <a:solidFill>
                  <a:schemeClr val="tx1"/>
                </a:solidFill>
              </a:rPr>
              <a:t>Navy ROTC and Commissioning Programs Contact Information</a:t>
            </a:r>
          </a:p>
        </p:txBody>
      </p:sp>
      <p:sp>
        <p:nvSpPr>
          <p:cNvPr id="4" name="Slide Number Placeholder 3">
            <a:extLst>
              <a:ext uri="{FF2B5EF4-FFF2-40B4-BE49-F238E27FC236}">
                <a16:creationId xmlns:a16="http://schemas.microsoft.com/office/drawing/2014/main" id="{BF9049BE-C3EC-4BFA-A723-D550ED88290D}"/>
              </a:ext>
            </a:extLst>
          </p:cNvPr>
          <p:cNvSpPr>
            <a:spLocks noGrp="1"/>
          </p:cNvSpPr>
          <p:nvPr>
            <p:ph type="sldNum" sz="quarter" idx="10"/>
          </p:nvPr>
        </p:nvSpPr>
        <p:spPr/>
        <p:txBody>
          <a:bodyPr/>
          <a:lstStyle/>
          <a:p>
            <a:pPr>
              <a:defRPr/>
            </a:pPr>
            <a:fld id="{5C8EDBDA-174A-431C-A188-19D303720C21}" type="slidenum">
              <a:rPr lang="en-US" smtClean="0"/>
              <a:pPr>
                <a:defRPr/>
              </a:pPr>
              <a:t>8</a:t>
            </a:fld>
            <a:endParaRPr lang="en-US"/>
          </a:p>
        </p:txBody>
      </p:sp>
      <p:sp>
        <p:nvSpPr>
          <p:cNvPr id="5" name="Date Placeholder 4">
            <a:extLst>
              <a:ext uri="{FF2B5EF4-FFF2-40B4-BE49-F238E27FC236}">
                <a16:creationId xmlns:a16="http://schemas.microsoft.com/office/drawing/2014/main" id="{A821E7F7-1285-4B4C-920B-2A03193EF16D}"/>
              </a:ext>
            </a:extLst>
          </p:cNvPr>
          <p:cNvSpPr>
            <a:spLocks noGrp="1"/>
          </p:cNvSpPr>
          <p:nvPr>
            <p:ph type="dt" sz="half" idx="11"/>
          </p:nvPr>
        </p:nvSpPr>
        <p:spPr/>
        <p:txBody>
          <a:bodyPr/>
          <a:lstStyle/>
          <a:p>
            <a:pPr>
              <a:defRPr/>
            </a:pPr>
            <a:fld id="{A0FE7044-A2A9-4DBE-894F-5DEFC08A8D9F}" type="datetime5">
              <a:rPr lang="en-US" smtClean="0"/>
              <a:pPr>
                <a:defRPr/>
              </a:pPr>
              <a:t>7-Apr-21</a:t>
            </a:fld>
            <a:endParaRPr lang="en-US"/>
          </a:p>
        </p:txBody>
      </p:sp>
      <p:sp>
        <p:nvSpPr>
          <p:cNvPr id="6" name="TextBox 5">
            <a:extLst>
              <a:ext uri="{FF2B5EF4-FFF2-40B4-BE49-F238E27FC236}">
                <a16:creationId xmlns:a16="http://schemas.microsoft.com/office/drawing/2014/main" id="{27C51B93-844C-42C0-B977-F3563C40F453}"/>
              </a:ext>
            </a:extLst>
          </p:cNvPr>
          <p:cNvSpPr txBox="1"/>
          <p:nvPr/>
        </p:nvSpPr>
        <p:spPr>
          <a:xfrm>
            <a:off x="1930455" y="6322239"/>
            <a:ext cx="8331089" cy="276999"/>
          </a:xfrm>
          <a:prstGeom prst="rect">
            <a:avLst/>
          </a:prstGeom>
          <a:solidFill>
            <a:srgbClr val="FFFF00"/>
          </a:solidFill>
          <a:ln w="19050">
            <a:solidFill>
              <a:schemeClr val="tx1"/>
            </a:solidFill>
          </a:ln>
        </p:spPr>
        <p:txBody>
          <a:bodyPr wrap="square" rtlCol="0">
            <a:spAutoFit/>
          </a:bodyPr>
          <a:lstStyle/>
          <a:p>
            <a:pPr algn="ctr" fontAlgn="base">
              <a:spcBef>
                <a:spcPct val="0"/>
              </a:spcBef>
              <a:spcAft>
                <a:spcPct val="0"/>
              </a:spcAft>
            </a:pPr>
            <a:r>
              <a:rPr lang="en-US" sz="1200" b="1" i="1" dirty="0">
                <a:solidFill>
                  <a:srgbClr val="000000"/>
                </a:solidFill>
                <a:effectLst>
                  <a:outerShdw blurRad="50800" dist="38100" dir="2700000" algn="tl" rotWithShape="0">
                    <a:prstClr val="black">
                      <a:alpha val="40000"/>
                    </a:prstClr>
                  </a:outerShdw>
                </a:effectLst>
                <a:latin typeface="Arial" charset="0"/>
                <a:cs typeface="Arial" charset="0"/>
              </a:rPr>
              <a:t>Dream Big, Work Hard, and Never Quit!</a:t>
            </a:r>
          </a:p>
        </p:txBody>
      </p:sp>
      <p:sp>
        <p:nvSpPr>
          <p:cNvPr id="7" name="Content Placeholder 6">
            <a:extLst>
              <a:ext uri="{FF2B5EF4-FFF2-40B4-BE49-F238E27FC236}">
                <a16:creationId xmlns:a16="http://schemas.microsoft.com/office/drawing/2014/main" id="{01DDC07C-CC8D-4C0C-A8EC-EBE079758D61}"/>
              </a:ext>
            </a:extLst>
          </p:cNvPr>
          <p:cNvSpPr>
            <a:spLocks noGrp="1"/>
          </p:cNvSpPr>
          <p:nvPr>
            <p:ph idx="1"/>
          </p:nvPr>
        </p:nvSpPr>
        <p:spPr>
          <a:xfrm>
            <a:off x="535832" y="1166736"/>
            <a:ext cx="11161499" cy="4932915"/>
          </a:xfrm>
        </p:spPr>
        <p:txBody>
          <a:bodyPr>
            <a:normAutofit/>
          </a:bodyPr>
          <a:lstStyle/>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Rear Admiral Milton J. Sands					Office: (847) 688-3400</a:t>
            </a: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Commander, Naval Service Training Command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milton.sands@navy.mil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Donovan D. Phillips, Ph.D.					Office: (847) 688-2500</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Executive Director | Deputy Commander             			Mobile: (224) 545-3578</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Naval Service Training Command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donovan.phillips@navy.mil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Captain Glen Leverette USN					Mobile: (904) 420-8086</a:t>
            </a: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Diversity &amp; Inclusion Manger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glevere1@ju.edu</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Naval Service Training Command</a:t>
            </a: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rPr>
              <a:t>	Rear Admiral Dennis Velez USN 		                  	Office: (901) 874-9499</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rPr>
              <a:t>	Commander, Navy Recruiting Command                  		Mobile: (571) 242-6826</a:t>
            </a: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dennis.velez2@navy.mil</a:t>
            </a:r>
            <a:endParaRPr lang="en-US" sz="1800"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0" marR="0" algn="l">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Commander Howard Bryant </a:t>
            </a:r>
          </a:p>
          <a:p>
            <a:pPr marL="0" marR="0" algn="l">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Navy Recruiting Command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howard.bryant@navy.mil</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5641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30D148-001B-474F-9700-AC2063194076}"/>
              </a:ext>
            </a:extLst>
          </p:cNvPr>
          <p:cNvSpPr>
            <a:spLocks noGrp="1"/>
          </p:cNvSpPr>
          <p:nvPr>
            <p:ph type="title"/>
          </p:nvPr>
        </p:nvSpPr>
        <p:spPr/>
        <p:txBody>
          <a:bodyPr/>
          <a:lstStyle/>
          <a:p>
            <a:r>
              <a:rPr lang="en-US" dirty="0">
                <a:solidFill>
                  <a:schemeClr val="tx1"/>
                </a:solidFill>
              </a:rPr>
              <a:t>What’s Next?</a:t>
            </a:r>
          </a:p>
        </p:txBody>
      </p:sp>
      <p:pic>
        <p:nvPicPr>
          <p:cNvPr id="7" name="Content Placeholder 6" descr="A picture containing sky, outdoor, road, person&#10;&#10;Description automatically generated">
            <a:extLst>
              <a:ext uri="{FF2B5EF4-FFF2-40B4-BE49-F238E27FC236}">
                <a16:creationId xmlns:a16="http://schemas.microsoft.com/office/drawing/2014/main" id="{255F9A7A-D7CA-4D20-B6A0-85781B786E0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52953" y="1025552"/>
            <a:ext cx="8979873" cy="5270960"/>
          </a:xfrm>
        </p:spPr>
      </p:pic>
      <p:sp>
        <p:nvSpPr>
          <p:cNvPr id="4" name="Slide Number Placeholder 3">
            <a:extLst>
              <a:ext uri="{FF2B5EF4-FFF2-40B4-BE49-F238E27FC236}">
                <a16:creationId xmlns:a16="http://schemas.microsoft.com/office/drawing/2014/main" id="{5D21FE34-F0F1-4D49-A453-6FAA87E1E95A}"/>
              </a:ext>
            </a:extLst>
          </p:cNvPr>
          <p:cNvSpPr>
            <a:spLocks noGrp="1"/>
          </p:cNvSpPr>
          <p:nvPr>
            <p:ph type="sldNum" sz="quarter" idx="10"/>
          </p:nvPr>
        </p:nvSpPr>
        <p:spPr/>
        <p:txBody>
          <a:bodyPr/>
          <a:lstStyle/>
          <a:p>
            <a:pPr>
              <a:defRPr/>
            </a:pPr>
            <a:fld id="{5C8EDBDA-174A-431C-A188-19D303720C21}" type="slidenum">
              <a:rPr lang="en-US" smtClean="0"/>
              <a:pPr>
                <a:defRPr/>
              </a:pPr>
              <a:t>9</a:t>
            </a:fld>
            <a:endParaRPr lang="en-US"/>
          </a:p>
        </p:txBody>
      </p:sp>
      <p:sp>
        <p:nvSpPr>
          <p:cNvPr id="5" name="Date Placeholder 4">
            <a:extLst>
              <a:ext uri="{FF2B5EF4-FFF2-40B4-BE49-F238E27FC236}">
                <a16:creationId xmlns:a16="http://schemas.microsoft.com/office/drawing/2014/main" id="{3FE93E08-E621-455E-AF6F-89125BAD64FC}"/>
              </a:ext>
            </a:extLst>
          </p:cNvPr>
          <p:cNvSpPr>
            <a:spLocks noGrp="1"/>
          </p:cNvSpPr>
          <p:nvPr>
            <p:ph type="dt" sz="half" idx="11"/>
          </p:nvPr>
        </p:nvSpPr>
        <p:spPr/>
        <p:txBody>
          <a:bodyPr/>
          <a:lstStyle/>
          <a:p>
            <a:pPr>
              <a:defRPr/>
            </a:pPr>
            <a:fld id="{A0FE7044-A2A9-4DBE-894F-5DEFC08A8D9F}" type="datetime5">
              <a:rPr lang="en-US" smtClean="0"/>
              <a:pPr>
                <a:defRPr/>
              </a:pPr>
              <a:t>7-Apr-21</a:t>
            </a:fld>
            <a:endParaRPr lang="en-US"/>
          </a:p>
        </p:txBody>
      </p:sp>
      <p:sp>
        <p:nvSpPr>
          <p:cNvPr id="8" name="TextBox 7">
            <a:extLst>
              <a:ext uri="{FF2B5EF4-FFF2-40B4-BE49-F238E27FC236}">
                <a16:creationId xmlns:a16="http://schemas.microsoft.com/office/drawing/2014/main" id="{A2BA8C69-A603-47FF-9EA8-7F58531079F0}"/>
              </a:ext>
            </a:extLst>
          </p:cNvPr>
          <p:cNvSpPr txBox="1"/>
          <p:nvPr/>
        </p:nvSpPr>
        <p:spPr>
          <a:xfrm>
            <a:off x="1923599" y="6341297"/>
            <a:ext cx="8331089" cy="276999"/>
          </a:xfrm>
          <a:prstGeom prst="rect">
            <a:avLst/>
          </a:prstGeom>
          <a:solidFill>
            <a:srgbClr val="FFFF00"/>
          </a:solidFill>
          <a:ln w="19050">
            <a:solidFill>
              <a:srgbClr val="000000"/>
            </a:solidFill>
          </a:ln>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200" b="1" i="1" u="none" strike="noStrike" kern="0" cap="none" spc="0" normalizeH="0" baseline="0" noProof="0" dirty="0">
                <a:ln>
                  <a:noFill/>
                </a:ln>
                <a:solidFill>
                  <a:srgbClr val="000000"/>
                </a:solidFill>
                <a:effectLst>
                  <a:outerShdw blurRad="50800" dist="38100" dir="2700000" algn="tl" rotWithShape="0">
                    <a:prstClr val="black">
                      <a:alpha val="40000"/>
                    </a:prstClr>
                  </a:outerShdw>
                </a:effectLst>
                <a:uLnTx/>
                <a:uFillTx/>
                <a:latin typeface="Arial" charset="0"/>
                <a:cs typeface="Arial" charset="0"/>
              </a:rPr>
              <a:t>Dream Big, Work Hard, and Never Quit!</a:t>
            </a:r>
          </a:p>
        </p:txBody>
      </p:sp>
    </p:spTree>
    <p:extLst>
      <p:ext uri="{BB962C8B-B14F-4D97-AF65-F5344CB8AC3E}">
        <p14:creationId xmlns:p14="http://schemas.microsoft.com/office/powerpoint/2010/main" val="18660237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DU">
  <a:themeElements>
    <a:clrScheme name="Expo">
      <a:dk1>
        <a:sysClr val="windowText" lastClr="000000"/>
      </a:dk1>
      <a:lt1>
        <a:sysClr val="window" lastClr="FFFFFF"/>
      </a:lt1>
      <a:dk2>
        <a:srgbClr val="263B86"/>
      </a:dk2>
      <a:lt2>
        <a:srgbClr val="76B6F2"/>
      </a:lt2>
      <a:accent1>
        <a:srgbClr val="FBC01E"/>
      </a:accent1>
      <a:accent2>
        <a:srgbClr val="EFE1A2"/>
      </a:accent2>
      <a:accent3>
        <a:srgbClr val="FA8716"/>
      </a:accent3>
      <a:accent4>
        <a:srgbClr val="BE0204"/>
      </a:accent4>
      <a:accent5>
        <a:srgbClr val="640F10"/>
      </a:accent5>
      <a:accent6>
        <a:srgbClr val="7E13E3"/>
      </a:accent6>
      <a:hlink>
        <a:srgbClr val="D2D200"/>
      </a:hlink>
      <a:folHlink>
        <a:srgbClr val="D0B9F8"/>
      </a:folHlink>
    </a:clrScheme>
    <a:fontScheme name="Expo">
      <a:majorFont>
        <a:latin typeface="Calibri"/>
        <a:ea typeface=""/>
        <a:cs typeface=""/>
        <a:font script="Jpan" typeface="ＭＳ ゴシック"/>
        <a:font script="Hans" typeface="宋体"/>
        <a:font script="Hant" typeface="新細明體"/>
      </a:majorFont>
      <a:minorFont>
        <a:latin typeface="Calibri"/>
        <a:ea typeface=""/>
        <a:cs typeface=""/>
        <a:font script="Jpan" typeface="ＭＳ ゴシック"/>
        <a:font script="Hans" typeface="宋体"/>
        <a:font script="Hant" typeface="新細明體"/>
      </a:minorFont>
    </a:fontScheme>
    <a:fmtScheme name="Expo">
      <a:fillStyleLst>
        <a:solidFill>
          <a:schemeClr val="phClr"/>
        </a:solidFill>
        <a:gradFill rotWithShape="1">
          <a:gsLst>
            <a:gs pos="0">
              <a:schemeClr val="phClr">
                <a:tint val="100000"/>
                <a:satMod val="130000"/>
              </a:schemeClr>
            </a:gs>
            <a:gs pos="100000">
              <a:schemeClr val="phClr">
                <a:tint val="50000"/>
                <a:satMod val="150000"/>
              </a:schemeClr>
            </a:gs>
          </a:gsLst>
          <a:lin ang="16200000" scaled="1"/>
        </a:gradFill>
        <a:gradFill rotWithShape="1">
          <a:gsLst>
            <a:gs pos="0">
              <a:schemeClr val="phClr">
                <a:shade val="93000"/>
                <a:satMod val="130000"/>
              </a:schemeClr>
            </a:gs>
            <a:gs pos="60000">
              <a:schemeClr val="phClr">
                <a:tint val="80000"/>
                <a:shade val="93000"/>
                <a:satMod val="130000"/>
              </a:schemeClr>
            </a:gs>
            <a:gs pos="100000">
              <a:schemeClr val="phClr">
                <a:tint val="50000"/>
                <a:shade val="94000"/>
                <a:alpha val="100000"/>
                <a:satMod val="135000"/>
              </a:schemeClr>
            </a:gs>
          </a:gsLst>
          <a:lin ang="16200000" scaled="0"/>
        </a:gra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34925" cap="flat" cmpd="sng" algn="ctr">
          <a:gradFill>
            <a:gsLst>
              <a:gs pos="0">
                <a:schemeClr val="accent1">
                  <a:lumMod val="40000"/>
                  <a:lumOff val="60000"/>
                </a:schemeClr>
              </a:gs>
              <a:gs pos="50000">
                <a:schemeClr val="accent1"/>
              </a:gs>
              <a:gs pos="100000">
                <a:schemeClr val="accent1">
                  <a:lumMod val="50000"/>
                </a:schemeClr>
              </a:gs>
            </a:gsLst>
            <a:lin ang="18600000" scaled="0"/>
          </a:gradFill>
          <a:prstDash val="solid"/>
        </a:ln>
      </a:lnStyleLst>
      <a:effectStyleLst>
        <a:effectStyle>
          <a:effectLst/>
        </a:effectStyle>
        <a:effectStyle>
          <a:effectLst>
            <a:innerShdw blurRad="50800" dist="25400" dir="13500000">
              <a:srgbClr val="C0C0C0">
                <a:alpha val="75000"/>
              </a:srgbClr>
            </a:innerShdw>
            <a:outerShdw blurRad="63500" dist="38100" dir="5400000" sx="105000" sy="105000" algn="br" rotWithShape="0">
              <a:srgbClr val="000000">
                <a:alpha val="30000"/>
              </a:srgbClr>
            </a:outerShdw>
          </a:effectLst>
        </a:effectStyle>
        <a:effectStyle>
          <a:effectLst>
            <a:innerShdw blurRad="50800" dist="25400" dir="16200000">
              <a:srgbClr val="C0C0C0">
                <a:alpha val="75000"/>
              </a:srgbClr>
            </a:innerShdw>
            <a:reflection blurRad="63500" stA="40000" endPos="50000" dist="127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a:blip xmlns:r="http://schemas.openxmlformats.org/officeDocument/2006/relationships" r:embed="rId1"/>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1892</TotalTime>
  <Words>1075</Words>
  <Application>Microsoft Office PowerPoint</Application>
  <PresentationFormat>Widescreen</PresentationFormat>
  <Paragraphs>187</Paragraphs>
  <Slides>12</Slides>
  <Notes>1</Notes>
  <HiddenSlides>3</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12</vt:i4>
      </vt:variant>
    </vt:vector>
  </HeadingPairs>
  <TitlesOfParts>
    <vt:vector size="22" baseType="lpstr">
      <vt:lpstr>Arial</vt:lpstr>
      <vt:lpstr>Calibri</vt:lpstr>
      <vt:lpstr>Georgia</vt:lpstr>
      <vt:lpstr>RobotoCondensed-Bold</vt:lpstr>
      <vt:lpstr>RobotoCondensed-Regular</vt:lpstr>
      <vt:lpstr>Tahoma</vt:lpstr>
      <vt:lpstr>Times New Roman</vt:lpstr>
      <vt:lpstr>Wingdings</vt:lpstr>
      <vt:lpstr>NDU</vt:lpstr>
      <vt:lpstr>Default Design</vt:lpstr>
      <vt:lpstr>PowerPoint Presentation</vt:lpstr>
      <vt:lpstr>Sumter, SC…..where my journey started!</vt:lpstr>
      <vt:lpstr>Education…..</vt:lpstr>
      <vt:lpstr>Opportunities…..</vt:lpstr>
      <vt:lpstr>Opportunities personified....</vt:lpstr>
      <vt:lpstr>Warfighter Officer Demographics FY20</vt:lpstr>
      <vt:lpstr>Navy ROTC Scholarship Program Requirements</vt:lpstr>
      <vt:lpstr>Navy ROTC and Commissioning Programs Contact Information</vt:lpstr>
      <vt:lpstr>What’s Next?</vt:lpstr>
      <vt:lpstr>Our history is built on Faith, Family, and Freedom!</vt:lpstr>
      <vt:lpstr>Why?</vt:lpstr>
      <vt:lpstr>Other tours of interest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Pringle, Cedric E RDML US NWC/CMDT</dc:creator>
  <cp:lastModifiedBy>Pringle, Cedric E RDML US NWC/CMDT</cp:lastModifiedBy>
  <cp:revision>144</cp:revision>
  <dcterms:created xsi:type="dcterms:W3CDTF">2021-02-24T14:14:19Z</dcterms:created>
  <dcterms:modified xsi:type="dcterms:W3CDTF">2021-04-07T17:16:30Z</dcterms:modified>
</cp:coreProperties>
</file>