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5" r:id="rId4"/>
    <p:sldMasterId id="2147483672" r:id="rId5"/>
    <p:sldMasterId id="2147483674" r:id="rId6"/>
  </p:sldMasterIdLst>
  <p:notesMasterIdLst>
    <p:notesMasterId r:id="rId39"/>
  </p:notesMasterIdLst>
  <p:sldIdLst>
    <p:sldId id="256" r:id="rId7"/>
    <p:sldId id="258" r:id="rId8"/>
    <p:sldId id="260" r:id="rId9"/>
    <p:sldId id="261" r:id="rId10"/>
    <p:sldId id="265" r:id="rId11"/>
    <p:sldId id="264" r:id="rId12"/>
    <p:sldId id="267" r:id="rId13"/>
    <p:sldId id="274" r:id="rId14"/>
    <p:sldId id="275" r:id="rId15"/>
    <p:sldId id="276" r:id="rId16"/>
    <p:sldId id="269" r:id="rId17"/>
    <p:sldId id="278" r:id="rId18"/>
    <p:sldId id="279" r:id="rId19"/>
    <p:sldId id="277" r:id="rId20"/>
    <p:sldId id="280" r:id="rId21"/>
    <p:sldId id="270" r:id="rId22"/>
    <p:sldId id="263" r:id="rId23"/>
    <p:sldId id="262" r:id="rId24"/>
    <p:sldId id="266" r:id="rId25"/>
    <p:sldId id="281" r:id="rId26"/>
    <p:sldId id="259" r:id="rId27"/>
    <p:sldId id="282" r:id="rId28"/>
    <p:sldId id="284" r:id="rId29"/>
    <p:sldId id="283" r:id="rId30"/>
    <p:sldId id="286" r:id="rId31"/>
    <p:sldId id="285" r:id="rId32"/>
    <p:sldId id="287" r:id="rId33"/>
    <p:sldId id="289" r:id="rId34"/>
    <p:sldId id="290" r:id="rId35"/>
    <p:sldId id="288" r:id="rId36"/>
    <p:sldId id="291"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lohr, Mark D.  CIV" initials="FMDC" lastIdx="5" clrIdx="0">
    <p:extLst>
      <p:ext uri="{19B8F6BF-5375-455C-9EA6-DF929625EA0E}">
        <p15:presenceInfo xmlns:p15="http://schemas.microsoft.com/office/powerpoint/2012/main" userId="S-1-5-21-3525393198-629875844-1764894793-11705" providerId="AD"/>
      </p:ext>
    </p:extLst>
  </p:cmAuthor>
  <p:cmAuthor id="2" name="Morrow, Sharon R  CIV" initials="MSRC" lastIdx="1" clrIdx="1">
    <p:extLst>
      <p:ext uri="{19B8F6BF-5375-455C-9EA6-DF929625EA0E}">
        <p15:presenceInfo xmlns:p15="http://schemas.microsoft.com/office/powerpoint/2012/main" userId="S-1-5-21-3525393198-629875844-1764894793-2788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30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6" autoAdjust="0"/>
    <p:restoredTop sz="94660"/>
  </p:normalViewPr>
  <p:slideViewPr>
    <p:cSldViewPr snapToGrid="0">
      <p:cViewPr varScale="1">
        <p:scale>
          <a:sx n="111" d="100"/>
          <a:sy n="111" d="100"/>
        </p:scale>
        <p:origin x="840" y="6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3-05T15:47:48.879" idx="1">
    <p:pos x="2748" y="1728"/>
    <p:text>Since this is described as for DoD its misleading to put "and DTRA" unless it is reworded.</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95202F-4FCB-C24F-A222-C341944974EC}" type="datetimeFigureOut">
              <a:rPr lang="en-US" smtClean="0"/>
              <a:t>4/6/2021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47F9FA-A542-FE49-AC3C-641280EC3EB2}" type="slidenum">
              <a:rPr lang="en-US" smtClean="0"/>
              <a:t>‹#›</a:t>
            </a:fld>
            <a:endParaRPr lang="en-US"/>
          </a:p>
        </p:txBody>
      </p:sp>
    </p:spTree>
    <p:extLst>
      <p:ext uri="{BB962C8B-B14F-4D97-AF65-F5344CB8AC3E}">
        <p14:creationId xmlns:p14="http://schemas.microsoft.com/office/powerpoint/2010/main" val="3064981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00100" y="3200718"/>
            <a:ext cx="8229600" cy="1143000"/>
          </a:xfrm>
          <a:prstGeom prst="rect">
            <a:avLst/>
          </a:prstGeom>
        </p:spPr>
        <p:txBody>
          <a:bodyPr/>
          <a:lstStyle>
            <a:lvl1pPr>
              <a:defRPr>
                <a:latin typeface="Arial" pitchFamily="34" charset="0"/>
                <a:cs typeface="Arial" pitchFamily="34" charset="0"/>
              </a:defRPr>
            </a:lvl1pPr>
          </a:lstStyle>
          <a:p>
            <a:r>
              <a:rPr lang="en-US" dirty="0"/>
              <a:t>Click to edit Master title style</a:t>
            </a:r>
          </a:p>
        </p:txBody>
      </p:sp>
    </p:spTree>
    <p:extLst>
      <p:ext uri="{BB962C8B-B14F-4D97-AF65-F5344CB8AC3E}">
        <p14:creationId xmlns:p14="http://schemas.microsoft.com/office/powerpoint/2010/main" val="859004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5457" y="173038"/>
            <a:ext cx="5855677" cy="853904"/>
          </a:xfrm>
        </p:spPr>
        <p:txBody>
          <a:bodyPr/>
          <a:lstStyle/>
          <a:p>
            <a:r>
              <a:rPr lang="en-US" dirty="0"/>
              <a:t>Click to edit Master title style</a:t>
            </a:r>
          </a:p>
        </p:txBody>
      </p:sp>
      <p:sp>
        <p:nvSpPr>
          <p:cNvPr id="3" name="Content Placeholder 2"/>
          <p:cNvSpPr>
            <a:spLocks noGrp="1"/>
          </p:cNvSpPr>
          <p:nvPr>
            <p:ph sz="half" idx="1"/>
          </p:nvPr>
        </p:nvSpPr>
        <p:spPr>
          <a:xfrm>
            <a:off x="685800" y="1676400"/>
            <a:ext cx="3810000" cy="4495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3810000" cy="4495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sldNum" sz="quarter" idx="11"/>
          </p:nvPr>
        </p:nvSpPr>
        <p:spPr>
          <a:ln/>
        </p:spPr>
        <p:txBody>
          <a:bodyPr/>
          <a:lstStyle>
            <a:lvl1pPr>
              <a:defRPr/>
            </a:lvl1pPr>
          </a:lstStyle>
          <a:p>
            <a:fld id="{8242032C-FEAC-42E1-8F73-3D6A05458E80}" type="slidenum">
              <a:rPr lang="en-US"/>
              <a:pPr/>
              <a:t>‹#›</a:t>
            </a:fld>
            <a:endParaRPr lang="en-US"/>
          </a:p>
        </p:txBody>
      </p:sp>
    </p:spTree>
    <p:extLst>
      <p:ext uri="{BB962C8B-B14F-4D97-AF65-F5344CB8AC3E}">
        <p14:creationId xmlns:p14="http://schemas.microsoft.com/office/powerpoint/2010/main" val="442963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sldNum" sz="quarter" idx="11"/>
          </p:nvPr>
        </p:nvSpPr>
        <p:spPr>
          <a:ln/>
        </p:spPr>
        <p:txBody>
          <a:bodyPr/>
          <a:lstStyle>
            <a:lvl1pPr>
              <a:defRPr/>
            </a:lvl1pPr>
          </a:lstStyle>
          <a:p>
            <a:fld id="{3572372A-544B-4C2A-B94F-1EC4F78BA524}" type="slidenum">
              <a:rPr lang="en-US"/>
              <a:pPr/>
              <a:t>‹#›</a:t>
            </a:fld>
            <a:endParaRPr lang="en-US"/>
          </a:p>
        </p:txBody>
      </p:sp>
    </p:spTree>
    <p:extLst>
      <p:ext uri="{BB962C8B-B14F-4D97-AF65-F5344CB8AC3E}">
        <p14:creationId xmlns:p14="http://schemas.microsoft.com/office/powerpoint/2010/main" val="37911215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sldNum" sz="quarter" idx="11"/>
          </p:nvPr>
        </p:nvSpPr>
        <p:spPr>
          <a:ln/>
        </p:spPr>
        <p:txBody>
          <a:bodyPr/>
          <a:lstStyle>
            <a:lvl1pPr>
              <a:defRPr/>
            </a:lvl1pPr>
          </a:lstStyle>
          <a:p>
            <a:fld id="{8701F072-8BDC-4214-AD48-BDFCA27B0618}" type="slidenum">
              <a:rPr lang="en-US"/>
              <a:pPr/>
              <a:t>‹#›</a:t>
            </a:fld>
            <a:endParaRPr lang="en-US"/>
          </a:p>
        </p:txBody>
      </p:sp>
    </p:spTree>
    <p:extLst>
      <p:ext uri="{BB962C8B-B14F-4D97-AF65-F5344CB8AC3E}">
        <p14:creationId xmlns:p14="http://schemas.microsoft.com/office/powerpoint/2010/main" val="34548096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08295" y="273053"/>
            <a:ext cx="5918982" cy="709613"/>
          </a:xfrm>
        </p:spPr>
        <p:txBody>
          <a:bodyPr anchor="b"/>
          <a:lstStyle>
            <a:lvl1pPr algn="l">
              <a:defRPr sz="1500" b="1"/>
            </a:lvl1pPr>
          </a:lstStyle>
          <a:p>
            <a:r>
              <a:rPr lang="en-US" dirty="0"/>
              <a:t>Click to edit Master title style</a:t>
            </a:r>
          </a:p>
        </p:txBody>
      </p:sp>
      <p:sp>
        <p:nvSpPr>
          <p:cNvPr id="3" name="Content Placeholder 2"/>
          <p:cNvSpPr>
            <a:spLocks noGrp="1"/>
          </p:cNvSpPr>
          <p:nvPr>
            <p:ph idx="1"/>
          </p:nvPr>
        </p:nvSpPr>
        <p:spPr>
          <a:xfrm>
            <a:off x="3575050" y="1435100"/>
            <a:ext cx="5111750" cy="469106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sldNum" sz="quarter" idx="11"/>
          </p:nvPr>
        </p:nvSpPr>
        <p:spPr>
          <a:ln/>
        </p:spPr>
        <p:txBody>
          <a:bodyPr/>
          <a:lstStyle>
            <a:lvl1pPr>
              <a:defRPr/>
            </a:lvl1pPr>
          </a:lstStyle>
          <a:p>
            <a:fld id="{25109EE0-7905-4FF1-AAFA-44EDFE24915C}" type="slidenum">
              <a:rPr lang="en-US"/>
              <a:pPr/>
              <a:t>‹#›</a:t>
            </a:fld>
            <a:endParaRPr lang="en-US"/>
          </a:p>
        </p:txBody>
      </p:sp>
    </p:spTree>
    <p:extLst>
      <p:ext uri="{BB962C8B-B14F-4D97-AF65-F5344CB8AC3E}">
        <p14:creationId xmlns:p14="http://schemas.microsoft.com/office/powerpoint/2010/main" val="18627136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sldNum" sz="quarter" idx="11"/>
          </p:nvPr>
        </p:nvSpPr>
        <p:spPr>
          <a:ln/>
        </p:spPr>
        <p:txBody>
          <a:bodyPr/>
          <a:lstStyle>
            <a:lvl1pPr>
              <a:defRPr/>
            </a:lvl1pPr>
          </a:lstStyle>
          <a:p>
            <a:fld id="{AC883863-D7C8-4A8A-89B2-353DADA1E3DF}" type="slidenum">
              <a:rPr lang="en-US"/>
              <a:pPr/>
              <a:t>‹#›</a:t>
            </a:fld>
            <a:endParaRPr lang="en-US"/>
          </a:p>
        </p:txBody>
      </p:sp>
    </p:spTree>
    <p:extLst>
      <p:ext uri="{BB962C8B-B14F-4D97-AF65-F5344CB8AC3E}">
        <p14:creationId xmlns:p14="http://schemas.microsoft.com/office/powerpoint/2010/main" val="3703767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sldNum" sz="quarter" idx="11"/>
          </p:nvPr>
        </p:nvSpPr>
        <p:spPr>
          <a:ln/>
        </p:spPr>
        <p:txBody>
          <a:bodyPr/>
          <a:lstStyle>
            <a:lvl1pPr>
              <a:defRPr/>
            </a:lvl1pPr>
          </a:lstStyle>
          <a:p>
            <a:fld id="{DB8A522A-65F4-4A67-9BE8-440B93736307}" type="slidenum">
              <a:rPr lang="en-US"/>
              <a:pPr/>
              <a:t>‹#›</a:t>
            </a:fld>
            <a:endParaRPr lang="en-US"/>
          </a:p>
        </p:txBody>
      </p:sp>
    </p:spTree>
    <p:extLst>
      <p:ext uri="{BB962C8B-B14F-4D97-AF65-F5344CB8AC3E}">
        <p14:creationId xmlns:p14="http://schemas.microsoft.com/office/powerpoint/2010/main" val="27934759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80240" y="1477108"/>
            <a:ext cx="2097087" cy="469509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85800" y="1477108"/>
            <a:ext cx="6142038" cy="4695092"/>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sldNum" sz="quarter" idx="11"/>
          </p:nvPr>
        </p:nvSpPr>
        <p:spPr>
          <a:ln/>
        </p:spPr>
        <p:txBody>
          <a:bodyPr/>
          <a:lstStyle>
            <a:lvl1pPr>
              <a:defRPr/>
            </a:lvl1pPr>
          </a:lstStyle>
          <a:p>
            <a:fld id="{278A05EA-81F5-4BF1-8F96-F99CBE708CAB}" type="slidenum">
              <a:rPr lang="en-US"/>
              <a:pPr/>
              <a:t>‹#›</a:t>
            </a:fld>
            <a:endParaRPr lang="en-US" dirty="0"/>
          </a:p>
        </p:txBody>
      </p:sp>
    </p:spTree>
    <p:extLst>
      <p:ext uri="{BB962C8B-B14F-4D97-AF65-F5344CB8AC3E}">
        <p14:creationId xmlns:p14="http://schemas.microsoft.com/office/powerpoint/2010/main" val="816248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621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14218" y="2962420"/>
            <a:ext cx="8229600" cy="1143000"/>
          </a:xfrm>
          <a:prstGeom prst="rect">
            <a:avLst/>
          </a:prstGeom>
        </p:spPr>
        <p:txBody>
          <a:bodyPr/>
          <a:lstStyle>
            <a:lvl1pPr>
              <a:defRPr>
                <a:latin typeface="+mn-lt"/>
                <a:cs typeface="Arial" pitchFamily="34" charset="0"/>
              </a:defRPr>
            </a:lvl1pPr>
          </a:lstStyle>
          <a:p>
            <a:r>
              <a:rPr lang="en-US" dirty="0"/>
              <a:t>Click to edit Master title style</a:t>
            </a:r>
          </a:p>
        </p:txBody>
      </p:sp>
    </p:spTree>
    <p:extLst>
      <p:ext uri="{BB962C8B-B14F-4D97-AF65-F5344CB8AC3E}">
        <p14:creationId xmlns:p14="http://schemas.microsoft.com/office/powerpoint/2010/main" val="2088247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extBox 5"/>
          <p:cNvSpPr txBox="1"/>
          <p:nvPr userDrawn="1"/>
        </p:nvSpPr>
        <p:spPr>
          <a:xfrm>
            <a:off x="3558048" y="6493367"/>
            <a:ext cx="1954162"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a:t>UNCLASSIFIED</a:t>
            </a:r>
          </a:p>
        </p:txBody>
      </p:sp>
    </p:spTree>
    <p:extLst>
      <p:ext uri="{BB962C8B-B14F-4D97-AF65-F5344CB8AC3E}">
        <p14:creationId xmlns:p14="http://schemas.microsoft.com/office/powerpoint/2010/main" val="886480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2973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434907"/>
            <a:ext cx="2057400" cy="4691259"/>
          </a:xfrm>
          <a:prstGeom prst="rect">
            <a:avLst/>
          </a:prstGeom>
        </p:spPr>
        <p:txBody>
          <a:bodyPr vert="eaVert"/>
          <a:lstStyle>
            <a:lvl1pPr>
              <a:defRPr>
                <a:latin typeface="+mn-lt"/>
                <a:cs typeface="Arial"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1434904"/>
            <a:ext cx="6019800" cy="4691260"/>
          </a:xfrm>
          <a:prstGeom prst="rect">
            <a:avLst/>
          </a:prstGeom>
        </p:spPr>
        <p:txBody>
          <a:bodyPr vert="eaVert"/>
          <a:lstStyle>
            <a:lvl1pPr>
              <a:defRPr>
                <a:latin typeface="+mn-lt"/>
                <a:cs typeface="Arial" pitchFamily="34" charset="0"/>
              </a:defRPr>
            </a:lvl1pPr>
            <a:lvl2pPr>
              <a:defRPr>
                <a:latin typeface="+mn-lt"/>
                <a:cs typeface="Arial" pitchFamily="34" charset="0"/>
              </a:defRPr>
            </a:lvl2pPr>
            <a:lvl3pPr>
              <a:defRPr>
                <a:latin typeface="+mn-lt"/>
                <a:cs typeface="Arial" pitchFamily="34" charset="0"/>
              </a:defRPr>
            </a:lvl3pPr>
            <a:lvl4pPr>
              <a:defRPr>
                <a:latin typeface="+mn-lt"/>
                <a:cs typeface="Arial" pitchFamily="34" charset="0"/>
              </a:defRPr>
            </a:lvl4pPr>
            <a:lvl5pPr>
              <a:defRPr>
                <a:latin typeface="+mn-lt"/>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sldNum" sz="quarter" idx="10"/>
          </p:nvPr>
        </p:nvSpPr>
        <p:spPr>
          <a:ln/>
        </p:spPr>
        <p:txBody>
          <a:bodyPr/>
          <a:lstStyle>
            <a:lvl1pPr>
              <a:defRPr>
                <a:latin typeface="+mn-lt"/>
              </a:defRPr>
            </a:lvl1pPr>
          </a:lstStyle>
          <a:p>
            <a:fld id="{AC1D8ABA-5FFB-4877-81F7-6B38165480BC}" type="slidenum">
              <a:rPr lang="en-US" smtClean="0"/>
              <a:pPr/>
              <a:t>‹#›</a:t>
            </a:fld>
            <a:endParaRPr lang="en-US"/>
          </a:p>
        </p:txBody>
      </p:sp>
    </p:spTree>
    <p:extLst>
      <p:ext uri="{BB962C8B-B14F-4D97-AF65-F5344CB8AC3E}">
        <p14:creationId xmlns:p14="http://schemas.microsoft.com/office/powerpoint/2010/main" val="370635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dirty="0"/>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sldNum" sz="quarter" idx="11"/>
          </p:nvPr>
        </p:nvSpPr>
        <p:spPr>
          <a:xfrm>
            <a:off x="8013700" y="6470118"/>
            <a:ext cx="400050" cy="200025"/>
          </a:xfrm>
          <a:ln/>
        </p:spPr>
        <p:txBody>
          <a:bodyPr/>
          <a:lstStyle>
            <a:lvl1pPr>
              <a:defRPr/>
            </a:lvl1pPr>
          </a:lstStyle>
          <a:p>
            <a:fld id="{2668A1BE-B3A9-4EC9-9C96-41379E80CBD3}" type="slidenum">
              <a:rPr lang="en-US"/>
              <a:pPr/>
              <a:t>‹#›</a:t>
            </a:fld>
            <a:endParaRPr lang="en-US"/>
          </a:p>
        </p:txBody>
      </p:sp>
      <p:sp>
        <p:nvSpPr>
          <p:cNvPr id="6" name="TextBox 5"/>
          <p:cNvSpPr txBox="1"/>
          <p:nvPr userDrawn="1"/>
        </p:nvSpPr>
        <p:spPr>
          <a:xfrm>
            <a:off x="3362631" y="6515164"/>
            <a:ext cx="2418736" cy="276999"/>
          </a:xfrm>
          <a:prstGeom prst="rect">
            <a:avLst/>
          </a:prstGeom>
          <a:noFill/>
        </p:spPr>
        <p:txBody>
          <a:bodyPr wrap="square" rtlCol="0">
            <a:spAutoFit/>
          </a:bodyPr>
          <a:lstStyle/>
          <a:p>
            <a:pPr algn="ctr"/>
            <a:r>
              <a:rPr lang="en-US" sz="1200" dirty="0"/>
              <a:t>UNCLASSIFIED</a:t>
            </a:r>
          </a:p>
        </p:txBody>
      </p:sp>
    </p:spTree>
    <p:extLst>
      <p:ext uri="{BB962C8B-B14F-4D97-AF65-F5344CB8AC3E}">
        <p14:creationId xmlns:p14="http://schemas.microsoft.com/office/powerpoint/2010/main" val="1430100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24354" y="173038"/>
            <a:ext cx="5897880" cy="839836"/>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sldNum" sz="quarter" idx="11"/>
          </p:nvPr>
        </p:nvSpPr>
        <p:spPr>
          <a:ln/>
        </p:spPr>
        <p:txBody>
          <a:bodyPr/>
          <a:lstStyle>
            <a:lvl1pPr>
              <a:defRPr/>
            </a:lvl1pPr>
          </a:lstStyle>
          <a:p>
            <a:fld id="{82D7B593-C51E-4D51-A149-C19C4BF7017F}" type="slidenum">
              <a:rPr lang="en-US"/>
              <a:pPr/>
              <a:t>‹#›</a:t>
            </a:fld>
            <a:endParaRPr lang="en-US"/>
          </a:p>
        </p:txBody>
      </p:sp>
    </p:spTree>
    <p:extLst>
      <p:ext uri="{BB962C8B-B14F-4D97-AF65-F5344CB8AC3E}">
        <p14:creationId xmlns:p14="http://schemas.microsoft.com/office/powerpoint/2010/main" val="2973870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3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dirty="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sldNum" sz="quarter" idx="11"/>
          </p:nvPr>
        </p:nvSpPr>
        <p:spPr>
          <a:ln/>
        </p:spPr>
        <p:txBody>
          <a:bodyPr/>
          <a:lstStyle>
            <a:lvl1pPr>
              <a:defRPr/>
            </a:lvl1pPr>
          </a:lstStyle>
          <a:p>
            <a:fld id="{85B25C2E-8A15-45B2-A879-845D231C5485}" type="slidenum">
              <a:rPr lang="en-US"/>
              <a:pPr/>
              <a:t>‹#›</a:t>
            </a:fld>
            <a:endParaRPr lang="en-US"/>
          </a:p>
        </p:txBody>
      </p:sp>
    </p:spTree>
    <p:extLst>
      <p:ext uri="{BB962C8B-B14F-4D97-AF65-F5344CB8AC3E}">
        <p14:creationId xmlns:p14="http://schemas.microsoft.com/office/powerpoint/2010/main" val="7782363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image" Target="../media/image1.wmf"/><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theme" Target="../theme/theme3.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314" name="Picture 58" descr="DTRA"/>
          <p:cNvPicPr preferRelativeResize="0">
            <a:picLocks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71266" y="365116"/>
            <a:ext cx="2060575" cy="2057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7505561"/>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70" r:id="rId3"/>
    <p:sldLayoutId id="2147483686" r:id="rId4"/>
    <p:sldLayoutId id="2147483662" r:id="rId5"/>
  </p:sldLayoutIdLst>
  <p:txStyles>
    <p:titleStyle>
      <a:lvl1pPr algn="l" rtl="0" eaLnBrk="0" fontAlgn="base" hangingPunct="0">
        <a:spcBef>
          <a:spcPct val="0"/>
        </a:spcBef>
        <a:spcAft>
          <a:spcPct val="0"/>
        </a:spcAft>
        <a:defRPr sz="2700" b="1" i="1">
          <a:solidFill>
            <a:schemeClr val="tx2"/>
          </a:solidFill>
          <a:latin typeface="+mj-lt"/>
          <a:ea typeface="+mj-ea"/>
          <a:cs typeface="ＭＳ Ｐゴシック" charset="0"/>
        </a:defRPr>
      </a:lvl1pPr>
      <a:lvl2pPr algn="l" rtl="0" eaLnBrk="0" fontAlgn="base" hangingPunct="0">
        <a:spcBef>
          <a:spcPct val="0"/>
        </a:spcBef>
        <a:spcAft>
          <a:spcPct val="0"/>
        </a:spcAft>
        <a:defRPr sz="2700" b="1" i="1">
          <a:solidFill>
            <a:schemeClr val="tx2"/>
          </a:solidFill>
          <a:latin typeface="Univers" pitchFamily="34" charset="-18"/>
          <a:ea typeface="ＭＳ Ｐゴシック" pitchFamily="20" charset="-128"/>
          <a:cs typeface="ＭＳ Ｐゴシック" charset="0"/>
        </a:defRPr>
      </a:lvl2pPr>
      <a:lvl3pPr algn="l" rtl="0" eaLnBrk="0" fontAlgn="base" hangingPunct="0">
        <a:spcBef>
          <a:spcPct val="0"/>
        </a:spcBef>
        <a:spcAft>
          <a:spcPct val="0"/>
        </a:spcAft>
        <a:defRPr sz="2700" b="1" i="1">
          <a:solidFill>
            <a:schemeClr val="tx2"/>
          </a:solidFill>
          <a:latin typeface="Univers" pitchFamily="34" charset="-18"/>
          <a:ea typeface="ＭＳ Ｐゴシック" pitchFamily="20" charset="-128"/>
          <a:cs typeface="ＭＳ Ｐゴシック" charset="0"/>
        </a:defRPr>
      </a:lvl3pPr>
      <a:lvl4pPr algn="l" rtl="0" eaLnBrk="0" fontAlgn="base" hangingPunct="0">
        <a:spcBef>
          <a:spcPct val="0"/>
        </a:spcBef>
        <a:spcAft>
          <a:spcPct val="0"/>
        </a:spcAft>
        <a:defRPr sz="2700" b="1" i="1">
          <a:solidFill>
            <a:schemeClr val="tx2"/>
          </a:solidFill>
          <a:latin typeface="Univers" pitchFamily="34" charset="-18"/>
          <a:ea typeface="ＭＳ Ｐゴシック" pitchFamily="20" charset="-128"/>
          <a:cs typeface="ＭＳ Ｐゴシック" charset="0"/>
        </a:defRPr>
      </a:lvl4pPr>
      <a:lvl5pPr algn="l" rtl="0" eaLnBrk="0" fontAlgn="base" hangingPunct="0">
        <a:spcBef>
          <a:spcPct val="0"/>
        </a:spcBef>
        <a:spcAft>
          <a:spcPct val="0"/>
        </a:spcAft>
        <a:defRPr sz="2700" b="1" i="1">
          <a:solidFill>
            <a:schemeClr val="tx2"/>
          </a:solidFill>
          <a:latin typeface="Univers" pitchFamily="34" charset="-18"/>
          <a:ea typeface="ＭＳ Ｐゴシック" pitchFamily="20" charset="-128"/>
          <a:cs typeface="ＭＳ Ｐゴシック" charset="0"/>
        </a:defRPr>
      </a:lvl5pPr>
      <a:lvl6pPr marL="342900" algn="l" rtl="0" fontAlgn="base">
        <a:spcBef>
          <a:spcPct val="0"/>
        </a:spcBef>
        <a:spcAft>
          <a:spcPct val="0"/>
        </a:spcAft>
        <a:defRPr sz="2700" b="1" i="1">
          <a:solidFill>
            <a:schemeClr val="tx2"/>
          </a:solidFill>
          <a:latin typeface="Univers" pitchFamily="34" charset="-18"/>
          <a:ea typeface="ＭＳ Ｐゴシック" pitchFamily="20" charset="-128"/>
        </a:defRPr>
      </a:lvl6pPr>
      <a:lvl7pPr marL="685800" algn="l" rtl="0" fontAlgn="base">
        <a:spcBef>
          <a:spcPct val="0"/>
        </a:spcBef>
        <a:spcAft>
          <a:spcPct val="0"/>
        </a:spcAft>
        <a:defRPr sz="2700" b="1" i="1">
          <a:solidFill>
            <a:schemeClr val="tx2"/>
          </a:solidFill>
          <a:latin typeface="Univers" pitchFamily="34" charset="-18"/>
          <a:ea typeface="ＭＳ Ｐゴシック" pitchFamily="20" charset="-128"/>
        </a:defRPr>
      </a:lvl7pPr>
      <a:lvl8pPr marL="1028700" algn="l" rtl="0" fontAlgn="base">
        <a:spcBef>
          <a:spcPct val="0"/>
        </a:spcBef>
        <a:spcAft>
          <a:spcPct val="0"/>
        </a:spcAft>
        <a:defRPr sz="2700" b="1" i="1">
          <a:solidFill>
            <a:schemeClr val="tx2"/>
          </a:solidFill>
          <a:latin typeface="Univers" pitchFamily="34" charset="-18"/>
          <a:ea typeface="ＭＳ Ｐゴシック" pitchFamily="20" charset="-128"/>
        </a:defRPr>
      </a:lvl8pPr>
      <a:lvl9pPr marL="1371600" algn="l" rtl="0" fontAlgn="base">
        <a:spcBef>
          <a:spcPct val="0"/>
        </a:spcBef>
        <a:spcAft>
          <a:spcPct val="0"/>
        </a:spcAft>
        <a:defRPr sz="2700" b="1" i="1">
          <a:solidFill>
            <a:schemeClr val="tx2"/>
          </a:solidFill>
          <a:latin typeface="Univers" pitchFamily="34" charset="-18"/>
          <a:ea typeface="ＭＳ Ｐゴシック" pitchFamily="20" charset="-128"/>
        </a:defRPr>
      </a:lvl9pPr>
    </p:titleStyle>
    <p:bodyStyle>
      <a:lvl1pPr marL="257175" indent="-257175" algn="l" rtl="0" eaLnBrk="0" fontAlgn="base" hangingPunct="0">
        <a:spcBef>
          <a:spcPct val="20000"/>
        </a:spcBef>
        <a:spcAft>
          <a:spcPct val="0"/>
        </a:spcAft>
        <a:defRPr sz="2100" b="1">
          <a:solidFill>
            <a:schemeClr val="tx1"/>
          </a:solidFill>
          <a:latin typeface="+mn-lt"/>
          <a:ea typeface="+mn-ea"/>
          <a:cs typeface="ＭＳ Ｐゴシック" charset="0"/>
        </a:defRPr>
      </a:lvl1pPr>
      <a:lvl2pPr marL="557213" indent="-214313" algn="l" rtl="0" eaLnBrk="0" fontAlgn="base" hangingPunct="0">
        <a:spcBef>
          <a:spcPct val="20000"/>
        </a:spcBef>
        <a:spcAft>
          <a:spcPct val="0"/>
        </a:spcAft>
        <a:buChar char="–"/>
        <a:defRPr sz="2100">
          <a:solidFill>
            <a:schemeClr val="tx1"/>
          </a:solidFill>
          <a:latin typeface="Arial" charset="0"/>
          <a:ea typeface="+mn-ea"/>
        </a:defRPr>
      </a:lvl2pPr>
      <a:lvl3pPr marL="857250" indent="-171450" algn="l" rtl="0" eaLnBrk="0" fontAlgn="base" hangingPunct="0">
        <a:spcBef>
          <a:spcPct val="20000"/>
        </a:spcBef>
        <a:spcAft>
          <a:spcPct val="0"/>
        </a:spcAft>
        <a:buChar char="•"/>
        <a:defRPr sz="1800">
          <a:solidFill>
            <a:schemeClr val="tx1"/>
          </a:solidFill>
          <a:latin typeface="Arial" charset="0"/>
          <a:ea typeface="+mn-ea"/>
        </a:defRPr>
      </a:lvl3pPr>
      <a:lvl4pPr marL="1200150" indent="-171450" algn="l" rtl="0" eaLnBrk="0" fontAlgn="base" hangingPunct="0">
        <a:spcBef>
          <a:spcPct val="20000"/>
        </a:spcBef>
        <a:spcAft>
          <a:spcPct val="0"/>
        </a:spcAft>
        <a:buChar char="–"/>
        <a:defRPr sz="1500">
          <a:solidFill>
            <a:schemeClr val="tx1"/>
          </a:solidFill>
          <a:latin typeface="Arial" charset="0"/>
          <a:ea typeface="+mn-ea"/>
        </a:defRPr>
      </a:lvl4pPr>
      <a:lvl5pPr marL="1543050" indent="-171450" algn="l" rtl="0" eaLnBrk="0" fontAlgn="base" hangingPunct="0">
        <a:spcBef>
          <a:spcPct val="20000"/>
        </a:spcBef>
        <a:spcAft>
          <a:spcPct val="0"/>
        </a:spcAft>
        <a:buChar char="»"/>
        <a:defRPr sz="1500">
          <a:solidFill>
            <a:schemeClr val="tx1"/>
          </a:solidFill>
          <a:latin typeface="Arial" charset="0"/>
          <a:ea typeface="+mn-ea"/>
        </a:defRPr>
      </a:lvl5pPr>
      <a:lvl6pPr marL="1885950" indent="-171450" algn="l" rtl="0" fontAlgn="base">
        <a:spcBef>
          <a:spcPct val="20000"/>
        </a:spcBef>
        <a:spcAft>
          <a:spcPct val="0"/>
        </a:spcAft>
        <a:buChar char="»"/>
        <a:defRPr sz="1500">
          <a:solidFill>
            <a:schemeClr val="tx1"/>
          </a:solidFill>
          <a:latin typeface="Arial" charset="0"/>
          <a:ea typeface="+mn-ea"/>
        </a:defRPr>
      </a:lvl6pPr>
      <a:lvl7pPr marL="2228850" indent="-171450" algn="l" rtl="0" fontAlgn="base">
        <a:spcBef>
          <a:spcPct val="20000"/>
        </a:spcBef>
        <a:spcAft>
          <a:spcPct val="0"/>
        </a:spcAft>
        <a:buChar char="»"/>
        <a:defRPr sz="1500">
          <a:solidFill>
            <a:schemeClr val="tx1"/>
          </a:solidFill>
          <a:latin typeface="Arial" charset="0"/>
          <a:ea typeface="+mn-ea"/>
        </a:defRPr>
      </a:lvl7pPr>
      <a:lvl8pPr marL="2571750" indent="-171450" algn="l" rtl="0" fontAlgn="base">
        <a:spcBef>
          <a:spcPct val="20000"/>
        </a:spcBef>
        <a:spcAft>
          <a:spcPct val="0"/>
        </a:spcAft>
        <a:buChar char="»"/>
        <a:defRPr sz="1500">
          <a:solidFill>
            <a:schemeClr val="tx1"/>
          </a:solidFill>
          <a:latin typeface="Arial" charset="0"/>
          <a:ea typeface="+mn-ea"/>
        </a:defRPr>
      </a:lvl8pPr>
      <a:lvl9pPr marL="2914650" indent="-171450" algn="l" rtl="0" fontAlgn="base">
        <a:spcBef>
          <a:spcPct val="20000"/>
        </a:spcBef>
        <a:spcAft>
          <a:spcPct val="0"/>
        </a:spcAft>
        <a:buChar char="»"/>
        <a:defRPr sz="1500">
          <a:solidFill>
            <a:schemeClr val="tx1"/>
          </a:solidFill>
          <a:latin typeface="Arial" charset="0"/>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8C252B8E-4625-0F47-A95B-4D0EB1E5EBBA}"/>
              </a:ext>
            </a:extLst>
          </p:cNvPr>
          <p:cNvSpPr/>
          <p:nvPr userDrawn="1"/>
        </p:nvSpPr>
        <p:spPr>
          <a:xfrm>
            <a:off x="154333" y="906089"/>
            <a:ext cx="8739968" cy="92081"/>
          </a:xfrm>
          <a:prstGeom prst="rect">
            <a:avLst/>
          </a:prstGeom>
          <a:gradFill flip="none" rotWithShape="1">
            <a:gsLst>
              <a:gs pos="0">
                <a:srgbClr val="F26922"/>
              </a:gs>
              <a:gs pos="100000">
                <a:srgbClr val="FDCD44"/>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8916" name="Rectangle 4"/>
          <p:cNvSpPr>
            <a:spLocks noGrp="1" noChangeArrowheads="1"/>
          </p:cNvSpPr>
          <p:nvPr>
            <p:ph type="sldNum" sz="quarter" idx="4"/>
          </p:nvPr>
        </p:nvSpPr>
        <p:spPr bwMode="auto">
          <a:xfrm>
            <a:off x="8013700" y="6578604"/>
            <a:ext cx="400050" cy="2000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900">
                <a:latin typeface="Arial" pitchFamily="34" charset="0"/>
                <a:cs typeface="Arial" pitchFamily="34" charset="0"/>
              </a:defRPr>
            </a:lvl1pPr>
          </a:lstStyle>
          <a:p>
            <a:fld id="{E3D8EA17-74CB-4B81-9A8B-038119ABDBD0}" type="slidenum">
              <a:rPr lang="en-US" smtClean="0"/>
              <a:pPr/>
              <a:t>‹#›</a:t>
            </a:fld>
            <a:endParaRPr lang="en-US" dirty="0"/>
          </a:p>
        </p:txBody>
      </p:sp>
      <p:grpSp>
        <p:nvGrpSpPr>
          <p:cNvPr id="1032" name="Group 24"/>
          <p:cNvGrpSpPr>
            <a:grpSpLocks/>
          </p:cNvGrpSpPr>
          <p:nvPr userDrawn="1"/>
        </p:nvGrpSpPr>
        <p:grpSpPr bwMode="auto">
          <a:xfrm>
            <a:off x="216476" y="142880"/>
            <a:ext cx="1109663" cy="1106424"/>
            <a:chOff x="276" y="163"/>
            <a:chExt cx="699" cy="719"/>
          </a:xfrm>
        </p:grpSpPr>
        <p:sp>
          <p:nvSpPr>
            <p:cNvPr id="1033" name="Oval 25"/>
            <p:cNvSpPr>
              <a:spLocks noChangeArrowheads="1"/>
            </p:cNvSpPr>
            <p:nvPr userDrawn="1"/>
          </p:nvSpPr>
          <p:spPr bwMode="auto">
            <a:xfrm>
              <a:off x="276" y="163"/>
              <a:ext cx="699" cy="719"/>
            </a:xfrm>
            <a:prstGeom prst="ellipse">
              <a:avLst/>
            </a:prstGeom>
            <a:solidFill>
              <a:schemeClr val="bg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350"/>
            </a:p>
          </p:txBody>
        </p:sp>
        <p:pic>
          <p:nvPicPr>
            <p:cNvPr id="1034" name="Picture 26" descr="DTRA"/>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00" y="210"/>
              <a:ext cx="649" cy="65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2" name="TextBox 1"/>
          <p:cNvSpPr txBox="1"/>
          <p:nvPr userDrawn="1"/>
        </p:nvSpPr>
        <p:spPr>
          <a:xfrm>
            <a:off x="3524865" y="6511927"/>
            <a:ext cx="1977896" cy="276999"/>
          </a:xfrm>
          <a:prstGeom prst="rect">
            <a:avLst/>
          </a:prstGeom>
          <a:noFill/>
        </p:spPr>
        <p:txBody>
          <a:bodyPr wrap="square" rtlCol="0">
            <a:spAutoFit/>
          </a:bodyPr>
          <a:lstStyle/>
          <a:p>
            <a:pPr algn="ctr"/>
            <a:r>
              <a:rPr lang="en-US" sz="1200" dirty="0"/>
              <a:t>Unclassified</a:t>
            </a:r>
          </a:p>
        </p:txBody>
      </p:sp>
      <p:sp>
        <p:nvSpPr>
          <p:cNvPr id="33" name="Rectangle 32">
            <a:extLst>
              <a:ext uri="{FF2B5EF4-FFF2-40B4-BE49-F238E27FC236}">
                <a16:creationId xmlns:a16="http://schemas.microsoft.com/office/drawing/2014/main" id="{C3497915-DFC7-274E-8C35-5F12355558FA}"/>
              </a:ext>
            </a:extLst>
          </p:cNvPr>
          <p:cNvSpPr/>
          <p:nvPr userDrawn="1"/>
        </p:nvSpPr>
        <p:spPr>
          <a:xfrm>
            <a:off x="154333" y="6393112"/>
            <a:ext cx="8739968" cy="45719"/>
          </a:xfrm>
          <a:prstGeom prst="rect">
            <a:avLst/>
          </a:prstGeom>
          <a:solidFill>
            <a:srgbClr val="223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1664501814"/>
      </p:ext>
    </p:extLst>
  </p:cSld>
  <p:clrMap bg1="lt1" tx1="dk1" bg2="lt2" tx2="dk2" accent1="accent1" accent2="accent2" accent3="accent3" accent4="accent4" accent5="accent5" accent6="accent6" hlink="hlink" folHlink="folHlink"/>
  <p:sldLayoutIdLst>
    <p:sldLayoutId id="2147483673" r:id="rId1"/>
  </p:sldLayoutIdLst>
  <p:hf hdr="0" ftr="0" dt="0"/>
  <p:txStyles>
    <p:titleStyle>
      <a:lvl1pPr algn="l" rtl="0" eaLnBrk="0" fontAlgn="base" hangingPunct="0">
        <a:spcBef>
          <a:spcPct val="0"/>
        </a:spcBef>
        <a:spcAft>
          <a:spcPct val="0"/>
        </a:spcAft>
        <a:defRPr sz="2400" b="1">
          <a:solidFill>
            <a:schemeClr val="tx2"/>
          </a:solidFill>
          <a:latin typeface="+mj-lt"/>
          <a:ea typeface="+mj-ea"/>
          <a:cs typeface="ＭＳ Ｐゴシック" charset="0"/>
        </a:defRPr>
      </a:lvl1pPr>
      <a:lvl2pPr algn="l" rtl="0" eaLnBrk="0" fontAlgn="base" hangingPunct="0">
        <a:spcBef>
          <a:spcPct val="0"/>
        </a:spcBef>
        <a:spcAft>
          <a:spcPct val="0"/>
        </a:spcAft>
        <a:defRPr sz="2400" b="1">
          <a:solidFill>
            <a:schemeClr val="tx2"/>
          </a:solidFill>
          <a:latin typeface="Univers" pitchFamily="34" charset="-18"/>
          <a:ea typeface="ＭＳ Ｐゴシック" pitchFamily="20" charset="-128"/>
          <a:cs typeface="ＭＳ Ｐゴシック" charset="0"/>
        </a:defRPr>
      </a:lvl2pPr>
      <a:lvl3pPr algn="l" rtl="0" eaLnBrk="0" fontAlgn="base" hangingPunct="0">
        <a:spcBef>
          <a:spcPct val="0"/>
        </a:spcBef>
        <a:spcAft>
          <a:spcPct val="0"/>
        </a:spcAft>
        <a:defRPr sz="2400" b="1">
          <a:solidFill>
            <a:schemeClr val="tx2"/>
          </a:solidFill>
          <a:latin typeface="Univers" pitchFamily="34" charset="-18"/>
          <a:ea typeface="ＭＳ Ｐゴシック" pitchFamily="20" charset="-128"/>
          <a:cs typeface="ＭＳ Ｐゴシック" charset="0"/>
        </a:defRPr>
      </a:lvl3pPr>
      <a:lvl4pPr algn="l" rtl="0" eaLnBrk="0" fontAlgn="base" hangingPunct="0">
        <a:spcBef>
          <a:spcPct val="0"/>
        </a:spcBef>
        <a:spcAft>
          <a:spcPct val="0"/>
        </a:spcAft>
        <a:defRPr sz="2400" b="1">
          <a:solidFill>
            <a:schemeClr val="tx2"/>
          </a:solidFill>
          <a:latin typeface="Univers" pitchFamily="34" charset="-18"/>
          <a:ea typeface="ＭＳ Ｐゴシック" pitchFamily="20" charset="-128"/>
          <a:cs typeface="ＭＳ Ｐゴシック" charset="0"/>
        </a:defRPr>
      </a:lvl4pPr>
      <a:lvl5pPr algn="l" rtl="0" eaLnBrk="0" fontAlgn="base" hangingPunct="0">
        <a:spcBef>
          <a:spcPct val="0"/>
        </a:spcBef>
        <a:spcAft>
          <a:spcPct val="0"/>
        </a:spcAft>
        <a:defRPr sz="2400" b="1">
          <a:solidFill>
            <a:schemeClr val="tx2"/>
          </a:solidFill>
          <a:latin typeface="Univers" pitchFamily="34" charset="-18"/>
          <a:ea typeface="ＭＳ Ｐゴシック" pitchFamily="20" charset="-128"/>
          <a:cs typeface="ＭＳ Ｐゴシック" charset="0"/>
        </a:defRPr>
      </a:lvl5pPr>
      <a:lvl6pPr marL="342900" algn="l" rtl="0" fontAlgn="base">
        <a:spcBef>
          <a:spcPct val="0"/>
        </a:spcBef>
        <a:spcAft>
          <a:spcPct val="0"/>
        </a:spcAft>
        <a:defRPr sz="2400" b="1">
          <a:solidFill>
            <a:schemeClr val="tx2"/>
          </a:solidFill>
          <a:latin typeface="Univers" pitchFamily="34" charset="-18"/>
          <a:ea typeface="ＭＳ Ｐゴシック" pitchFamily="20" charset="-128"/>
        </a:defRPr>
      </a:lvl6pPr>
      <a:lvl7pPr marL="685800" algn="l" rtl="0" fontAlgn="base">
        <a:spcBef>
          <a:spcPct val="0"/>
        </a:spcBef>
        <a:spcAft>
          <a:spcPct val="0"/>
        </a:spcAft>
        <a:defRPr sz="2400" b="1">
          <a:solidFill>
            <a:schemeClr val="tx2"/>
          </a:solidFill>
          <a:latin typeface="Univers" pitchFamily="34" charset="-18"/>
          <a:ea typeface="ＭＳ Ｐゴシック" pitchFamily="20" charset="-128"/>
        </a:defRPr>
      </a:lvl7pPr>
      <a:lvl8pPr marL="1028700" algn="l" rtl="0" fontAlgn="base">
        <a:spcBef>
          <a:spcPct val="0"/>
        </a:spcBef>
        <a:spcAft>
          <a:spcPct val="0"/>
        </a:spcAft>
        <a:defRPr sz="2400" b="1">
          <a:solidFill>
            <a:schemeClr val="tx2"/>
          </a:solidFill>
          <a:latin typeface="Univers" pitchFamily="34" charset="-18"/>
          <a:ea typeface="ＭＳ Ｐゴシック" pitchFamily="20" charset="-128"/>
        </a:defRPr>
      </a:lvl8pPr>
      <a:lvl9pPr marL="1371600" algn="l" rtl="0" fontAlgn="base">
        <a:spcBef>
          <a:spcPct val="0"/>
        </a:spcBef>
        <a:spcAft>
          <a:spcPct val="0"/>
        </a:spcAft>
        <a:defRPr sz="2400" b="1">
          <a:solidFill>
            <a:schemeClr val="tx2"/>
          </a:solidFill>
          <a:latin typeface="Univers" pitchFamily="34" charset="-18"/>
          <a:ea typeface="ＭＳ Ｐゴシック" pitchFamily="20" charset="-128"/>
        </a:defRPr>
      </a:lvl9pPr>
    </p:titleStyle>
    <p:bodyStyle>
      <a:lvl1pPr marL="257175" indent="-257175" algn="l" rtl="0" eaLnBrk="0" fontAlgn="base" hangingPunct="0">
        <a:spcBef>
          <a:spcPct val="20000"/>
        </a:spcBef>
        <a:spcAft>
          <a:spcPct val="0"/>
        </a:spcAft>
        <a:buChar char="•"/>
        <a:defRPr sz="2100">
          <a:solidFill>
            <a:schemeClr val="tx1"/>
          </a:solidFill>
          <a:latin typeface="+mn-lt"/>
          <a:ea typeface="+mn-ea"/>
          <a:cs typeface="ＭＳ Ｐゴシック" charset="0"/>
        </a:defRPr>
      </a:lvl1pPr>
      <a:lvl2pPr marL="557213" indent="-214313" algn="l" rtl="0" eaLnBrk="0" fontAlgn="base" hangingPunct="0">
        <a:spcBef>
          <a:spcPct val="20000"/>
        </a:spcBef>
        <a:spcAft>
          <a:spcPct val="0"/>
        </a:spcAft>
        <a:buFont typeface="Times" charset="0"/>
        <a:buChar char="•"/>
        <a:defRPr sz="1800">
          <a:solidFill>
            <a:schemeClr val="tx1"/>
          </a:solidFill>
          <a:latin typeface="+mn-lt"/>
          <a:ea typeface="+mn-ea"/>
        </a:defRPr>
      </a:lvl2pPr>
      <a:lvl3pPr marL="857250" indent="-171450" algn="l" rtl="0" eaLnBrk="0" fontAlgn="base" hangingPunct="0">
        <a:spcBef>
          <a:spcPct val="20000"/>
        </a:spcBef>
        <a:spcAft>
          <a:spcPct val="0"/>
        </a:spcAft>
        <a:buChar char="•"/>
        <a:defRPr sz="1500">
          <a:solidFill>
            <a:schemeClr val="tx1"/>
          </a:solidFill>
          <a:latin typeface="+mn-lt"/>
          <a:ea typeface="+mn-ea"/>
        </a:defRPr>
      </a:lvl3pPr>
      <a:lvl4pPr marL="1200150" indent="-171450" algn="l" rtl="0" eaLnBrk="0" fontAlgn="base" hangingPunct="0">
        <a:spcBef>
          <a:spcPct val="20000"/>
        </a:spcBef>
        <a:spcAft>
          <a:spcPct val="0"/>
        </a:spcAft>
        <a:buFont typeface="Times" charset="0"/>
        <a:buChar char="•"/>
        <a:defRPr sz="1200">
          <a:solidFill>
            <a:schemeClr val="tx1"/>
          </a:solidFill>
          <a:latin typeface="+mn-lt"/>
          <a:ea typeface="+mn-ea"/>
        </a:defRPr>
      </a:lvl4pPr>
      <a:lvl5pPr marL="1543050" indent="-171450" algn="l" rtl="0" eaLnBrk="0" fontAlgn="base" hangingPunct="0">
        <a:spcBef>
          <a:spcPct val="20000"/>
        </a:spcBef>
        <a:spcAft>
          <a:spcPct val="0"/>
        </a:spcAft>
        <a:buFont typeface="Times" charset="0"/>
        <a:buChar char="•"/>
        <a:defRPr sz="1050">
          <a:solidFill>
            <a:schemeClr val="tx1"/>
          </a:solidFill>
          <a:latin typeface="+mn-lt"/>
          <a:ea typeface="+mn-ea"/>
        </a:defRPr>
      </a:lvl5pPr>
      <a:lvl6pPr marL="1885950" indent="-171450" algn="l" rtl="0" fontAlgn="base">
        <a:spcBef>
          <a:spcPct val="20000"/>
        </a:spcBef>
        <a:spcAft>
          <a:spcPct val="0"/>
        </a:spcAft>
        <a:buFont typeface="Times" pitchFamily="18" charset="0"/>
        <a:buChar char="•"/>
        <a:defRPr sz="1050">
          <a:solidFill>
            <a:schemeClr val="tx1"/>
          </a:solidFill>
          <a:latin typeface="+mn-lt"/>
          <a:ea typeface="+mn-ea"/>
        </a:defRPr>
      </a:lvl6pPr>
      <a:lvl7pPr marL="2228850" indent="-171450" algn="l" rtl="0" fontAlgn="base">
        <a:spcBef>
          <a:spcPct val="20000"/>
        </a:spcBef>
        <a:spcAft>
          <a:spcPct val="0"/>
        </a:spcAft>
        <a:buFont typeface="Times" pitchFamily="18" charset="0"/>
        <a:buChar char="•"/>
        <a:defRPr sz="1050">
          <a:solidFill>
            <a:schemeClr val="tx1"/>
          </a:solidFill>
          <a:latin typeface="+mn-lt"/>
          <a:ea typeface="+mn-ea"/>
        </a:defRPr>
      </a:lvl7pPr>
      <a:lvl8pPr marL="2571750" indent="-171450" algn="l" rtl="0" fontAlgn="base">
        <a:spcBef>
          <a:spcPct val="20000"/>
        </a:spcBef>
        <a:spcAft>
          <a:spcPct val="0"/>
        </a:spcAft>
        <a:buFont typeface="Times" pitchFamily="18" charset="0"/>
        <a:buChar char="•"/>
        <a:defRPr sz="1050">
          <a:solidFill>
            <a:schemeClr val="tx1"/>
          </a:solidFill>
          <a:latin typeface="+mn-lt"/>
          <a:ea typeface="+mn-ea"/>
        </a:defRPr>
      </a:lvl8pPr>
      <a:lvl9pPr marL="2914650" indent="-171450" algn="l" rtl="0" fontAlgn="base">
        <a:spcBef>
          <a:spcPct val="20000"/>
        </a:spcBef>
        <a:spcAft>
          <a:spcPct val="0"/>
        </a:spcAft>
        <a:buFont typeface="Times" pitchFamily="18" charset="0"/>
        <a:buChar char="•"/>
        <a:defRPr sz="1050">
          <a:solidFill>
            <a:schemeClr val="tx1"/>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FA272FCD-B87A-6340-BE1B-C69CD4FCC075}"/>
              </a:ext>
            </a:extLst>
          </p:cNvPr>
          <p:cNvSpPr/>
          <p:nvPr userDrawn="1"/>
        </p:nvSpPr>
        <p:spPr>
          <a:xfrm>
            <a:off x="200147" y="1107434"/>
            <a:ext cx="8609267" cy="74254"/>
          </a:xfrm>
          <a:prstGeom prst="rect">
            <a:avLst/>
          </a:prstGeom>
          <a:gradFill flip="none" rotWithShape="1">
            <a:gsLst>
              <a:gs pos="0">
                <a:srgbClr val="F26922"/>
              </a:gs>
              <a:gs pos="100000">
                <a:srgbClr val="FDCD44"/>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3" name="Rectangle 32">
            <a:extLst>
              <a:ext uri="{FF2B5EF4-FFF2-40B4-BE49-F238E27FC236}">
                <a16:creationId xmlns:a16="http://schemas.microsoft.com/office/drawing/2014/main" id="{DBA6C7F5-554F-8749-94A4-BCF810C4B197}"/>
              </a:ext>
            </a:extLst>
          </p:cNvPr>
          <p:cNvSpPr/>
          <p:nvPr userDrawn="1"/>
        </p:nvSpPr>
        <p:spPr>
          <a:xfrm>
            <a:off x="137161" y="6380021"/>
            <a:ext cx="8598877" cy="45719"/>
          </a:xfrm>
          <a:prstGeom prst="rect">
            <a:avLst/>
          </a:prstGeom>
          <a:solidFill>
            <a:srgbClr val="223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6626" name="Rectangle 2"/>
          <p:cNvSpPr>
            <a:spLocks noGrp="1" noChangeArrowheads="1"/>
          </p:cNvSpPr>
          <p:nvPr>
            <p:ph type="title"/>
          </p:nvPr>
        </p:nvSpPr>
        <p:spPr bwMode="auto">
          <a:xfrm>
            <a:off x="1322963" y="173040"/>
            <a:ext cx="5987489" cy="83839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26627" name="Rectangle 3"/>
          <p:cNvSpPr>
            <a:spLocks noGrp="1" noChangeArrowheads="1"/>
          </p:cNvSpPr>
          <p:nvPr>
            <p:ph type="body" idx="1"/>
          </p:nvPr>
        </p:nvSpPr>
        <p:spPr bwMode="auto">
          <a:xfrm>
            <a:off x="685800" y="1676400"/>
            <a:ext cx="7772400" cy="4495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2468" name="Rectangle 4"/>
          <p:cNvSpPr>
            <a:spLocks noGrp="1" noChangeArrowheads="1"/>
          </p:cNvSpPr>
          <p:nvPr>
            <p:ph type="dt" sz="half" idx="2"/>
          </p:nvPr>
        </p:nvSpPr>
        <p:spPr bwMode="auto">
          <a:xfrm>
            <a:off x="685800" y="6477004"/>
            <a:ext cx="1905000" cy="1619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750">
                <a:latin typeface="+mn-lt"/>
              </a:defRPr>
            </a:lvl1pPr>
          </a:lstStyle>
          <a:p>
            <a:endParaRPr lang="en-US"/>
          </a:p>
        </p:txBody>
      </p:sp>
      <p:sp>
        <p:nvSpPr>
          <p:cNvPr id="62469" name="Rectangle 5"/>
          <p:cNvSpPr>
            <a:spLocks noGrp="1" noChangeArrowheads="1"/>
          </p:cNvSpPr>
          <p:nvPr>
            <p:ph type="sldNum" sz="quarter" idx="4"/>
          </p:nvPr>
        </p:nvSpPr>
        <p:spPr bwMode="auto">
          <a:xfrm>
            <a:off x="8013700" y="6578604"/>
            <a:ext cx="400050" cy="2000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900">
                <a:latin typeface="+mn-lt"/>
                <a:cs typeface="Arial" pitchFamily="34" charset="0"/>
              </a:defRPr>
            </a:lvl1pPr>
          </a:lstStyle>
          <a:p>
            <a:fld id="{A76057C1-7586-4C2D-BEBF-21FFCCBDD704}" type="slidenum">
              <a:rPr lang="en-US" smtClean="0"/>
              <a:pPr/>
              <a:t>‹#›</a:t>
            </a:fld>
            <a:endParaRPr lang="en-US" dirty="0"/>
          </a:p>
        </p:txBody>
      </p:sp>
      <p:grpSp>
        <p:nvGrpSpPr>
          <p:cNvPr id="28" name="Group 24"/>
          <p:cNvGrpSpPr>
            <a:grpSpLocks/>
          </p:cNvGrpSpPr>
          <p:nvPr userDrawn="1"/>
        </p:nvGrpSpPr>
        <p:grpSpPr bwMode="auto">
          <a:xfrm>
            <a:off x="216476" y="285500"/>
            <a:ext cx="1109663" cy="1106424"/>
            <a:chOff x="276" y="163"/>
            <a:chExt cx="699" cy="719"/>
          </a:xfrm>
        </p:grpSpPr>
        <p:sp>
          <p:nvSpPr>
            <p:cNvPr id="29" name="Oval 25"/>
            <p:cNvSpPr>
              <a:spLocks noChangeArrowheads="1"/>
            </p:cNvSpPr>
            <p:nvPr userDrawn="1"/>
          </p:nvSpPr>
          <p:spPr bwMode="auto">
            <a:xfrm>
              <a:off x="276" y="163"/>
              <a:ext cx="699" cy="719"/>
            </a:xfrm>
            <a:prstGeom prst="ellipse">
              <a:avLst/>
            </a:prstGeom>
            <a:solidFill>
              <a:schemeClr val="bg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350"/>
            </a:p>
          </p:txBody>
        </p:sp>
        <p:pic>
          <p:nvPicPr>
            <p:cNvPr id="30" name="Picture 26" descr="DTRA"/>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300" y="210"/>
              <a:ext cx="649" cy="65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14906139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80" r:id="rId5"/>
    <p:sldLayoutId id="2147483681" r:id="rId6"/>
    <p:sldLayoutId id="2147483682" r:id="rId7"/>
    <p:sldLayoutId id="2147483683" r:id="rId8"/>
    <p:sldLayoutId id="2147483684" r:id="rId9"/>
    <p:sldLayoutId id="2147483685" r:id="rId10"/>
  </p:sldLayoutIdLst>
  <p:hf hdr="0" ftr="0" dt="0"/>
  <p:txStyles>
    <p:titleStyle>
      <a:lvl1pPr marL="342900" indent="-342900" algn="l" rtl="0" eaLnBrk="0" fontAlgn="base" hangingPunct="0">
        <a:spcBef>
          <a:spcPct val="0"/>
        </a:spcBef>
        <a:spcAft>
          <a:spcPct val="0"/>
        </a:spcAft>
        <a:defRPr sz="2400" b="1">
          <a:solidFill>
            <a:schemeClr val="tx2"/>
          </a:solidFill>
          <a:latin typeface="+mn-lt"/>
          <a:ea typeface="+mj-ea"/>
          <a:cs typeface="Arial" pitchFamily="34" charset="0"/>
        </a:defRPr>
      </a:lvl1pPr>
      <a:lvl2pPr marL="342900" indent="-342900" algn="l" rtl="0" eaLnBrk="0" fontAlgn="base" hangingPunct="0">
        <a:spcBef>
          <a:spcPct val="0"/>
        </a:spcBef>
        <a:spcAft>
          <a:spcPct val="0"/>
        </a:spcAft>
        <a:defRPr sz="2400" b="1">
          <a:solidFill>
            <a:schemeClr val="tx2"/>
          </a:solidFill>
          <a:latin typeface="Univers" pitchFamily="34" charset="-18"/>
          <a:ea typeface="ＭＳ Ｐゴシック" pitchFamily="20" charset="-128"/>
          <a:cs typeface="ＭＳ Ｐゴシック" charset="0"/>
        </a:defRPr>
      </a:lvl2pPr>
      <a:lvl3pPr marL="342900" indent="-342900" algn="l" rtl="0" eaLnBrk="0" fontAlgn="base" hangingPunct="0">
        <a:spcBef>
          <a:spcPct val="0"/>
        </a:spcBef>
        <a:spcAft>
          <a:spcPct val="0"/>
        </a:spcAft>
        <a:defRPr sz="2400" b="1">
          <a:solidFill>
            <a:schemeClr val="tx2"/>
          </a:solidFill>
          <a:latin typeface="Univers" pitchFamily="34" charset="-18"/>
          <a:ea typeface="ＭＳ Ｐゴシック" pitchFamily="20" charset="-128"/>
          <a:cs typeface="ＭＳ Ｐゴシック" charset="0"/>
        </a:defRPr>
      </a:lvl3pPr>
      <a:lvl4pPr marL="342900" indent="-342900" algn="l" rtl="0" eaLnBrk="0" fontAlgn="base" hangingPunct="0">
        <a:spcBef>
          <a:spcPct val="0"/>
        </a:spcBef>
        <a:spcAft>
          <a:spcPct val="0"/>
        </a:spcAft>
        <a:defRPr sz="2400" b="1">
          <a:solidFill>
            <a:schemeClr val="tx2"/>
          </a:solidFill>
          <a:latin typeface="Univers" pitchFamily="34" charset="-18"/>
          <a:ea typeface="ＭＳ Ｐゴシック" pitchFamily="20" charset="-128"/>
          <a:cs typeface="ＭＳ Ｐゴシック" charset="0"/>
        </a:defRPr>
      </a:lvl4pPr>
      <a:lvl5pPr marL="342900" indent="-342900" algn="l" rtl="0" eaLnBrk="0" fontAlgn="base" hangingPunct="0">
        <a:spcBef>
          <a:spcPct val="0"/>
        </a:spcBef>
        <a:spcAft>
          <a:spcPct val="0"/>
        </a:spcAft>
        <a:defRPr sz="2400" b="1">
          <a:solidFill>
            <a:schemeClr val="tx2"/>
          </a:solidFill>
          <a:latin typeface="Univers" pitchFamily="34" charset="-18"/>
          <a:ea typeface="ＭＳ Ｐゴシック" pitchFamily="20" charset="-128"/>
          <a:cs typeface="ＭＳ Ｐゴシック" charset="0"/>
        </a:defRPr>
      </a:lvl5pPr>
      <a:lvl6pPr marL="685800" indent="-342900" algn="l" rtl="0" fontAlgn="base">
        <a:spcBef>
          <a:spcPct val="0"/>
        </a:spcBef>
        <a:spcAft>
          <a:spcPct val="0"/>
        </a:spcAft>
        <a:defRPr sz="2400" b="1">
          <a:solidFill>
            <a:schemeClr val="tx2"/>
          </a:solidFill>
          <a:latin typeface="Univers" pitchFamily="34" charset="-18"/>
          <a:ea typeface="ＭＳ Ｐゴシック" pitchFamily="20" charset="-128"/>
        </a:defRPr>
      </a:lvl6pPr>
      <a:lvl7pPr marL="1028700" indent="-342900" algn="l" rtl="0" fontAlgn="base">
        <a:spcBef>
          <a:spcPct val="0"/>
        </a:spcBef>
        <a:spcAft>
          <a:spcPct val="0"/>
        </a:spcAft>
        <a:defRPr sz="2400" b="1">
          <a:solidFill>
            <a:schemeClr val="tx2"/>
          </a:solidFill>
          <a:latin typeface="Univers" pitchFamily="34" charset="-18"/>
          <a:ea typeface="ＭＳ Ｐゴシック" pitchFamily="20" charset="-128"/>
        </a:defRPr>
      </a:lvl7pPr>
      <a:lvl8pPr marL="1371600" indent="-342900" algn="l" rtl="0" fontAlgn="base">
        <a:spcBef>
          <a:spcPct val="0"/>
        </a:spcBef>
        <a:spcAft>
          <a:spcPct val="0"/>
        </a:spcAft>
        <a:defRPr sz="2400" b="1">
          <a:solidFill>
            <a:schemeClr val="tx2"/>
          </a:solidFill>
          <a:latin typeface="Univers" pitchFamily="34" charset="-18"/>
          <a:ea typeface="ＭＳ Ｐゴシック" pitchFamily="20" charset="-128"/>
        </a:defRPr>
      </a:lvl8pPr>
      <a:lvl9pPr marL="1714500" indent="-342900" algn="l" rtl="0" fontAlgn="base">
        <a:spcBef>
          <a:spcPct val="0"/>
        </a:spcBef>
        <a:spcAft>
          <a:spcPct val="0"/>
        </a:spcAft>
        <a:defRPr sz="2400" b="1">
          <a:solidFill>
            <a:schemeClr val="tx2"/>
          </a:solidFill>
          <a:latin typeface="Univers" pitchFamily="34" charset="-18"/>
          <a:ea typeface="ＭＳ Ｐゴシック" pitchFamily="20" charset="-128"/>
        </a:defRPr>
      </a:lvl9pPr>
    </p:titleStyle>
    <p:bodyStyle>
      <a:lvl1pPr marL="257175" indent="-257175" algn="l" rtl="0" eaLnBrk="0" fontAlgn="base" hangingPunct="0">
        <a:spcBef>
          <a:spcPct val="20000"/>
        </a:spcBef>
        <a:spcAft>
          <a:spcPct val="0"/>
        </a:spcAft>
        <a:buChar char="•"/>
        <a:defRPr sz="2100">
          <a:solidFill>
            <a:schemeClr val="tx1"/>
          </a:solidFill>
          <a:latin typeface="+mn-lt"/>
          <a:ea typeface="+mn-ea"/>
          <a:cs typeface="Arial" pitchFamily="34" charset="0"/>
        </a:defRPr>
      </a:lvl1pPr>
      <a:lvl2pPr marL="557213" indent="-214313" algn="l" rtl="0" eaLnBrk="0" fontAlgn="base" hangingPunct="0">
        <a:spcBef>
          <a:spcPct val="20000"/>
        </a:spcBef>
        <a:spcAft>
          <a:spcPct val="0"/>
        </a:spcAft>
        <a:buChar char="•"/>
        <a:defRPr sz="1800">
          <a:solidFill>
            <a:schemeClr val="tx1"/>
          </a:solidFill>
          <a:latin typeface="+mn-lt"/>
          <a:ea typeface="+mn-ea"/>
          <a:cs typeface="Arial" pitchFamily="34" charset="0"/>
        </a:defRPr>
      </a:lvl2pPr>
      <a:lvl3pPr marL="857250" indent="-171450" algn="l" rtl="0" eaLnBrk="0" fontAlgn="base" hangingPunct="0">
        <a:spcBef>
          <a:spcPct val="20000"/>
        </a:spcBef>
        <a:spcAft>
          <a:spcPct val="0"/>
        </a:spcAft>
        <a:buChar char="•"/>
        <a:defRPr sz="1500">
          <a:solidFill>
            <a:schemeClr val="tx1"/>
          </a:solidFill>
          <a:latin typeface="+mn-lt"/>
          <a:ea typeface="+mn-ea"/>
          <a:cs typeface="Arial" pitchFamily="34" charset="0"/>
        </a:defRPr>
      </a:lvl3pPr>
      <a:lvl4pPr marL="1200150" indent="-171450" algn="l" rtl="0" eaLnBrk="0" fontAlgn="base" hangingPunct="0">
        <a:spcBef>
          <a:spcPct val="20000"/>
        </a:spcBef>
        <a:spcAft>
          <a:spcPct val="0"/>
        </a:spcAft>
        <a:buFont typeface="Times" charset="0"/>
        <a:buChar char="•"/>
        <a:defRPr sz="1200">
          <a:solidFill>
            <a:schemeClr val="tx1"/>
          </a:solidFill>
          <a:latin typeface="+mn-lt"/>
          <a:ea typeface="+mn-ea"/>
          <a:cs typeface="Arial" pitchFamily="34" charset="0"/>
        </a:defRPr>
      </a:lvl4pPr>
      <a:lvl5pPr marL="1543050" indent="-171450" algn="l" rtl="0" eaLnBrk="0" fontAlgn="base" hangingPunct="0">
        <a:spcBef>
          <a:spcPct val="20000"/>
        </a:spcBef>
        <a:spcAft>
          <a:spcPct val="0"/>
        </a:spcAft>
        <a:buFont typeface="Times" charset="0"/>
        <a:buChar char="•"/>
        <a:defRPr sz="1050">
          <a:solidFill>
            <a:schemeClr val="tx1"/>
          </a:solidFill>
          <a:latin typeface="+mn-lt"/>
          <a:ea typeface="+mn-ea"/>
          <a:cs typeface="Arial" pitchFamily="34" charset="0"/>
        </a:defRPr>
      </a:lvl5pPr>
      <a:lvl6pPr marL="1885950" indent="-171450" algn="l" rtl="0" fontAlgn="base">
        <a:spcBef>
          <a:spcPct val="20000"/>
        </a:spcBef>
        <a:spcAft>
          <a:spcPct val="0"/>
        </a:spcAft>
        <a:buFont typeface="Times" pitchFamily="18" charset="0"/>
        <a:buChar char="•"/>
        <a:defRPr sz="1050">
          <a:solidFill>
            <a:schemeClr val="tx1"/>
          </a:solidFill>
          <a:latin typeface="+mn-lt"/>
          <a:ea typeface="+mn-ea"/>
        </a:defRPr>
      </a:lvl6pPr>
      <a:lvl7pPr marL="2228850" indent="-171450" algn="l" rtl="0" fontAlgn="base">
        <a:spcBef>
          <a:spcPct val="20000"/>
        </a:spcBef>
        <a:spcAft>
          <a:spcPct val="0"/>
        </a:spcAft>
        <a:buFont typeface="Times" pitchFamily="18" charset="0"/>
        <a:buChar char="•"/>
        <a:defRPr sz="1050">
          <a:solidFill>
            <a:schemeClr val="tx1"/>
          </a:solidFill>
          <a:latin typeface="+mn-lt"/>
          <a:ea typeface="+mn-ea"/>
        </a:defRPr>
      </a:lvl7pPr>
      <a:lvl8pPr marL="2571750" indent="-171450" algn="l" rtl="0" fontAlgn="base">
        <a:spcBef>
          <a:spcPct val="20000"/>
        </a:spcBef>
        <a:spcAft>
          <a:spcPct val="0"/>
        </a:spcAft>
        <a:buFont typeface="Times" pitchFamily="18" charset="0"/>
        <a:buChar char="•"/>
        <a:defRPr sz="1050">
          <a:solidFill>
            <a:schemeClr val="tx1"/>
          </a:solidFill>
          <a:latin typeface="+mn-lt"/>
          <a:ea typeface="+mn-ea"/>
        </a:defRPr>
      </a:lvl8pPr>
      <a:lvl9pPr marL="2914650" indent="-171450" algn="l" rtl="0" fontAlgn="base">
        <a:spcBef>
          <a:spcPct val="20000"/>
        </a:spcBef>
        <a:spcAft>
          <a:spcPct val="0"/>
        </a:spcAft>
        <a:buFont typeface="Times" pitchFamily="18" charset="0"/>
        <a:buChar char="•"/>
        <a:defRPr sz="1050">
          <a:solidFill>
            <a:schemeClr val="tx1"/>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www.dodsbirsttr.mil/submissions/login"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mailto:Sharon.R.Morrow.civ@mail.mil" TargetMode="External"/><Relationship Id="rId2" Type="http://schemas.openxmlformats.org/officeDocument/2006/relationships/hyperlink" Target="mailto:Mark.D.Flohr.civ@mail.mil"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bwMode="auto">
          <a:xfrm>
            <a:off x="2478658" y="1265524"/>
            <a:ext cx="6573328" cy="17907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algn="l" rtl="0" eaLnBrk="0" fontAlgn="base" hangingPunct="0">
              <a:spcBef>
                <a:spcPct val="0"/>
              </a:spcBef>
              <a:spcAft>
                <a:spcPct val="0"/>
              </a:spcAft>
              <a:defRPr sz="3600" b="1" i="1">
                <a:solidFill>
                  <a:schemeClr val="tx2"/>
                </a:solidFill>
                <a:latin typeface="+mj-lt"/>
                <a:ea typeface="+mj-ea"/>
                <a:cs typeface="ＭＳ Ｐゴシック" charset="0"/>
              </a:defRPr>
            </a:lvl1pPr>
            <a:lvl2pPr algn="l" rtl="0" eaLnBrk="0" fontAlgn="base" hangingPunct="0">
              <a:spcBef>
                <a:spcPct val="0"/>
              </a:spcBef>
              <a:spcAft>
                <a:spcPct val="0"/>
              </a:spcAft>
              <a:defRPr sz="3600" b="1" i="1">
                <a:solidFill>
                  <a:schemeClr val="tx2"/>
                </a:solidFill>
                <a:latin typeface="Univers" pitchFamily="34" charset="-18"/>
                <a:ea typeface="ＭＳ Ｐゴシック" pitchFamily="20" charset="-128"/>
                <a:cs typeface="ＭＳ Ｐゴシック" charset="0"/>
              </a:defRPr>
            </a:lvl2pPr>
            <a:lvl3pPr algn="l" rtl="0" eaLnBrk="0" fontAlgn="base" hangingPunct="0">
              <a:spcBef>
                <a:spcPct val="0"/>
              </a:spcBef>
              <a:spcAft>
                <a:spcPct val="0"/>
              </a:spcAft>
              <a:defRPr sz="3600" b="1" i="1">
                <a:solidFill>
                  <a:schemeClr val="tx2"/>
                </a:solidFill>
                <a:latin typeface="Univers" pitchFamily="34" charset="-18"/>
                <a:ea typeface="ＭＳ Ｐゴシック" pitchFamily="20" charset="-128"/>
                <a:cs typeface="ＭＳ Ｐゴシック" charset="0"/>
              </a:defRPr>
            </a:lvl3pPr>
            <a:lvl4pPr algn="l" rtl="0" eaLnBrk="0" fontAlgn="base" hangingPunct="0">
              <a:spcBef>
                <a:spcPct val="0"/>
              </a:spcBef>
              <a:spcAft>
                <a:spcPct val="0"/>
              </a:spcAft>
              <a:defRPr sz="3600" b="1" i="1">
                <a:solidFill>
                  <a:schemeClr val="tx2"/>
                </a:solidFill>
                <a:latin typeface="Univers" pitchFamily="34" charset="-18"/>
                <a:ea typeface="ＭＳ Ｐゴシック" pitchFamily="20" charset="-128"/>
                <a:cs typeface="ＭＳ Ｐゴシック" charset="0"/>
              </a:defRPr>
            </a:lvl4pPr>
            <a:lvl5pPr algn="l" rtl="0" eaLnBrk="0" fontAlgn="base" hangingPunct="0">
              <a:spcBef>
                <a:spcPct val="0"/>
              </a:spcBef>
              <a:spcAft>
                <a:spcPct val="0"/>
              </a:spcAft>
              <a:defRPr sz="3600" b="1" i="1">
                <a:solidFill>
                  <a:schemeClr val="tx2"/>
                </a:solidFill>
                <a:latin typeface="Univers" pitchFamily="34" charset="-18"/>
                <a:ea typeface="ＭＳ Ｐゴシック" pitchFamily="20" charset="-128"/>
                <a:cs typeface="ＭＳ Ｐゴシック" charset="0"/>
              </a:defRPr>
            </a:lvl5pPr>
            <a:lvl6pPr marL="457200" algn="l" rtl="0" fontAlgn="base">
              <a:spcBef>
                <a:spcPct val="0"/>
              </a:spcBef>
              <a:spcAft>
                <a:spcPct val="0"/>
              </a:spcAft>
              <a:defRPr sz="3600" b="1" i="1">
                <a:solidFill>
                  <a:schemeClr val="tx2"/>
                </a:solidFill>
                <a:latin typeface="Univers" pitchFamily="34" charset="-18"/>
                <a:ea typeface="ＭＳ Ｐゴシック" pitchFamily="20" charset="-128"/>
              </a:defRPr>
            </a:lvl6pPr>
            <a:lvl7pPr marL="914400" algn="l" rtl="0" fontAlgn="base">
              <a:spcBef>
                <a:spcPct val="0"/>
              </a:spcBef>
              <a:spcAft>
                <a:spcPct val="0"/>
              </a:spcAft>
              <a:defRPr sz="3600" b="1" i="1">
                <a:solidFill>
                  <a:schemeClr val="tx2"/>
                </a:solidFill>
                <a:latin typeface="Univers" pitchFamily="34" charset="-18"/>
                <a:ea typeface="ＭＳ Ｐゴシック" pitchFamily="20" charset="-128"/>
              </a:defRPr>
            </a:lvl7pPr>
            <a:lvl8pPr marL="1371600" algn="l" rtl="0" fontAlgn="base">
              <a:spcBef>
                <a:spcPct val="0"/>
              </a:spcBef>
              <a:spcAft>
                <a:spcPct val="0"/>
              </a:spcAft>
              <a:defRPr sz="3600" b="1" i="1">
                <a:solidFill>
                  <a:schemeClr val="tx2"/>
                </a:solidFill>
                <a:latin typeface="Univers" pitchFamily="34" charset="-18"/>
                <a:ea typeface="ＭＳ Ｐゴシック" pitchFamily="20" charset="-128"/>
              </a:defRPr>
            </a:lvl8pPr>
            <a:lvl9pPr marL="1828800" algn="l" rtl="0" fontAlgn="base">
              <a:spcBef>
                <a:spcPct val="0"/>
              </a:spcBef>
              <a:spcAft>
                <a:spcPct val="0"/>
              </a:spcAft>
              <a:defRPr sz="3600" b="1" i="1">
                <a:solidFill>
                  <a:schemeClr val="tx2"/>
                </a:solidFill>
                <a:latin typeface="Univers" pitchFamily="34" charset="-18"/>
                <a:ea typeface="ＭＳ Ｐゴシック" pitchFamily="20" charset="-128"/>
              </a:defRPr>
            </a:lvl9pPr>
          </a:lstStyle>
          <a:p>
            <a:pPr eaLnBrk="1" hangingPunct="1"/>
            <a:r>
              <a:rPr lang="en-US" altLang="en-US" sz="3400" kern="0" dirty="0"/>
              <a:t>R&amp;D and Contracting Opportunities for HBCUs/MSIs with DoD/DTRA </a:t>
            </a:r>
          </a:p>
        </p:txBody>
      </p:sp>
      <p:sp>
        <p:nvSpPr>
          <p:cNvPr id="3" name="Rectangle 4"/>
          <p:cNvSpPr txBox="1">
            <a:spLocks noChangeArrowheads="1"/>
          </p:cNvSpPr>
          <p:nvPr/>
        </p:nvSpPr>
        <p:spPr bwMode="auto">
          <a:xfrm>
            <a:off x="1556634" y="3274943"/>
            <a:ext cx="5736431" cy="7048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342900" indent="-342900" algn="l" rtl="0" eaLnBrk="0" fontAlgn="base" hangingPunct="0">
              <a:spcBef>
                <a:spcPct val="20000"/>
              </a:spcBef>
              <a:spcAft>
                <a:spcPct val="0"/>
              </a:spcAft>
              <a:defRPr sz="28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Arial" charset="0"/>
                <a:ea typeface="+mn-ea"/>
              </a:defRPr>
            </a:lvl2pPr>
            <a:lvl3pPr marL="1143000" indent="-228600" algn="l" rtl="0" eaLnBrk="0" fontAlgn="base" hangingPunct="0">
              <a:spcBef>
                <a:spcPct val="20000"/>
              </a:spcBef>
              <a:spcAft>
                <a:spcPct val="0"/>
              </a:spcAft>
              <a:buChar char="•"/>
              <a:defRPr sz="2400">
                <a:solidFill>
                  <a:schemeClr val="tx1"/>
                </a:solidFill>
                <a:latin typeface="Arial" charset="0"/>
                <a:ea typeface="+mn-ea"/>
              </a:defRPr>
            </a:lvl3pPr>
            <a:lvl4pPr marL="1600200" indent="-228600" algn="l" rtl="0" eaLnBrk="0" fontAlgn="base" hangingPunct="0">
              <a:spcBef>
                <a:spcPct val="20000"/>
              </a:spcBef>
              <a:spcAft>
                <a:spcPct val="0"/>
              </a:spcAft>
              <a:buChar char="–"/>
              <a:defRPr sz="2000">
                <a:solidFill>
                  <a:schemeClr val="tx1"/>
                </a:solidFill>
                <a:latin typeface="Arial" charset="0"/>
                <a:ea typeface="+mn-ea"/>
              </a:defRPr>
            </a:lvl4pPr>
            <a:lvl5pPr marL="2057400" indent="-228600" algn="l" rtl="0" eaLnBrk="0" fontAlgn="base" hangingPunct="0">
              <a:spcBef>
                <a:spcPct val="20000"/>
              </a:spcBef>
              <a:spcAft>
                <a:spcPct val="0"/>
              </a:spcAft>
              <a:buChar char="»"/>
              <a:defRPr sz="2000">
                <a:solidFill>
                  <a:schemeClr val="tx1"/>
                </a:solidFill>
                <a:latin typeface="Arial" charset="0"/>
                <a:ea typeface="+mn-ea"/>
              </a:defRPr>
            </a:lvl5pPr>
            <a:lvl6pPr marL="2514600" indent="-228600" algn="l" rtl="0" fontAlgn="base">
              <a:spcBef>
                <a:spcPct val="20000"/>
              </a:spcBef>
              <a:spcAft>
                <a:spcPct val="0"/>
              </a:spcAft>
              <a:buChar char="»"/>
              <a:defRPr sz="2000">
                <a:solidFill>
                  <a:schemeClr val="tx1"/>
                </a:solidFill>
                <a:latin typeface="Arial" charset="0"/>
                <a:ea typeface="+mn-ea"/>
              </a:defRPr>
            </a:lvl6pPr>
            <a:lvl7pPr marL="2971800" indent="-228600" algn="l" rtl="0" fontAlgn="base">
              <a:spcBef>
                <a:spcPct val="20000"/>
              </a:spcBef>
              <a:spcAft>
                <a:spcPct val="0"/>
              </a:spcAft>
              <a:buChar char="»"/>
              <a:defRPr sz="2000">
                <a:solidFill>
                  <a:schemeClr val="tx1"/>
                </a:solidFill>
                <a:latin typeface="Arial" charset="0"/>
                <a:ea typeface="+mn-ea"/>
              </a:defRPr>
            </a:lvl7pPr>
            <a:lvl8pPr marL="3429000" indent="-228600" algn="l" rtl="0" fontAlgn="base">
              <a:spcBef>
                <a:spcPct val="20000"/>
              </a:spcBef>
              <a:spcAft>
                <a:spcPct val="0"/>
              </a:spcAft>
              <a:buChar char="»"/>
              <a:defRPr sz="2000">
                <a:solidFill>
                  <a:schemeClr val="tx1"/>
                </a:solidFill>
                <a:latin typeface="Arial" charset="0"/>
                <a:ea typeface="+mn-ea"/>
              </a:defRPr>
            </a:lvl8pPr>
            <a:lvl9pPr marL="3886200" indent="-228600" algn="l" rtl="0" fontAlgn="base">
              <a:spcBef>
                <a:spcPct val="20000"/>
              </a:spcBef>
              <a:spcAft>
                <a:spcPct val="0"/>
              </a:spcAft>
              <a:buChar char="»"/>
              <a:defRPr sz="2000">
                <a:solidFill>
                  <a:schemeClr val="tx1"/>
                </a:solidFill>
                <a:latin typeface="Arial" charset="0"/>
                <a:ea typeface="+mn-ea"/>
              </a:defRPr>
            </a:lvl9pPr>
          </a:lstStyle>
          <a:p>
            <a:pPr eaLnBrk="1" hangingPunct="1"/>
            <a:endParaRPr lang="en-US" altLang="en-US" sz="2400" i="1" kern="0" dirty="0"/>
          </a:p>
          <a:p>
            <a:pPr eaLnBrk="1" hangingPunct="1"/>
            <a:r>
              <a:rPr lang="en-US" altLang="en-US" sz="2400" i="1" kern="0" dirty="0"/>
              <a:t>DATE:  04/08/2021 </a:t>
            </a:r>
          </a:p>
          <a:p>
            <a:pPr eaLnBrk="1" hangingPunct="1"/>
            <a:r>
              <a:rPr lang="en-US" altLang="en-US" sz="2400" i="1" kern="0" dirty="0"/>
              <a:t>Prepared for:  DoD Office of Diversity Management and Equal Opportunity; Hampton University</a:t>
            </a:r>
          </a:p>
          <a:p>
            <a:pPr eaLnBrk="1" hangingPunct="1"/>
            <a:r>
              <a:rPr lang="en-US" altLang="en-US" sz="2400" i="1" kern="0" dirty="0"/>
              <a:t>Prepared by:  Sharon Morrow, DTRA Small Business Director</a:t>
            </a:r>
          </a:p>
          <a:p>
            <a:pPr eaLnBrk="1" hangingPunct="1"/>
            <a:endParaRPr lang="en-US" altLang="en-US" sz="2400" i="1" kern="0" dirty="0"/>
          </a:p>
        </p:txBody>
      </p:sp>
    </p:spTree>
    <p:extLst>
      <p:ext uri="{BB962C8B-B14F-4D97-AF65-F5344CB8AC3E}">
        <p14:creationId xmlns:p14="http://schemas.microsoft.com/office/powerpoint/2010/main" val="3986837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668A1BE-B3A9-4EC9-9C96-41379E80CBD3}" type="slidenum">
              <a:rPr lang="en-US" smtClean="0"/>
              <a:pPr/>
              <a:t>10</a:t>
            </a:fld>
            <a:endParaRPr lang="en-US"/>
          </a:p>
        </p:txBody>
      </p:sp>
      <p:sp>
        <p:nvSpPr>
          <p:cNvPr id="5" name="Rectangle 2"/>
          <p:cNvSpPr txBox="1">
            <a:spLocks noChangeArrowheads="1"/>
          </p:cNvSpPr>
          <p:nvPr/>
        </p:nvSpPr>
        <p:spPr bwMode="auto">
          <a:xfrm>
            <a:off x="1548527" y="374648"/>
            <a:ext cx="7092553" cy="55602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ctr" anchorCtr="0" compatLnSpc="1">
            <a:prstTxWarp prst="textNoShape">
              <a:avLst/>
            </a:prstTxWarp>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eaLnBrk="1" hangingPunct="1"/>
            <a:r>
              <a:rPr lang="en-US" altLang="en-US" kern="0" dirty="0"/>
              <a:t>R&amp;D:  SBIR Program – Phase I (Continued)</a:t>
            </a:r>
          </a:p>
        </p:txBody>
      </p:sp>
      <p:sp>
        <p:nvSpPr>
          <p:cNvPr id="6" name="Rectangle 3"/>
          <p:cNvSpPr txBox="1">
            <a:spLocks noChangeArrowheads="1"/>
          </p:cNvSpPr>
          <p:nvPr/>
        </p:nvSpPr>
        <p:spPr bwMode="auto">
          <a:xfrm>
            <a:off x="222637" y="1435609"/>
            <a:ext cx="8740312" cy="339447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355600" indent="-342900" algn="l">
              <a:buFont typeface="Arial"/>
              <a:buChar char="•"/>
              <a:tabLst>
                <a:tab pos="355600" algn="l"/>
              </a:tabLst>
              <a:defRPr/>
            </a:pPr>
            <a:r>
              <a:rPr lang="en-US" spc="5" dirty="0">
                <a:cs typeface="Arial"/>
              </a:rPr>
              <a:t>Federal award limit of u</a:t>
            </a:r>
            <a:r>
              <a:rPr lang="en-US" dirty="0">
                <a:cs typeface="Arial"/>
              </a:rPr>
              <a:t>p</a:t>
            </a:r>
            <a:r>
              <a:rPr lang="en-US" spc="-15" dirty="0">
                <a:cs typeface="Arial"/>
              </a:rPr>
              <a:t> </a:t>
            </a:r>
            <a:r>
              <a:rPr lang="en-US" spc="-10" dirty="0">
                <a:cs typeface="Arial"/>
              </a:rPr>
              <a:t>t</a:t>
            </a:r>
            <a:r>
              <a:rPr lang="en-US" dirty="0">
                <a:cs typeface="Arial"/>
              </a:rPr>
              <a:t>o</a:t>
            </a:r>
            <a:r>
              <a:rPr lang="en-US" spc="-5" dirty="0">
                <a:cs typeface="Arial"/>
              </a:rPr>
              <a:t> </a:t>
            </a:r>
            <a:r>
              <a:rPr lang="en-US" dirty="0">
                <a:cs typeface="Arial"/>
              </a:rPr>
              <a:t>$259,613 (including modifications).  Agencies may exceed these limits but must receive a waiver from the Small Business Administration (SBA).  For DoD agencies, including DTRA, the limit is $167.5k, but can increase up to 50% to $251.25k.  These thresholds are updated annually.  </a:t>
            </a:r>
          </a:p>
          <a:p>
            <a:pPr marL="355600" indent="-342900" algn="l">
              <a:buFont typeface="Arial"/>
              <a:buChar char="•"/>
              <a:tabLst>
                <a:tab pos="355600" algn="l"/>
              </a:tabLst>
              <a:defRPr/>
            </a:pPr>
            <a:endParaRPr lang="en-US" dirty="0">
              <a:latin typeface="Arial"/>
              <a:cs typeface="Arial"/>
            </a:endParaRPr>
          </a:p>
          <a:p>
            <a:pPr marL="355600" indent="-342900" algn="l">
              <a:buFont typeface="Arial"/>
              <a:buChar char="•"/>
              <a:tabLst>
                <a:tab pos="355600" algn="l"/>
              </a:tabLst>
              <a:defRPr/>
            </a:pPr>
            <a:r>
              <a:rPr lang="en-US" spc="-220" dirty="0">
                <a:cs typeface="Arial"/>
              </a:rPr>
              <a:t>T</a:t>
            </a:r>
            <a:r>
              <a:rPr lang="en-US" dirty="0">
                <a:cs typeface="Arial"/>
              </a:rPr>
              <a:t>e</a:t>
            </a:r>
            <a:r>
              <a:rPr lang="en-US" spc="5" dirty="0">
                <a:cs typeface="Arial"/>
              </a:rPr>
              <a:t>c</a:t>
            </a:r>
            <a:r>
              <a:rPr lang="en-US" dirty="0">
                <a:cs typeface="Arial"/>
              </a:rPr>
              <a:t>hn</a:t>
            </a:r>
            <a:r>
              <a:rPr lang="en-US" spc="-5" dirty="0">
                <a:cs typeface="Arial"/>
              </a:rPr>
              <a:t>ical</a:t>
            </a:r>
            <a:r>
              <a:rPr lang="en-US" spc="-30" dirty="0">
                <a:cs typeface="Arial"/>
              </a:rPr>
              <a:t> </a:t>
            </a:r>
            <a:r>
              <a:rPr lang="en-US" spc="5" dirty="0">
                <a:cs typeface="Arial"/>
              </a:rPr>
              <a:t>R</a:t>
            </a:r>
            <a:r>
              <a:rPr lang="en-US" dirty="0">
                <a:cs typeface="Arial"/>
              </a:rPr>
              <a:t>ead</a:t>
            </a:r>
            <a:r>
              <a:rPr lang="en-US" spc="-5" dirty="0">
                <a:cs typeface="Arial"/>
              </a:rPr>
              <a:t>i</a:t>
            </a:r>
            <a:r>
              <a:rPr lang="en-US" dirty="0">
                <a:cs typeface="Arial"/>
              </a:rPr>
              <a:t>ne</a:t>
            </a:r>
            <a:r>
              <a:rPr lang="en-US" spc="5" dirty="0">
                <a:cs typeface="Arial"/>
              </a:rPr>
              <a:t>s</a:t>
            </a:r>
            <a:r>
              <a:rPr lang="en-US" dirty="0">
                <a:cs typeface="Arial"/>
              </a:rPr>
              <a:t>s</a:t>
            </a:r>
            <a:r>
              <a:rPr lang="en-US" spc="-35" dirty="0">
                <a:cs typeface="Arial"/>
              </a:rPr>
              <a:t> </a:t>
            </a:r>
            <a:r>
              <a:rPr lang="en-US" dirty="0">
                <a:cs typeface="Arial"/>
              </a:rPr>
              <a:t>Le</a:t>
            </a:r>
            <a:r>
              <a:rPr lang="en-US" spc="-10" dirty="0">
                <a:cs typeface="Arial"/>
              </a:rPr>
              <a:t>v</a:t>
            </a:r>
            <a:r>
              <a:rPr lang="en-US" dirty="0">
                <a:cs typeface="Arial"/>
              </a:rPr>
              <a:t>el</a:t>
            </a:r>
            <a:r>
              <a:rPr lang="en-US" spc="-5" dirty="0">
                <a:cs typeface="Arial"/>
              </a:rPr>
              <a:t> </a:t>
            </a:r>
            <a:r>
              <a:rPr lang="en-US" dirty="0">
                <a:cs typeface="Arial"/>
              </a:rPr>
              <a:t>(</a:t>
            </a:r>
            <a:r>
              <a:rPr lang="en-US" spc="-5" dirty="0">
                <a:cs typeface="Arial"/>
              </a:rPr>
              <a:t>T</a:t>
            </a:r>
            <a:r>
              <a:rPr lang="en-US" spc="5" dirty="0">
                <a:cs typeface="Arial"/>
              </a:rPr>
              <a:t>R</a:t>
            </a:r>
            <a:r>
              <a:rPr lang="en-US" dirty="0">
                <a:cs typeface="Arial"/>
              </a:rPr>
              <a:t>L)</a:t>
            </a:r>
            <a:r>
              <a:rPr lang="en-US" spc="-25" dirty="0">
                <a:cs typeface="Arial"/>
              </a:rPr>
              <a:t> </a:t>
            </a:r>
            <a:r>
              <a:rPr lang="en-US" spc="-5" dirty="0">
                <a:cs typeface="Arial"/>
              </a:rPr>
              <a:t>i</a:t>
            </a:r>
            <a:r>
              <a:rPr lang="en-US" dirty="0">
                <a:cs typeface="Arial"/>
              </a:rPr>
              <a:t>s </a:t>
            </a:r>
            <a:r>
              <a:rPr lang="en-US" spc="-5" dirty="0">
                <a:cs typeface="Arial"/>
              </a:rPr>
              <a:t>l</a:t>
            </a:r>
            <a:r>
              <a:rPr lang="en-US" dirty="0">
                <a:cs typeface="Arial"/>
              </a:rPr>
              <a:t>ow</a:t>
            </a:r>
            <a:r>
              <a:rPr lang="en-US" spc="-5" dirty="0">
                <a:cs typeface="Arial"/>
              </a:rPr>
              <a:t> </a:t>
            </a:r>
            <a:r>
              <a:rPr lang="en-US" dirty="0">
                <a:cs typeface="Arial"/>
              </a:rPr>
              <a:t>-&gt;</a:t>
            </a:r>
            <a:r>
              <a:rPr lang="en-US" spc="-35" dirty="0">
                <a:cs typeface="Arial"/>
              </a:rPr>
              <a:t> </a:t>
            </a:r>
            <a:r>
              <a:rPr lang="en-US" dirty="0">
                <a:cs typeface="Arial"/>
              </a:rPr>
              <a:t>around</a:t>
            </a:r>
            <a:r>
              <a:rPr lang="en-US" spc="-30" dirty="0">
                <a:cs typeface="Arial"/>
              </a:rPr>
              <a:t> </a:t>
            </a:r>
            <a:r>
              <a:rPr lang="en-US" dirty="0">
                <a:solidFill>
                  <a:srgbClr val="0070C0"/>
                </a:solidFill>
                <a:cs typeface="Arial"/>
              </a:rPr>
              <a:t>2</a:t>
            </a:r>
            <a:r>
              <a:rPr lang="en-US" dirty="0">
                <a:cs typeface="Arial"/>
              </a:rPr>
              <a:t>-4</a:t>
            </a:r>
          </a:p>
          <a:p>
            <a:pPr marL="355600" indent="-342900" algn="l">
              <a:buFont typeface="Arial"/>
              <a:buChar char="•"/>
              <a:tabLst>
                <a:tab pos="355600" algn="l"/>
              </a:tabLst>
              <a:defRPr/>
            </a:pPr>
            <a:endParaRPr lang="en-US" dirty="0">
              <a:latin typeface="Arial"/>
              <a:cs typeface="Arial"/>
            </a:endParaRPr>
          </a:p>
          <a:p>
            <a:pPr marL="241300" indent="-342900" algn="l">
              <a:lnSpc>
                <a:spcPts val="2400"/>
              </a:lnSpc>
              <a:spcBef>
                <a:spcPts val="75"/>
              </a:spcBef>
              <a:buFont typeface="Arial" panose="020B0604020202020204" pitchFamily="34" charset="0"/>
              <a:buChar char="•"/>
              <a:tabLst>
                <a:tab pos="355600" algn="l"/>
                <a:tab pos="6572250" algn="l"/>
              </a:tabLst>
            </a:pPr>
            <a:endParaRPr lang="en-US" altLang="en-US" dirty="0">
              <a:latin typeface="Arial" panose="020B0604020202020204" pitchFamily="34" charset="0"/>
            </a:endParaRPr>
          </a:p>
          <a:p>
            <a:pPr marL="241300" indent="-342900" algn="l">
              <a:lnSpc>
                <a:spcPts val="2400"/>
              </a:lnSpc>
              <a:spcBef>
                <a:spcPts val="75"/>
              </a:spcBef>
              <a:buFont typeface="Courier New" panose="02070309020205020404" pitchFamily="49" charset="0"/>
              <a:buChar char="o"/>
              <a:tabLst>
                <a:tab pos="355600" algn="l"/>
                <a:tab pos="6572250" algn="l"/>
              </a:tabLst>
            </a:pPr>
            <a:endParaRPr lang="en-US" altLang="en-US" sz="2400" dirty="0">
              <a:latin typeface="Arial" panose="020B0604020202020204" pitchFamily="34" charset="0"/>
            </a:endParaRPr>
          </a:p>
        </p:txBody>
      </p:sp>
    </p:spTree>
    <p:extLst>
      <p:ext uri="{BB962C8B-B14F-4D97-AF65-F5344CB8AC3E}">
        <p14:creationId xmlns:p14="http://schemas.microsoft.com/office/powerpoint/2010/main" val="2508687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668A1BE-B3A9-4EC9-9C96-41379E80CBD3}" type="slidenum">
              <a:rPr lang="en-US" smtClean="0"/>
              <a:pPr/>
              <a:t>11</a:t>
            </a:fld>
            <a:endParaRPr lang="en-US"/>
          </a:p>
        </p:txBody>
      </p:sp>
      <p:sp>
        <p:nvSpPr>
          <p:cNvPr id="5" name="Rectangle 2"/>
          <p:cNvSpPr txBox="1">
            <a:spLocks noChangeArrowheads="1"/>
          </p:cNvSpPr>
          <p:nvPr/>
        </p:nvSpPr>
        <p:spPr bwMode="auto">
          <a:xfrm>
            <a:off x="1548527" y="334891"/>
            <a:ext cx="7092553" cy="55602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ctr" anchorCtr="0" compatLnSpc="1">
            <a:prstTxWarp prst="textNoShape">
              <a:avLst/>
            </a:prstTxWarp>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eaLnBrk="1" hangingPunct="1"/>
            <a:r>
              <a:rPr lang="en-US" altLang="en-US" kern="0" dirty="0"/>
              <a:t>R&amp;D:  SBIR Program – Phase II</a:t>
            </a:r>
          </a:p>
        </p:txBody>
      </p:sp>
      <p:sp>
        <p:nvSpPr>
          <p:cNvPr id="6" name="Rectangle 3"/>
          <p:cNvSpPr txBox="1">
            <a:spLocks noChangeArrowheads="1"/>
          </p:cNvSpPr>
          <p:nvPr/>
        </p:nvSpPr>
        <p:spPr bwMode="auto">
          <a:xfrm>
            <a:off x="58723" y="1251052"/>
            <a:ext cx="8870670" cy="339447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469900" indent="-457200" algn="l">
              <a:buFont typeface="Arial" panose="020B0604020202020204" pitchFamily="34" charset="0"/>
              <a:buChar char="•"/>
              <a:tabLst>
                <a:tab pos="355600" algn="l"/>
                <a:tab pos="1622425" algn="l"/>
              </a:tabLst>
            </a:pPr>
            <a:r>
              <a:rPr lang="en-US" altLang="en-US" dirty="0"/>
              <a:t>Objective:  to continue to mature the R&amp;D efforts initiated in Phase I</a:t>
            </a:r>
          </a:p>
          <a:p>
            <a:pPr marL="469900" indent="-457200" algn="l">
              <a:buFont typeface="Arial" panose="020B0604020202020204" pitchFamily="34" charset="0"/>
              <a:buChar char="•"/>
              <a:tabLst>
                <a:tab pos="355600" algn="l"/>
                <a:tab pos="1622425" algn="l"/>
              </a:tabLst>
            </a:pPr>
            <a:r>
              <a:rPr lang="en-US" altLang="en-US" dirty="0"/>
              <a:t>Represents a major R&amp;D effort, culminating in a well-defined deliverable prototype</a:t>
            </a:r>
          </a:p>
          <a:p>
            <a:pPr marL="355600" indent="-342900" algn="l">
              <a:lnSpc>
                <a:spcPts val="2400"/>
              </a:lnSpc>
              <a:spcBef>
                <a:spcPts val="75"/>
              </a:spcBef>
              <a:buFont typeface="Arial" panose="020B0604020202020204" pitchFamily="34" charset="0"/>
              <a:buChar char="•"/>
              <a:tabLst>
                <a:tab pos="355600" algn="l"/>
                <a:tab pos="1622425" algn="l"/>
              </a:tabLst>
            </a:pPr>
            <a:r>
              <a:rPr lang="en-US" altLang="en-US" dirty="0"/>
              <a:t>Proposals submitted in volumes:  </a:t>
            </a:r>
          </a:p>
          <a:p>
            <a:pPr marL="698500" lvl="1" indent="-342900" algn="l">
              <a:lnSpc>
                <a:spcPts val="2400"/>
              </a:lnSpc>
              <a:spcBef>
                <a:spcPts val="75"/>
              </a:spcBef>
              <a:buFont typeface="Courier New" panose="02070309020205020404" pitchFamily="49" charset="0"/>
              <a:buChar char="o"/>
              <a:tabLst>
                <a:tab pos="355600" algn="l"/>
                <a:tab pos="1622425" algn="l"/>
              </a:tabLst>
            </a:pPr>
            <a:r>
              <a:rPr lang="en-US" altLang="en-US" dirty="0">
                <a:latin typeface="Arial" panose="020B0604020202020204" pitchFamily="34" charset="0"/>
              </a:rPr>
              <a:t>Proposal Cover Sheet (yes, this is a volume)</a:t>
            </a:r>
          </a:p>
          <a:p>
            <a:pPr marL="698500" lvl="1" indent="-342900" algn="l">
              <a:lnSpc>
                <a:spcPts val="2400"/>
              </a:lnSpc>
              <a:spcBef>
                <a:spcPts val="75"/>
              </a:spcBef>
              <a:buFont typeface="Courier New" panose="02070309020205020404" pitchFamily="49" charset="0"/>
              <a:buChar char="o"/>
              <a:tabLst>
                <a:tab pos="355600" algn="l"/>
                <a:tab pos="1622425" algn="l"/>
              </a:tabLst>
            </a:pPr>
            <a:r>
              <a:rPr lang="en-US" altLang="en-US" dirty="0">
                <a:latin typeface="Arial" panose="020B0604020202020204" pitchFamily="34" charset="0"/>
              </a:rPr>
              <a:t>Technical</a:t>
            </a:r>
          </a:p>
          <a:p>
            <a:pPr marL="698500" lvl="1" indent="-342900" algn="l">
              <a:lnSpc>
                <a:spcPts val="2400"/>
              </a:lnSpc>
              <a:spcBef>
                <a:spcPts val="75"/>
              </a:spcBef>
              <a:buFont typeface="Courier New" panose="02070309020205020404" pitchFamily="49" charset="0"/>
              <a:buChar char="o"/>
              <a:tabLst>
                <a:tab pos="355600" algn="l"/>
                <a:tab pos="1622425" algn="l"/>
              </a:tabLst>
            </a:pPr>
            <a:r>
              <a:rPr lang="en-US" altLang="en-US" dirty="0">
                <a:latin typeface="Arial" panose="020B0604020202020204" pitchFamily="34" charset="0"/>
              </a:rPr>
              <a:t>Cost</a:t>
            </a:r>
          </a:p>
          <a:p>
            <a:pPr marL="698500" lvl="1" indent="-342900" algn="l">
              <a:lnSpc>
                <a:spcPts val="2400"/>
              </a:lnSpc>
              <a:spcBef>
                <a:spcPts val="75"/>
              </a:spcBef>
              <a:buFont typeface="Courier New" panose="02070309020205020404" pitchFamily="49" charset="0"/>
              <a:buChar char="o"/>
              <a:tabLst>
                <a:tab pos="355600" algn="l"/>
                <a:tab pos="1622425" algn="l"/>
              </a:tabLst>
            </a:pPr>
            <a:r>
              <a:rPr lang="en-US" altLang="en-US" dirty="0">
                <a:latin typeface="Arial" panose="020B0604020202020204" pitchFamily="34" charset="0"/>
              </a:rPr>
              <a:t>Company Commercialization Report</a:t>
            </a:r>
          </a:p>
          <a:p>
            <a:pPr marL="698500" lvl="1" indent="-342900" algn="l">
              <a:lnSpc>
                <a:spcPts val="2400"/>
              </a:lnSpc>
              <a:spcBef>
                <a:spcPts val="75"/>
              </a:spcBef>
              <a:buFont typeface="Courier New" panose="02070309020205020404" pitchFamily="49" charset="0"/>
              <a:buChar char="o"/>
              <a:tabLst>
                <a:tab pos="355600" algn="l"/>
                <a:tab pos="1622425" algn="l"/>
              </a:tabLst>
            </a:pPr>
            <a:r>
              <a:rPr lang="en-US" altLang="en-US" dirty="0">
                <a:latin typeface="Arial" panose="020B0604020202020204" pitchFamily="34" charset="0"/>
              </a:rPr>
              <a:t>Some DoD agencies also allow a volume for submittal of supporting documents, which are not evaluated, as an additional volume</a:t>
            </a:r>
          </a:p>
          <a:p>
            <a:pPr marL="469900" indent="-457200" algn="l">
              <a:buFont typeface="Arial" panose="020B0604020202020204" pitchFamily="34" charset="0"/>
              <a:buChar char="•"/>
              <a:tabLst>
                <a:tab pos="355600" algn="l"/>
                <a:tab pos="1622425" algn="l"/>
              </a:tabLst>
            </a:pPr>
            <a:endParaRPr lang="en-US" altLang="en-US" dirty="0"/>
          </a:p>
        </p:txBody>
      </p:sp>
    </p:spTree>
    <p:extLst>
      <p:ext uri="{BB962C8B-B14F-4D97-AF65-F5344CB8AC3E}">
        <p14:creationId xmlns:p14="http://schemas.microsoft.com/office/powerpoint/2010/main" val="3110577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668A1BE-B3A9-4EC9-9C96-41379E80CBD3}" type="slidenum">
              <a:rPr lang="en-US" smtClean="0"/>
              <a:pPr/>
              <a:t>12</a:t>
            </a:fld>
            <a:endParaRPr lang="en-US"/>
          </a:p>
        </p:txBody>
      </p:sp>
      <p:sp>
        <p:nvSpPr>
          <p:cNvPr id="5" name="Rectangle 2"/>
          <p:cNvSpPr txBox="1">
            <a:spLocks noChangeArrowheads="1"/>
          </p:cNvSpPr>
          <p:nvPr/>
        </p:nvSpPr>
        <p:spPr bwMode="auto">
          <a:xfrm>
            <a:off x="1548527" y="334891"/>
            <a:ext cx="7092553" cy="55602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ctr" anchorCtr="0" compatLnSpc="1">
            <a:prstTxWarp prst="textNoShape">
              <a:avLst/>
            </a:prstTxWarp>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eaLnBrk="1" hangingPunct="1"/>
            <a:r>
              <a:rPr lang="en-US" altLang="en-US" kern="0" dirty="0"/>
              <a:t>R&amp;D:  SBIR Program – Phase II (Continued)</a:t>
            </a:r>
          </a:p>
        </p:txBody>
      </p:sp>
      <p:sp>
        <p:nvSpPr>
          <p:cNvPr id="6" name="Rectangle 3"/>
          <p:cNvSpPr txBox="1">
            <a:spLocks noChangeArrowheads="1"/>
          </p:cNvSpPr>
          <p:nvPr/>
        </p:nvSpPr>
        <p:spPr bwMode="auto">
          <a:xfrm>
            <a:off x="58723" y="1251052"/>
            <a:ext cx="8870670" cy="339447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469900" indent="-457200" algn="l">
              <a:buFont typeface="Arial" panose="020B0604020202020204" pitchFamily="34" charset="0"/>
              <a:buChar char="•"/>
              <a:tabLst>
                <a:tab pos="355600" algn="l"/>
                <a:tab pos="1622425" algn="l"/>
              </a:tabLst>
            </a:pPr>
            <a:r>
              <a:rPr lang="en-US" altLang="en-US" dirty="0"/>
              <a:t>All Phase I awardees can propose on Phase II.  For DTRA, Phase II proposals are due 1 month after end of the Phase I contract.  </a:t>
            </a:r>
          </a:p>
          <a:p>
            <a:pPr marL="469900" indent="-457200" algn="l">
              <a:buFont typeface="Arial" panose="020B0604020202020204" pitchFamily="34" charset="0"/>
              <a:buChar char="•"/>
              <a:tabLst>
                <a:tab pos="355600" algn="l"/>
                <a:tab pos="1622425" algn="l"/>
              </a:tabLst>
            </a:pPr>
            <a:r>
              <a:rPr lang="en-US" altLang="en-US" dirty="0"/>
              <a:t>Up to a 2-year effort</a:t>
            </a:r>
          </a:p>
          <a:p>
            <a:pPr marL="469900" indent="-457200" algn="l">
              <a:buFont typeface="Arial" panose="020B0604020202020204" pitchFamily="34" charset="0"/>
              <a:buChar char="•"/>
              <a:tabLst>
                <a:tab pos="355600" algn="l"/>
                <a:tab pos="1622425" algn="l"/>
              </a:tabLst>
            </a:pPr>
            <a:r>
              <a:rPr lang="en-US" altLang="en-US" dirty="0"/>
              <a:t>For Federal agencies, up to $1,680,789.  For DoD agencies, including DTRA, the limit is up to $1.1 but can increase by 50% to $1.65M.  </a:t>
            </a:r>
          </a:p>
          <a:p>
            <a:pPr marL="469900" indent="-457200" algn="l">
              <a:buFont typeface="Arial" panose="020B0604020202020204" pitchFamily="34" charset="0"/>
              <a:buChar char="•"/>
              <a:tabLst>
                <a:tab pos="355600" algn="l"/>
                <a:tab pos="1622425" algn="l"/>
              </a:tabLst>
            </a:pPr>
            <a:r>
              <a:rPr lang="en-US" altLang="en-US" dirty="0"/>
              <a:t>Some agencies also participate in Direct-to-Phase-II (D2P2).  There are separate topics for D2P2.  DTRA does not participate in D2P2.  </a:t>
            </a:r>
          </a:p>
          <a:p>
            <a:pPr marL="469900" indent="-457200" algn="l">
              <a:buFont typeface="Arial" panose="020B0604020202020204" pitchFamily="34" charset="0"/>
              <a:buChar char="•"/>
              <a:tabLst>
                <a:tab pos="355600" algn="l"/>
                <a:tab pos="1622425" algn="l"/>
              </a:tabLst>
            </a:pPr>
            <a:endParaRPr lang="en-US" altLang="en-US" dirty="0"/>
          </a:p>
          <a:p>
            <a:pPr marL="469900" indent="-457200" algn="l">
              <a:buFont typeface="Arial" panose="020B0604020202020204" pitchFamily="34" charset="0"/>
              <a:buChar char="•"/>
              <a:tabLst>
                <a:tab pos="355600" algn="l"/>
                <a:tab pos="1622425" algn="l"/>
              </a:tabLst>
            </a:pPr>
            <a:endParaRPr lang="en-US" altLang="en-US" dirty="0"/>
          </a:p>
        </p:txBody>
      </p:sp>
    </p:spTree>
    <p:extLst>
      <p:ext uri="{BB962C8B-B14F-4D97-AF65-F5344CB8AC3E}">
        <p14:creationId xmlns:p14="http://schemas.microsoft.com/office/powerpoint/2010/main" val="1005101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668A1BE-B3A9-4EC9-9C96-41379E80CBD3}" type="slidenum">
              <a:rPr lang="en-US" smtClean="0"/>
              <a:pPr/>
              <a:t>13</a:t>
            </a:fld>
            <a:endParaRPr lang="en-US"/>
          </a:p>
        </p:txBody>
      </p:sp>
      <p:sp>
        <p:nvSpPr>
          <p:cNvPr id="5" name="Rectangle 2"/>
          <p:cNvSpPr txBox="1">
            <a:spLocks noChangeArrowheads="1"/>
          </p:cNvSpPr>
          <p:nvPr/>
        </p:nvSpPr>
        <p:spPr bwMode="auto">
          <a:xfrm>
            <a:off x="1548527" y="334891"/>
            <a:ext cx="7092553" cy="55602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ctr" anchorCtr="0" compatLnSpc="1">
            <a:prstTxWarp prst="textNoShape">
              <a:avLst/>
            </a:prstTxWarp>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eaLnBrk="1" hangingPunct="1"/>
            <a:r>
              <a:rPr lang="en-US" altLang="en-US" kern="0" dirty="0"/>
              <a:t>R&amp;D:  SBIR Program – Phase II (Continued)</a:t>
            </a:r>
          </a:p>
        </p:txBody>
      </p:sp>
      <p:sp>
        <p:nvSpPr>
          <p:cNvPr id="6" name="Rectangle 3"/>
          <p:cNvSpPr txBox="1">
            <a:spLocks noChangeArrowheads="1"/>
          </p:cNvSpPr>
          <p:nvPr/>
        </p:nvSpPr>
        <p:spPr bwMode="auto">
          <a:xfrm>
            <a:off x="58723" y="1251052"/>
            <a:ext cx="8870670" cy="339447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469900" indent="-457200" algn="l" eaLnBrk="1" hangingPunct="1">
              <a:buFont typeface="Arial" panose="020B0604020202020204" pitchFamily="34" charset="0"/>
              <a:buChar char="•"/>
              <a:tabLst>
                <a:tab pos="355600" algn="l"/>
              </a:tabLst>
            </a:pPr>
            <a:r>
              <a:rPr lang="en-US" altLang="en-US" dirty="0"/>
              <a:t>TRL completion is around 6-8.  </a:t>
            </a:r>
          </a:p>
          <a:p>
            <a:pPr marL="469900" indent="-457200" algn="l" eaLnBrk="1" hangingPunct="1">
              <a:buFont typeface="Arial" panose="020B0604020202020204" pitchFamily="34" charset="0"/>
              <a:buChar char="•"/>
              <a:tabLst>
                <a:tab pos="355600" algn="l"/>
              </a:tabLst>
            </a:pPr>
            <a:r>
              <a:rPr lang="en-US" altLang="en-US" dirty="0"/>
              <a:t>Promising technology can lead to a 2</a:t>
            </a:r>
            <a:r>
              <a:rPr lang="en-US" altLang="en-US" baseline="30000" dirty="0"/>
              <a:t>nd</a:t>
            </a:r>
            <a:r>
              <a:rPr lang="en-US" altLang="en-US" dirty="0"/>
              <a:t> Phase II award.  Some agencies require matching funds for a 2</a:t>
            </a:r>
            <a:r>
              <a:rPr lang="en-US" altLang="en-US" baseline="30000" dirty="0"/>
              <a:t>nd</a:t>
            </a:r>
            <a:r>
              <a:rPr lang="en-US" altLang="en-US" dirty="0"/>
              <a:t> Phase II award.  To mature a promising technology, DTRA does not require matching funds.  </a:t>
            </a:r>
          </a:p>
          <a:p>
            <a:pPr marL="469900" indent="-457200" algn="l">
              <a:buFont typeface="Arial" panose="020B0604020202020204" pitchFamily="34" charset="0"/>
              <a:buChar char="•"/>
              <a:tabLst>
                <a:tab pos="355600" algn="l"/>
                <a:tab pos="1622425" algn="l"/>
              </a:tabLst>
            </a:pPr>
            <a:endParaRPr lang="en-US" altLang="en-US" dirty="0"/>
          </a:p>
          <a:p>
            <a:pPr marL="469900" indent="-457200" algn="l">
              <a:buFont typeface="Arial" panose="020B0604020202020204" pitchFamily="34" charset="0"/>
              <a:buChar char="•"/>
              <a:tabLst>
                <a:tab pos="355600" algn="l"/>
                <a:tab pos="1622425" algn="l"/>
              </a:tabLst>
            </a:pPr>
            <a:endParaRPr lang="en-US" altLang="en-US" dirty="0"/>
          </a:p>
        </p:txBody>
      </p:sp>
    </p:spTree>
    <p:extLst>
      <p:ext uri="{BB962C8B-B14F-4D97-AF65-F5344CB8AC3E}">
        <p14:creationId xmlns:p14="http://schemas.microsoft.com/office/powerpoint/2010/main" val="1867851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668A1BE-B3A9-4EC9-9C96-41379E80CBD3}" type="slidenum">
              <a:rPr lang="en-US" smtClean="0"/>
              <a:pPr/>
              <a:t>14</a:t>
            </a:fld>
            <a:endParaRPr lang="en-US"/>
          </a:p>
        </p:txBody>
      </p:sp>
      <p:sp>
        <p:nvSpPr>
          <p:cNvPr id="5" name="Rectangle 2"/>
          <p:cNvSpPr txBox="1">
            <a:spLocks noChangeArrowheads="1"/>
          </p:cNvSpPr>
          <p:nvPr/>
        </p:nvSpPr>
        <p:spPr bwMode="auto">
          <a:xfrm>
            <a:off x="1548527" y="374648"/>
            <a:ext cx="7092553" cy="55602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ctr" anchorCtr="0" compatLnSpc="1">
            <a:prstTxWarp prst="textNoShape">
              <a:avLst/>
            </a:prstTxWarp>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eaLnBrk="1" hangingPunct="1"/>
            <a:r>
              <a:rPr lang="en-US" altLang="en-US" kern="0" dirty="0"/>
              <a:t>R&amp;D:  SBIR Program – Phase III</a:t>
            </a:r>
          </a:p>
        </p:txBody>
      </p:sp>
      <p:sp>
        <p:nvSpPr>
          <p:cNvPr id="6" name="Rectangle 3"/>
          <p:cNvSpPr txBox="1">
            <a:spLocks noChangeArrowheads="1"/>
          </p:cNvSpPr>
          <p:nvPr/>
        </p:nvSpPr>
        <p:spPr bwMode="auto">
          <a:xfrm>
            <a:off x="135172" y="1435609"/>
            <a:ext cx="8827777" cy="339447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469900" indent="-457200" algn="l">
              <a:buFont typeface="Arial" panose="020B0604020202020204" pitchFamily="34" charset="0"/>
              <a:buChar char="•"/>
            </a:pPr>
            <a:r>
              <a:rPr lang="en-US" altLang="en-US" dirty="0"/>
              <a:t>Objective:  for entities to pursue commercialization objectives resulting from Phases I and II R&amp;D activities or to make the technology part of a Program of Record (POR)</a:t>
            </a:r>
          </a:p>
          <a:p>
            <a:pPr marL="469900" indent="-457200" algn="l">
              <a:buFont typeface="Arial" panose="020B0604020202020204" pitchFamily="34" charset="0"/>
              <a:buChar char="•"/>
            </a:pPr>
            <a:r>
              <a:rPr lang="en-US" altLang="en-US" dirty="0"/>
              <a:t>Phase III is work that “derives from, extends, or logically concludes efforts performed under SBIR Phase I and II funding agreements,” but is funded by sources other than the SBIR Program.   </a:t>
            </a:r>
          </a:p>
          <a:p>
            <a:pPr marL="469900" indent="-457200" algn="l">
              <a:buFont typeface="Arial" panose="020B0604020202020204" pitchFamily="34" charset="0"/>
              <a:buChar char="•"/>
            </a:pPr>
            <a:r>
              <a:rPr lang="en-US" altLang="en-US" dirty="0"/>
              <a:t>Commercialization can occur either in a federal or industry application.  </a:t>
            </a:r>
          </a:p>
          <a:p>
            <a:pPr marL="469900" indent="-457200" algn="l">
              <a:buFont typeface="Arial" panose="020B0604020202020204" pitchFamily="34" charset="0"/>
              <a:buChar char="•"/>
            </a:pPr>
            <a:endParaRPr lang="en-US" altLang="en-US" dirty="0"/>
          </a:p>
        </p:txBody>
      </p:sp>
    </p:spTree>
    <p:extLst>
      <p:ext uri="{BB962C8B-B14F-4D97-AF65-F5344CB8AC3E}">
        <p14:creationId xmlns:p14="http://schemas.microsoft.com/office/powerpoint/2010/main" val="587417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668A1BE-B3A9-4EC9-9C96-41379E80CBD3}" type="slidenum">
              <a:rPr lang="en-US" smtClean="0"/>
              <a:pPr/>
              <a:t>15</a:t>
            </a:fld>
            <a:endParaRPr lang="en-US"/>
          </a:p>
        </p:txBody>
      </p:sp>
      <p:sp>
        <p:nvSpPr>
          <p:cNvPr id="5" name="Rectangle 2"/>
          <p:cNvSpPr txBox="1">
            <a:spLocks noChangeArrowheads="1"/>
          </p:cNvSpPr>
          <p:nvPr/>
        </p:nvSpPr>
        <p:spPr bwMode="auto">
          <a:xfrm>
            <a:off x="1548527" y="374648"/>
            <a:ext cx="7092553" cy="55602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ctr" anchorCtr="0" compatLnSpc="1">
            <a:prstTxWarp prst="textNoShape">
              <a:avLst/>
            </a:prstTxWarp>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eaLnBrk="1" hangingPunct="1"/>
            <a:r>
              <a:rPr lang="en-US" altLang="en-US" kern="0" dirty="0"/>
              <a:t>R&amp;D:  SBIR Program – Phase III (Continued)</a:t>
            </a:r>
          </a:p>
        </p:txBody>
      </p:sp>
      <p:sp>
        <p:nvSpPr>
          <p:cNvPr id="6" name="Rectangle 3"/>
          <p:cNvSpPr txBox="1">
            <a:spLocks noChangeArrowheads="1"/>
          </p:cNvSpPr>
          <p:nvPr/>
        </p:nvSpPr>
        <p:spPr bwMode="auto">
          <a:xfrm>
            <a:off x="135172" y="1435609"/>
            <a:ext cx="8827777" cy="339447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469900" indent="-457200" algn="l">
              <a:buFont typeface="Arial" panose="020B0604020202020204" pitchFamily="34" charset="0"/>
              <a:buChar char="•"/>
            </a:pPr>
            <a:r>
              <a:rPr lang="en-US" altLang="en-US" dirty="0"/>
              <a:t>Funding can come from DoD (or DTRA) mission funds, venture capital, crowdfunding, a federal contract, another DoD contractor, or support from another business who wants to use the technology, or other sources. </a:t>
            </a:r>
          </a:p>
          <a:p>
            <a:pPr marL="469900" indent="-457200" algn="l">
              <a:buFont typeface="Arial" panose="020B0604020202020204" pitchFamily="34" charset="0"/>
              <a:buChar char="•"/>
            </a:pPr>
            <a:r>
              <a:rPr lang="en-US" altLang="en-US" dirty="0">
                <a:latin typeface="Arial" panose="020B0604020202020204" pitchFamily="34" charset="0"/>
              </a:rPr>
              <a:t>Some agencies assign a Transition Assistance Agent (TAA) to assist in transitioning technology to commercialization.  For DTRA, the COR may provide transition assistance either within DTRA or with another agency, especially for DTRA PORs.   </a:t>
            </a:r>
            <a:endParaRPr lang="en-US" altLang="en-US" dirty="0"/>
          </a:p>
          <a:p>
            <a:pPr marL="469900" indent="-457200" algn="l">
              <a:buFont typeface="Arial" panose="020B0604020202020204" pitchFamily="34" charset="0"/>
              <a:buChar char="•"/>
            </a:pPr>
            <a:endParaRPr lang="en-US" altLang="en-US" dirty="0"/>
          </a:p>
        </p:txBody>
      </p:sp>
    </p:spTree>
    <p:extLst>
      <p:ext uri="{BB962C8B-B14F-4D97-AF65-F5344CB8AC3E}">
        <p14:creationId xmlns:p14="http://schemas.microsoft.com/office/powerpoint/2010/main" val="1696669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668A1BE-B3A9-4EC9-9C96-41379E80CBD3}" type="slidenum">
              <a:rPr lang="en-US" smtClean="0"/>
              <a:pPr/>
              <a:t>16</a:t>
            </a:fld>
            <a:endParaRPr lang="en-US"/>
          </a:p>
        </p:txBody>
      </p:sp>
      <p:sp>
        <p:nvSpPr>
          <p:cNvPr id="5" name="Rectangle 2"/>
          <p:cNvSpPr txBox="1">
            <a:spLocks noChangeArrowheads="1"/>
          </p:cNvSpPr>
          <p:nvPr/>
        </p:nvSpPr>
        <p:spPr bwMode="auto">
          <a:xfrm>
            <a:off x="1548527" y="374648"/>
            <a:ext cx="7092553" cy="55602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ctr" anchorCtr="0" compatLnSpc="1">
            <a:prstTxWarp prst="textNoShape">
              <a:avLst/>
            </a:prstTxWarp>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eaLnBrk="1" hangingPunct="1"/>
            <a:r>
              <a:rPr lang="en-US" altLang="en-US" kern="0" dirty="0"/>
              <a:t>R&amp;D:  SBIR Program - Eligibility</a:t>
            </a:r>
          </a:p>
        </p:txBody>
      </p:sp>
      <p:sp>
        <p:nvSpPr>
          <p:cNvPr id="6" name="Rectangle 3"/>
          <p:cNvSpPr txBox="1">
            <a:spLocks noChangeArrowheads="1"/>
          </p:cNvSpPr>
          <p:nvPr/>
        </p:nvSpPr>
        <p:spPr bwMode="auto">
          <a:xfrm>
            <a:off x="206734" y="1435609"/>
            <a:ext cx="8756215" cy="339447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457200" indent="-457200" algn="l" eaLnBrk="1" hangingPunct="1">
              <a:buFont typeface="Arial" panose="020B0604020202020204" pitchFamily="34" charset="0"/>
              <a:buChar char="•"/>
            </a:pPr>
            <a:r>
              <a:rPr lang="en-US" altLang="en-US" dirty="0"/>
              <a:t>Entity must be organized for profit and located in the U.S. </a:t>
            </a:r>
          </a:p>
          <a:p>
            <a:pPr marL="457200" indent="-457200" algn="l" eaLnBrk="1" hangingPunct="1">
              <a:buFont typeface="Arial" panose="020B0604020202020204" pitchFamily="34" charset="0"/>
              <a:buChar char="•"/>
            </a:pPr>
            <a:r>
              <a:rPr lang="en-US" altLang="en-US" dirty="0"/>
              <a:t>Entity must be &gt; 50% directly owned by individuals and independently owned.  </a:t>
            </a:r>
          </a:p>
          <a:p>
            <a:pPr marL="457200" indent="-457200" algn="l" eaLnBrk="1" hangingPunct="1">
              <a:buFont typeface="Arial" panose="020B0604020202020204" pitchFamily="34" charset="0"/>
              <a:buChar char="•"/>
            </a:pPr>
            <a:r>
              <a:rPr lang="en-US" altLang="en-US" dirty="0"/>
              <a:t>Entity must have 500 or fewer employees.  North American Industry Classification System (NAICS) size standards for industries do NOT apply.  </a:t>
            </a:r>
          </a:p>
          <a:p>
            <a:pPr marL="457200" indent="-457200" algn="l" eaLnBrk="1" hangingPunct="1">
              <a:buFont typeface="Arial" panose="020B0604020202020204" pitchFamily="34" charset="0"/>
              <a:buChar char="•"/>
            </a:pPr>
            <a:r>
              <a:rPr lang="en-US" altLang="en-US" dirty="0"/>
              <a:t>Principal Investigator (PI) MUST be an employee of the small business during the project.  DTRA requires PI to be a US citizen or a waiver approval.</a:t>
            </a:r>
          </a:p>
        </p:txBody>
      </p:sp>
    </p:spTree>
    <p:extLst>
      <p:ext uri="{BB962C8B-B14F-4D97-AF65-F5344CB8AC3E}">
        <p14:creationId xmlns:p14="http://schemas.microsoft.com/office/powerpoint/2010/main" val="3725936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668A1BE-B3A9-4EC9-9C96-41379E80CBD3}" type="slidenum">
              <a:rPr lang="en-US" smtClean="0"/>
              <a:pPr/>
              <a:t>17</a:t>
            </a:fld>
            <a:endParaRPr lang="en-US"/>
          </a:p>
        </p:txBody>
      </p:sp>
      <p:sp>
        <p:nvSpPr>
          <p:cNvPr id="5" name="Rectangle 2"/>
          <p:cNvSpPr txBox="1">
            <a:spLocks noChangeArrowheads="1"/>
          </p:cNvSpPr>
          <p:nvPr/>
        </p:nvSpPr>
        <p:spPr bwMode="auto">
          <a:xfrm>
            <a:off x="1548527" y="374648"/>
            <a:ext cx="7092553" cy="55602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ctr" anchorCtr="0" compatLnSpc="1">
            <a:prstTxWarp prst="textNoShape">
              <a:avLst/>
            </a:prstTxWarp>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eaLnBrk="1" hangingPunct="1"/>
            <a:r>
              <a:rPr lang="en-US" altLang="en-US" kern="0" dirty="0"/>
              <a:t>R&amp;D:  STTR Program</a:t>
            </a:r>
          </a:p>
        </p:txBody>
      </p:sp>
      <p:sp>
        <p:nvSpPr>
          <p:cNvPr id="6" name="Rectangle 3"/>
          <p:cNvSpPr txBox="1">
            <a:spLocks noChangeArrowheads="1"/>
          </p:cNvSpPr>
          <p:nvPr/>
        </p:nvSpPr>
        <p:spPr bwMode="auto">
          <a:xfrm>
            <a:off x="294198" y="1435609"/>
            <a:ext cx="8668751" cy="339447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457200" indent="-457200" algn="l" eaLnBrk="1" hangingPunct="1">
              <a:buFont typeface="Arial" panose="020B0604020202020204" pitchFamily="34" charset="0"/>
              <a:buChar char="•"/>
            </a:pPr>
            <a:r>
              <a:rPr lang="en-US" altLang="en-US" dirty="0"/>
              <a:t>The SBIR and STTR Programs are authorized as part of the Small Business Act as amended by various National Defense Authorization Acts (NDAAs)</a:t>
            </a:r>
          </a:p>
          <a:p>
            <a:pPr marL="457200" indent="-457200" algn="l" eaLnBrk="1" hangingPunct="1">
              <a:buFont typeface="Arial" panose="020B0604020202020204" pitchFamily="34" charset="0"/>
              <a:buChar char="•"/>
            </a:pPr>
            <a:r>
              <a:rPr lang="en-US" altLang="en-US" dirty="0"/>
              <a:t>The Small Business Administration (SBA) is responsible for issuing policy and guidance for the programs.  SBA does so through their SBIR/STTR Policy Directive.  (SBA updates this periodically to reflect NDAA changes.)  </a:t>
            </a:r>
          </a:p>
          <a:p>
            <a:pPr marL="342900" indent="-342900" algn="l" eaLnBrk="1" hangingPunct="1">
              <a:buFont typeface="Arial" panose="020B0604020202020204" pitchFamily="34" charset="0"/>
              <a:buChar char="•"/>
            </a:pPr>
            <a:endParaRPr lang="en-US" altLang="en-US" kern="0" dirty="0"/>
          </a:p>
          <a:p>
            <a:pPr marL="342900" indent="-342900" algn="l" eaLnBrk="1" hangingPunct="1">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1776075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668A1BE-B3A9-4EC9-9C96-41379E80CBD3}" type="slidenum">
              <a:rPr lang="en-US" smtClean="0"/>
              <a:pPr/>
              <a:t>18</a:t>
            </a:fld>
            <a:endParaRPr lang="en-US"/>
          </a:p>
        </p:txBody>
      </p:sp>
      <p:sp>
        <p:nvSpPr>
          <p:cNvPr id="5" name="Rectangle 2"/>
          <p:cNvSpPr txBox="1">
            <a:spLocks noChangeArrowheads="1"/>
          </p:cNvSpPr>
          <p:nvPr/>
        </p:nvSpPr>
        <p:spPr bwMode="auto">
          <a:xfrm>
            <a:off x="1548527" y="374648"/>
            <a:ext cx="7092553" cy="55602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ctr" anchorCtr="0" compatLnSpc="1">
            <a:prstTxWarp prst="textNoShape">
              <a:avLst/>
            </a:prstTxWarp>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eaLnBrk="1" hangingPunct="1"/>
            <a:r>
              <a:rPr lang="en-US" altLang="en-US" kern="0" dirty="0"/>
              <a:t>RD:  STTR Program (continued)</a:t>
            </a:r>
          </a:p>
        </p:txBody>
      </p:sp>
      <p:sp>
        <p:nvSpPr>
          <p:cNvPr id="6" name="Rectangle 3"/>
          <p:cNvSpPr txBox="1">
            <a:spLocks noChangeArrowheads="1"/>
          </p:cNvSpPr>
          <p:nvPr/>
        </p:nvSpPr>
        <p:spPr bwMode="auto">
          <a:xfrm>
            <a:off x="733349" y="1435609"/>
            <a:ext cx="8229600" cy="464297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457200" indent="-457200" algn="l" eaLnBrk="1" hangingPunct="1">
              <a:buFont typeface="Arial" panose="020B0604020202020204" pitchFamily="34" charset="0"/>
              <a:buChar char="•"/>
            </a:pPr>
            <a:r>
              <a:rPr lang="en-US" altLang="en-US" dirty="0"/>
              <a:t>The STTR program is funded by “taxing” a percentage (.45%) of each DoD agency’s extramural R&amp;D budget.  Only agencies with an extramural R&amp;D budget &gt; $1B are required to participate in the program.  </a:t>
            </a:r>
          </a:p>
          <a:p>
            <a:pPr marL="457200" indent="-457200" algn="l" eaLnBrk="1" hangingPunct="1">
              <a:buFont typeface="Arial" panose="020B0604020202020204" pitchFamily="34" charset="0"/>
              <a:buChar char="•"/>
            </a:pPr>
            <a:r>
              <a:rPr lang="en-US" altLang="en-US" dirty="0"/>
              <a:t>Program done in 3 Phases:  </a:t>
            </a:r>
          </a:p>
          <a:p>
            <a:pPr marL="914400" lvl="1" indent="-457200" algn="l" eaLnBrk="1" hangingPunct="1">
              <a:buFont typeface="Courier New" panose="02070309020205020404" pitchFamily="49" charset="0"/>
              <a:buChar char="o"/>
            </a:pPr>
            <a:r>
              <a:rPr lang="en-US" altLang="en-US" sz="2800" dirty="0"/>
              <a:t>Phase I (funded by the program)</a:t>
            </a:r>
          </a:p>
          <a:p>
            <a:pPr marL="914400" lvl="1" indent="-457200" algn="l" eaLnBrk="1" hangingPunct="1">
              <a:buFont typeface="Courier New" panose="02070309020205020404" pitchFamily="49" charset="0"/>
              <a:buChar char="o"/>
            </a:pPr>
            <a:r>
              <a:rPr lang="en-US" altLang="en-US" sz="2800" dirty="0"/>
              <a:t>Phase II (funded by the program)</a:t>
            </a:r>
          </a:p>
          <a:p>
            <a:pPr marL="914400" lvl="1" indent="-457200" algn="l" eaLnBrk="1" hangingPunct="1">
              <a:buFont typeface="Courier New" panose="02070309020205020404" pitchFamily="49" charset="0"/>
              <a:buChar char="o"/>
            </a:pPr>
            <a:r>
              <a:rPr lang="en-US" altLang="en-US" sz="2800" dirty="0"/>
              <a:t>Phase III (funded by other sources)</a:t>
            </a:r>
          </a:p>
        </p:txBody>
      </p:sp>
    </p:spTree>
    <p:extLst>
      <p:ext uri="{BB962C8B-B14F-4D97-AF65-F5344CB8AC3E}">
        <p14:creationId xmlns:p14="http://schemas.microsoft.com/office/powerpoint/2010/main" val="622246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668A1BE-B3A9-4EC9-9C96-41379E80CBD3}" type="slidenum">
              <a:rPr lang="en-US" smtClean="0"/>
              <a:pPr/>
              <a:t>19</a:t>
            </a:fld>
            <a:endParaRPr lang="en-US"/>
          </a:p>
        </p:txBody>
      </p:sp>
      <p:sp>
        <p:nvSpPr>
          <p:cNvPr id="5" name="Rectangle 2"/>
          <p:cNvSpPr txBox="1">
            <a:spLocks noChangeArrowheads="1"/>
          </p:cNvSpPr>
          <p:nvPr/>
        </p:nvSpPr>
        <p:spPr bwMode="auto">
          <a:xfrm>
            <a:off x="1548527" y="374648"/>
            <a:ext cx="7092553" cy="55602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ctr" anchorCtr="0" compatLnSpc="1">
            <a:prstTxWarp prst="textNoShape">
              <a:avLst/>
            </a:prstTxWarp>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eaLnBrk="1" hangingPunct="1"/>
            <a:r>
              <a:rPr lang="en-US" altLang="en-US" kern="0" dirty="0"/>
              <a:t>R&amp;D:  STTR Program (Continued)</a:t>
            </a:r>
          </a:p>
        </p:txBody>
      </p:sp>
      <p:sp>
        <p:nvSpPr>
          <p:cNvPr id="6" name="Rectangle 3"/>
          <p:cNvSpPr txBox="1">
            <a:spLocks noChangeArrowheads="1"/>
          </p:cNvSpPr>
          <p:nvPr/>
        </p:nvSpPr>
        <p:spPr bwMode="auto">
          <a:xfrm>
            <a:off x="733349" y="1435609"/>
            <a:ext cx="8229600" cy="339447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469900" indent="-457200" algn="l">
              <a:buFont typeface="Arial" panose="020B0604020202020204" pitchFamily="34" charset="0"/>
              <a:buChar char="•"/>
              <a:defRPr/>
            </a:pPr>
            <a:r>
              <a:rPr lang="en-US" spc="-5" dirty="0">
                <a:cs typeface="Arial"/>
              </a:rPr>
              <a:t>P</a:t>
            </a:r>
            <a:r>
              <a:rPr lang="en-US" dirty="0">
                <a:cs typeface="Arial"/>
              </a:rPr>
              <a:t>ha</a:t>
            </a:r>
            <a:r>
              <a:rPr lang="en-US" spc="5" dirty="0">
                <a:cs typeface="Arial"/>
              </a:rPr>
              <a:t>s</a:t>
            </a:r>
            <a:r>
              <a:rPr lang="en-US" dirty="0">
                <a:cs typeface="Arial"/>
              </a:rPr>
              <a:t>e</a:t>
            </a:r>
            <a:r>
              <a:rPr lang="en-US" spc="-15" dirty="0">
                <a:cs typeface="Arial"/>
              </a:rPr>
              <a:t> </a:t>
            </a:r>
            <a:r>
              <a:rPr lang="en-US" spc="-10" dirty="0">
                <a:cs typeface="Arial"/>
              </a:rPr>
              <a:t>I </a:t>
            </a:r>
            <a:r>
              <a:rPr lang="en-US" dirty="0">
                <a:cs typeface="Arial"/>
              </a:rPr>
              <a:t>- </a:t>
            </a:r>
            <a:r>
              <a:rPr lang="en-US" spc="-5" dirty="0">
                <a:cs typeface="Arial"/>
              </a:rPr>
              <a:t>F</a:t>
            </a:r>
            <a:r>
              <a:rPr lang="en-US" dirty="0">
                <a:cs typeface="Arial"/>
              </a:rPr>
              <a:t>ea</a:t>
            </a:r>
            <a:r>
              <a:rPr lang="en-US" spc="5" dirty="0">
                <a:cs typeface="Arial"/>
              </a:rPr>
              <a:t>s</a:t>
            </a:r>
            <a:r>
              <a:rPr lang="en-US" spc="-5" dirty="0">
                <a:cs typeface="Arial"/>
              </a:rPr>
              <a:t>i</a:t>
            </a:r>
            <a:r>
              <a:rPr lang="en-US" dirty="0">
                <a:cs typeface="Arial"/>
              </a:rPr>
              <a:t>b</a:t>
            </a:r>
            <a:r>
              <a:rPr lang="en-US" spc="-5" dirty="0">
                <a:cs typeface="Arial"/>
              </a:rPr>
              <a:t>ili</a:t>
            </a:r>
            <a:r>
              <a:rPr lang="en-US" spc="-10" dirty="0">
                <a:cs typeface="Arial"/>
              </a:rPr>
              <a:t>t</a:t>
            </a:r>
            <a:r>
              <a:rPr lang="en-US" dirty="0">
                <a:cs typeface="Arial"/>
              </a:rPr>
              <a:t>y</a:t>
            </a:r>
            <a:r>
              <a:rPr lang="en-US" spc="-25" dirty="0">
                <a:cs typeface="Arial"/>
              </a:rPr>
              <a:t> </a:t>
            </a:r>
            <a:r>
              <a:rPr lang="en-US" spc="-5" dirty="0">
                <a:cs typeface="Arial"/>
              </a:rPr>
              <a:t>S</a:t>
            </a:r>
            <a:r>
              <a:rPr lang="en-US" spc="-10" dirty="0">
                <a:cs typeface="Arial"/>
              </a:rPr>
              <a:t>t</a:t>
            </a:r>
            <a:r>
              <a:rPr lang="en-US" dirty="0">
                <a:cs typeface="Arial"/>
              </a:rPr>
              <a:t>udy</a:t>
            </a:r>
          </a:p>
          <a:p>
            <a:pPr marL="927100" lvl="1" indent="-457200" algn="l">
              <a:buFont typeface="Courier New" panose="02070309020205020404" pitchFamily="49" charset="0"/>
              <a:buChar char="o"/>
              <a:defRPr/>
            </a:pPr>
            <a:r>
              <a:rPr lang="en-US" spc="-45" dirty="0">
                <a:cs typeface="Arial"/>
              </a:rPr>
              <a:t>A</a:t>
            </a:r>
            <a:r>
              <a:rPr lang="en-US" spc="5" dirty="0">
                <a:cs typeface="Arial"/>
              </a:rPr>
              <a:t>w</a:t>
            </a:r>
            <a:r>
              <a:rPr lang="en-US" dirty="0">
                <a:cs typeface="Arial"/>
              </a:rPr>
              <a:t>ard</a:t>
            </a:r>
            <a:r>
              <a:rPr lang="en-US" spc="-15" dirty="0">
                <a:cs typeface="Arial"/>
              </a:rPr>
              <a:t> </a:t>
            </a:r>
            <a:r>
              <a:rPr lang="en-US" dirty="0">
                <a:cs typeface="Arial"/>
              </a:rPr>
              <a:t>Gu</a:t>
            </a:r>
            <a:r>
              <a:rPr lang="en-US" spc="-5" dirty="0">
                <a:cs typeface="Arial"/>
              </a:rPr>
              <a:t>i</a:t>
            </a:r>
            <a:r>
              <a:rPr lang="en-US" dirty="0">
                <a:cs typeface="Arial"/>
              </a:rPr>
              <a:t>de</a:t>
            </a:r>
            <a:r>
              <a:rPr lang="en-US" spc="-5" dirty="0">
                <a:cs typeface="Arial"/>
              </a:rPr>
              <a:t>li</a:t>
            </a:r>
            <a:r>
              <a:rPr lang="en-US" dirty="0">
                <a:cs typeface="Arial"/>
              </a:rPr>
              <a:t>ne:</a:t>
            </a:r>
            <a:r>
              <a:rPr lang="en-US" spc="-25" dirty="0">
                <a:cs typeface="Arial"/>
              </a:rPr>
              <a:t> </a:t>
            </a:r>
            <a:r>
              <a:rPr lang="en-US" dirty="0">
                <a:cs typeface="Arial"/>
              </a:rPr>
              <a:t>up</a:t>
            </a:r>
            <a:r>
              <a:rPr lang="en-US" spc="-15" dirty="0">
                <a:cs typeface="Arial"/>
              </a:rPr>
              <a:t> </a:t>
            </a:r>
            <a:r>
              <a:rPr lang="en-US" spc="-10" dirty="0">
                <a:cs typeface="Arial"/>
              </a:rPr>
              <a:t>t</a:t>
            </a:r>
            <a:r>
              <a:rPr lang="en-US" dirty="0">
                <a:cs typeface="Arial"/>
              </a:rPr>
              <a:t>o</a:t>
            </a:r>
            <a:r>
              <a:rPr lang="en-US" spc="-15" dirty="0">
                <a:cs typeface="Arial"/>
              </a:rPr>
              <a:t> </a:t>
            </a:r>
            <a:r>
              <a:rPr lang="en-US" dirty="0">
                <a:cs typeface="Arial"/>
              </a:rPr>
              <a:t>$253,141 for Federal agencies; $165.5 up to $ 251.25 for DoD agencies </a:t>
            </a:r>
          </a:p>
          <a:p>
            <a:pPr marL="927100" lvl="1" indent="-457200" algn="l">
              <a:buFont typeface="Courier New" panose="02070309020205020404" pitchFamily="49" charset="0"/>
              <a:buChar char="o"/>
              <a:defRPr/>
            </a:pPr>
            <a:r>
              <a:rPr lang="en-US" spc="5" dirty="0">
                <a:cs typeface="Arial"/>
              </a:rPr>
              <a:t>D</a:t>
            </a:r>
            <a:r>
              <a:rPr lang="en-US" dirty="0">
                <a:cs typeface="Arial"/>
              </a:rPr>
              <a:t>ura</a:t>
            </a:r>
            <a:r>
              <a:rPr lang="en-US" spc="-5" dirty="0">
                <a:cs typeface="Arial"/>
              </a:rPr>
              <a:t>ti</a:t>
            </a:r>
            <a:r>
              <a:rPr lang="en-US" dirty="0">
                <a:cs typeface="Arial"/>
              </a:rPr>
              <a:t>on:</a:t>
            </a:r>
            <a:r>
              <a:rPr lang="en-US" spc="-35" dirty="0">
                <a:cs typeface="Arial"/>
              </a:rPr>
              <a:t> </a:t>
            </a:r>
            <a:r>
              <a:rPr lang="en-US" dirty="0">
                <a:cs typeface="Arial"/>
              </a:rPr>
              <a:t>up</a:t>
            </a:r>
            <a:r>
              <a:rPr lang="en-US" spc="-15" dirty="0">
                <a:cs typeface="Arial"/>
              </a:rPr>
              <a:t> </a:t>
            </a:r>
            <a:r>
              <a:rPr lang="en-US" spc="-10" dirty="0">
                <a:cs typeface="Arial"/>
              </a:rPr>
              <a:t>t</a:t>
            </a:r>
            <a:r>
              <a:rPr lang="en-US" dirty="0">
                <a:cs typeface="Arial"/>
              </a:rPr>
              <a:t>o</a:t>
            </a:r>
            <a:r>
              <a:rPr lang="en-US" spc="-5" dirty="0">
                <a:cs typeface="Arial"/>
              </a:rPr>
              <a:t> </a:t>
            </a:r>
            <a:r>
              <a:rPr lang="en-US" dirty="0">
                <a:cs typeface="Arial"/>
              </a:rPr>
              <a:t>12</a:t>
            </a:r>
            <a:r>
              <a:rPr lang="en-US" spc="-15" dirty="0">
                <a:cs typeface="Arial"/>
              </a:rPr>
              <a:t> </a:t>
            </a:r>
            <a:r>
              <a:rPr lang="en-US" spc="-5" dirty="0">
                <a:cs typeface="Arial"/>
              </a:rPr>
              <a:t>M</a:t>
            </a:r>
            <a:r>
              <a:rPr lang="en-US" dirty="0">
                <a:cs typeface="Arial"/>
              </a:rPr>
              <a:t>on</a:t>
            </a:r>
            <a:r>
              <a:rPr lang="en-US" spc="-10" dirty="0">
                <a:cs typeface="Arial"/>
              </a:rPr>
              <a:t>t</a:t>
            </a:r>
            <a:r>
              <a:rPr lang="en-US" dirty="0">
                <a:cs typeface="Arial"/>
              </a:rPr>
              <a:t>hs for Federal agencies; 7 months for DTRA  </a:t>
            </a:r>
          </a:p>
          <a:p>
            <a:pPr marL="469900" indent="-457200" algn="l">
              <a:buFont typeface="Arial" panose="020B0604020202020204" pitchFamily="34" charset="0"/>
              <a:buChar char="•"/>
              <a:defRPr/>
            </a:pPr>
            <a:r>
              <a:rPr lang="en-US" spc="-5" dirty="0">
                <a:cs typeface="Arial"/>
              </a:rPr>
              <a:t>P</a:t>
            </a:r>
            <a:r>
              <a:rPr lang="en-US" dirty="0">
                <a:cs typeface="Arial"/>
              </a:rPr>
              <a:t>ha</a:t>
            </a:r>
            <a:r>
              <a:rPr lang="en-US" spc="5" dirty="0">
                <a:cs typeface="Arial"/>
              </a:rPr>
              <a:t>s</a:t>
            </a:r>
            <a:r>
              <a:rPr lang="en-US" dirty="0">
                <a:cs typeface="Arial"/>
              </a:rPr>
              <a:t>e</a:t>
            </a:r>
            <a:r>
              <a:rPr lang="en-US" spc="-15" dirty="0">
                <a:cs typeface="Arial"/>
              </a:rPr>
              <a:t> </a:t>
            </a:r>
            <a:r>
              <a:rPr lang="en-US" spc="-5" dirty="0">
                <a:cs typeface="Arial"/>
              </a:rPr>
              <a:t>I</a:t>
            </a:r>
            <a:r>
              <a:rPr lang="en-US" spc="-10" dirty="0">
                <a:cs typeface="Arial"/>
              </a:rPr>
              <a:t>I </a:t>
            </a:r>
            <a:r>
              <a:rPr lang="en-US" dirty="0">
                <a:cs typeface="Arial"/>
              </a:rPr>
              <a:t>– </a:t>
            </a:r>
            <a:r>
              <a:rPr lang="en-US" spc="-5" dirty="0">
                <a:cs typeface="Arial"/>
              </a:rPr>
              <a:t>P</a:t>
            </a:r>
            <a:r>
              <a:rPr lang="en-US" dirty="0">
                <a:cs typeface="Arial"/>
              </a:rPr>
              <a:t>ro</a:t>
            </a:r>
            <a:r>
              <a:rPr lang="en-US" spc="-10" dirty="0">
                <a:cs typeface="Arial"/>
              </a:rPr>
              <a:t>t</a:t>
            </a:r>
            <a:r>
              <a:rPr lang="en-US" dirty="0">
                <a:cs typeface="Arial"/>
              </a:rPr>
              <a:t>o</a:t>
            </a:r>
            <a:r>
              <a:rPr lang="en-US" spc="-5" dirty="0">
                <a:cs typeface="Arial"/>
              </a:rPr>
              <a:t>t</a:t>
            </a:r>
            <a:r>
              <a:rPr lang="en-US" spc="-10" dirty="0">
                <a:cs typeface="Arial"/>
              </a:rPr>
              <a:t>y</a:t>
            </a:r>
            <a:r>
              <a:rPr lang="en-US" dirty="0">
                <a:cs typeface="Arial"/>
              </a:rPr>
              <a:t>pe</a:t>
            </a:r>
          </a:p>
          <a:p>
            <a:pPr marL="812800" lvl="1" indent="-342900" algn="l">
              <a:spcBef>
                <a:spcPts val="480"/>
              </a:spcBef>
              <a:buFont typeface="Courier New" panose="02070309020205020404" pitchFamily="49" charset="0"/>
              <a:buChar char="o"/>
              <a:tabLst>
                <a:tab pos="356235" algn="l"/>
              </a:tabLst>
              <a:defRPr/>
            </a:pPr>
            <a:r>
              <a:rPr lang="en-US" spc="-45" dirty="0">
                <a:cs typeface="Arial"/>
              </a:rPr>
              <a:t>A</a:t>
            </a:r>
            <a:r>
              <a:rPr lang="en-US" spc="5" dirty="0">
                <a:cs typeface="Arial"/>
              </a:rPr>
              <a:t>w</a:t>
            </a:r>
            <a:r>
              <a:rPr lang="en-US" dirty="0">
                <a:cs typeface="Arial"/>
              </a:rPr>
              <a:t>ard</a:t>
            </a:r>
            <a:r>
              <a:rPr lang="en-US" spc="-15" dirty="0">
                <a:cs typeface="Arial"/>
              </a:rPr>
              <a:t> </a:t>
            </a:r>
            <a:r>
              <a:rPr lang="en-US" dirty="0">
                <a:cs typeface="Arial"/>
              </a:rPr>
              <a:t>Gu</a:t>
            </a:r>
            <a:r>
              <a:rPr lang="en-US" spc="-5" dirty="0">
                <a:cs typeface="Arial"/>
              </a:rPr>
              <a:t>i</a:t>
            </a:r>
            <a:r>
              <a:rPr lang="en-US" dirty="0">
                <a:cs typeface="Arial"/>
              </a:rPr>
              <a:t>de</a:t>
            </a:r>
            <a:r>
              <a:rPr lang="en-US" spc="-5" dirty="0">
                <a:cs typeface="Arial"/>
              </a:rPr>
              <a:t>li</a:t>
            </a:r>
            <a:r>
              <a:rPr lang="en-US" dirty="0">
                <a:cs typeface="Arial"/>
              </a:rPr>
              <a:t>ne:</a:t>
            </a:r>
            <a:r>
              <a:rPr lang="en-US" spc="-25" dirty="0">
                <a:cs typeface="Arial"/>
              </a:rPr>
              <a:t> up to </a:t>
            </a:r>
            <a:r>
              <a:rPr lang="en-US" dirty="0">
                <a:cs typeface="Arial"/>
              </a:rPr>
              <a:t>$ $1,680,789</a:t>
            </a:r>
            <a:r>
              <a:rPr lang="en-US" spc="-30" dirty="0">
                <a:cs typeface="Arial"/>
              </a:rPr>
              <a:t> for Federal agencies; $1.1M - $1.65M for DoD agencies</a:t>
            </a:r>
          </a:p>
          <a:p>
            <a:pPr marL="812800" lvl="1" indent="-342900" algn="l">
              <a:spcBef>
                <a:spcPts val="480"/>
              </a:spcBef>
              <a:buFont typeface="Courier New" panose="02070309020205020404" pitchFamily="49" charset="0"/>
              <a:buChar char="o"/>
              <a:tabLst>
                <a:tab pos="356235" algn="l"/>
              </a:tabLst>
              <a:defRPr/>
            </a:pPr>
            <a:r>
              <a:rPr lang="en-US" spc="5" dirty="0">
                <a:cs typeface="Arial"/>
              </a:rPr>
              <a:t>D</a:t>
            </a:r>
            <a:r>
              <a:rPr lang="en-US" dirty="0">
                <a:cs typeface="Arial"/>
              </a:rPr>
              <a:t>ura</a:t>
            </a:r>
            <a:r>
              <a:rPr lang="en-US" spc="-5" dirty="0">
                <a:cs typeface="Arial"/>
              </a:rPr>
              <a:t>ti</a:t>
            </a:r>
            <a:r>
              <a:rPr lang="en-US" dirty="0">
                <a:cs typeface="Arial"/>
              </a:rPr>
              <a:t>on:</a:t>
            </a:r>
            <a:r>
              <a:rPr lang="en-US" spc="-35" dirty="0">
                <a:cs typeface="Arial"/>
              </a:rPr>
              <a:t> </a:t>
            </a:r>
            <a:r>
              <a:rPr lang="en-US" dirty="0">
                <a:cs typeface="Arial"/>
              </a:rPr>
              <a:t>up</a:t>
            </a:r>
            <a:r>
              <a:rPr lang="en-US" spc="-15" dirty="0">
                <a:cs typeface="Arial"/>
              </a:rPr>
              <a:t> </a:t>
            </a:r>
            <a:r>
              <a:rPr lang="en-US" spc="-5" dirty="0">
                <a:cs typeface="Arial"/>
              </a:rPr>
              <a:t>t</a:t>
            </a:r>
            <a:r>
              <a:rPr lang="en-US" dirty="0">
                <a:cs typeface="Arial"/>
              </a:rPr>
              <a:t>o</a:t>
            </a:r>
            <a:r>
              <a:rPr lang="en-US" spc="-5" dirty="0">
                <a:cs typeface="Arial"/>
              </a:rPr>
              <a:t> </a:t>
            </a:r>
            <a:r>
              <a:rPr lang="en-US" dirty="0">
                <a:cs typeface="Arial"/>
              </a:rPr>
              <a:t>24</a:t>
            </a:r>
            <a:r>
              <a:rPr lang="en-US" spc="-15" dirty="0">
                <a:cs typeface="Arial"/>
              </a:rPr>
              <a:t> </a:t>
            </a:r>
            <a:r>
              <a:rPr lang="en-US" spc="-5" dirty="0">
                <a:cs typeface="Arial"/>
              </a:rPr>
              <a:t>M</a:t>
            </a:r>
            <a:r>
              <a:rPr lang="en-US" dirty="0">
                <a:cs typeface="Arial"/>
              </a:rPr>
              <a:t>on</a:t>
            </a:r>
            <a:r>
              <a:rPr lang="en-US" spc="-10" dirty="0">
                <a:cs typeface="Arial"/>
              </a:rPr>
              <a:t>t</a:t>
            </a:r>
            <a:r>
              <a:rPr lang="en-US" dirty="0">
                <a:cs typeface="Arial"/>
              </a:rPr>
              <a:t>hs</a:t>
            </a:r>
          </a:p>
          <a:p>
            <a:pPr marL="342900" indent="-342900" algn="l" eaLnBrk="1" hangingPunct="1">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505169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668A1BE-B3A9-4EC9-9C96-41379E80CBD3}" type="slidenum">
              <a:rPr lang="en-US" smtClean="0"/>
              <a:pPr/>
              <a:t>2</a:t>
            </a:fld>
            <a:endParaRPr lang="en-US"/>
          </a:p>
        </p:txBody>
      </p:sp>
      <p:sp>
        <p:nvSpPr>
          <p:cNvPr id="5" name="Rectangle 2"/>
          <p:cNvSpPr txBox="1">
            <a:spLocks noChangeArrowheads="1"/>
          </p:cNvSpPr>
          <p:nvPr/>
        </p:nvSpPr>
        <p:spPr bwMode="auto">
          <a:xfrm>
            <a:off x="1548527" y="374648"/>
            <a:ext cx="7092553" cy="55602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ctr" anchorCtr="0" compatLnSpc="1">
            <a:prstTxWarp prst="textNoShape">
              <a:avLst/>
            </a:prstTxWarp>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eaLnBrk="1" hangingPunct="1"/>
            <a:r>
              <a:rPr lang="en-US" altLang="en-US" kern="0" dirty="0"/>
              <a:t>What We Will Discuss:</a:t>
            </a:r>
          </a:p>
        </p:txBody>
      </p:sp>
      <p:sp>
        <p:nvSpPr>
          <p:cNvPr id="6" name="Rectangle 3"/>
          <p:cNvSpPr txBox="1">
            <a:spLocks noChangeArrowheads="1"/>
          </p:cNvSpPr>
          <p:nvPr/>
        </p:nvSpPr>
        <p:spPr bwMode="auto">
          <a:xfrm>
            <a:off x="410198" y="1521067"/>
            <a:ext cx="8381835" cy="339447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342900" indent="-342900" algn="l" eaLnBrk="1" hangingPunct="1">
              <a:buFont typeface="Arial" panose="020B0604020202020204" pitchFamily="34" charset="0"/>
              <a:buChar char="•"/>
            </a:pPr>
            <a:r>
              <a:rPr lang="en-US" altLang="en-US" kern="0" dirty="0"/>
              <a:t>Research and Development (R&amp;D) Opportunities</a:t>
            </a:r>
          </a:p>
          <a:p>
            <a:pPr marL="800100" lvl="1" indent="-342900" algn="l" eaLnBrk="1" hangingPunct="1">
              <a:buFont typeface="Courier New" panose="02070309020205020404" pitchFamily="49" charset="0"/>
              <a:buChar char="o"/>
            </a:pPr>
            <a:r>
              <a:rPr lang="en-US" altLang="en-US" sz="2000" kern="0" dirty="0"/>
              <a:t>Small Business Innovative Research (SBIR) – subcontracting work</a:t>
            </a:r>
          </a:p>
          <a:p>
            <a:pPr marL="800100" lvl="1" indent="-342900" algn="l" eaLnBrk="1" hangingPunct="1">
              <a:buFont typeface="Courier New" panose="02070309020205020404" pitchFamily="49" charset="0"/>
              <a:buChar char="o"/>
            </a:pPr>
            <a:r>
              <a:rPr lang="en-US" altLang="en-US" sz="2000" kern="0" dirty="0"/>
              <a:t>Small Business Technology Transfer (STTR) – subcontracting work</a:t>
            </a:r>
          </a:p>
          <a:p>
            <a:pPr marL="800100" lvl="1" indent="-342900" algn="l" eaLnBrk="1" hangingPunct="1">
              <a:buFont typeface="Courier New" panose="02070309020205020404" pitchFamily="49" charset="0"/>
              <a:buChar char="o"/>
            </a:pPr>
            <a:r>
              <a:rPr lang="en-US" altLang="en-US" sz="2000" kern="0" dirty="0"/>
              <a:t>Broad Agency Announcement (BAA)</a:t>
            </a:r>
          </a:p>
          <a:p>
            <a:pPr marL="342900" indent="-342900" algn="l" eaLnBrk="1" hangingPunct="1">
              <a:buFont typeface="Arial" panose="020B0604020202020204" pitchFamily="34" charset="0"/>
              <a:buChar char="•"/>
            </a:pPr>
            <a:r>
              <a:rPr lang="en-US" altLang="en-US" kern="0" dirty="0"/>
              <a:t>Provide Technical Assistance through DoD Mentor-Protégé Program (MPP)</a:t>
            </a:r>
          </a:p>
          <a:p>
            <a:pPr marL="342900" indent="-342900" algn="l" eaLnBrk="1" hangingPunct="1">
              <a:buFont typeface="Arial" panose="020B0604020202020204" pitchFamily="34" charset="0"/>
              <a:buChar char="•"/>
            </a:pPr>
            <a:r>
              <a:rPr lang="en-US" altLang="en-US" kern="0" dirty="0"/>
              <a:t>Contracting Opportunities for Full and Open (F&amp;O) Competition Acquisitions</a:t>
            </a:r>
          </a:p>
          <a:p>
            <a:pPr marL="342900" indent="-342900" algn="l" eaLnBrk="1" hangingPunct="1">
              <a:buFont typeface="Arial" panose="020B0604020202020204" pitchFamily="34" charset="0"/>
              <a:buChar char="•"/>
            </a:pPr>
            <a:r>
              <a:rPr lang="en-US" altLang="en-US" kern="0" dirty="0"/>
              <a:t>Questions &amp; Answers</a:t>
            </a:r>
          </a:p>
        </p:txBody>
      </p:sp>
    </p:spTree>
    <p:extLst>
      <p:ext uri="{BB962C8B-B14F-4D97-AF65-F5344CB8AC3E}">
        <p14:creationId xmlns:p14="http://schemas.microsoft.com/office/powerpoint/2010/main" val="100744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668A1BE-B3A9-4EC9-9C96-41379E80CBD3}" type="slidenum">
              <a:rPr lang="en-US" smtClean="0"/>
              <a:pPr/>
              <a:t>20</a:t>
            </a:fld>
            <a:endParaRPr lang="en-US"/>
          </a:p>
        </p:txBody>
      </p:sp>
      <p:sp>
        <p:nvSpPr>
          <p:cNvPr id="5" name="Rectangle 2"/>
          <p:cNvSpPr txBox="1">
            <a:spLocks noChangeArrowheads="1"/>
          </p:cNvSpPr>
          <p:nvPr/>
        </p:nvSpPr>
        <p:spPr bwMode="auto">
          <a:xfrm>
            <a:off x="1548527" y="374648"/>
            <a:ext cx="7092553" cy="55602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ctr" anchorCtr="0" compatLnSpc="1">
            <a:prstTxWarp prst="textNoShape">
              <a:avLst/>
            </a:prstTxWarp>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eaLnBrk="1" hangingPunct="1"/>
            <a:r>
              <a:rPr lang="en-US" altLang="en-US" kern="0" dirty="0"/>
              <a:t>R&amp;D:  STTR Program (Continued)</a:t>
            </a:r>
          </a:p>
        </p:txBody>
      </p:sp>
      <p:sp>
        <p:nvSpPr>
          <p:cNvPr id="6" name="Rectangle 3"/>
          <p:cNvSpPr txBox="1">
            <a:spLocks noChangeArrowheads="1"/>
          </p:cNvSpPr>
          <p:nvPr/>
        </p:nvSpPr>
        <p:spPr bwMode="auto">
          <a:xfrm>
            <a:off x="733349" y="1316340"/>
            <a:ext cx="8229600" cy="339447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469900" indent="-457200" algn="l">
              <a:buFont typeface="Arial" panose="020B0604020202020204" pitchFamily="34" charset="0"/>
              <a:buChar char="•"/>
              <a:defRPr/>
            </a:pPr>
            <a:r>
              <a:rPr lang="en-US" spc="-5" dirty="0">
                <a:cs typeface="Arial"/>
              </a:rPr>
              <a:t>P</a:t>
            </a:r>
            <a:r>
              <a:rPr lang="en-US" dirty="0">
                <a:cs typeface="Arial"/>
              </a:rPr>
              <a:t>ha</a:t>
            </a:r>
            <a:r>
              <a:rPr lang="en-US" spc="5" dirty="0">
                <a:cs typeface="Arial"/>
              </a:rPr>
              <a:t>s</a:t>
            </a:r>
            <a:r>
              <a:rPr lang="en-US" dirty="0">
                <a:cs typeface="Arial"/>
              </a:rPr>
              <a:t>e</a:t>
            </a:r>
            <a:r>
              <a:rPr lang="en-US" spc="-15" dirty="0">
                <a:cs typeface="Arial"/>
              </a:rPr>
              <a:t> </a:t>
            </a:r>
            <a:r>
              <a:rPr lang="en-US" spc="-10" dirty="0">
                <a:cs typeface="Arial"/>
              </a:rPr>
              <a:t>I</a:t>
            </a:r>
            <a:r>
              <a:rPr lang="en-US" spc="-5" dirty="0">
                <a:cs typeface="Arial"/>
              </a:rPr>
              <a:t>I</a:t>
            </a:r>
            <a:r>
              <a:rPr lang="en-US" spc="-10" dirty="0">
                <a:cs typeface="Arial"/>
              </a:rPr>
              <a:t>I </a:t>
            </a:r>
            <a:r>
              <a:rPr lang="en-US" dirty="0">
                <a:cs typeface="Arial"/>
              </a:rPr>
              <a:t>- </a:t>
            </a:r>
            <a:r>
              <a:rPr lang="en-US" spc="5" dirty="0">
                <a:cs typeface="Arial"/>
              </a:rPr>
              <a:t>C</a:t>
            </a:r>
            <a:r>
              <a:rPr lang="en-US" dirty="0">
                <a:cs typeface="Arial"/>
              </a:rPr>
              <a:t>o</a:t>
            </a:r>
            <a:r>
              <a:rPr lang="en-US" spc="-5" dirty="0">
                <a:cs typeface="Arial"/>
              </a:rPr>
              <a:t>mm</a:t>
            </a:r>
            <a:r>
              <a:rPr lang="en-US" dirty="0">
                <a:cs typeface="Arial"/>
              </a:rPr>
              <a:t>e</a:t>
            </a:r>
            <a:r>
              <a:rPr lang="en-US" spc="-10" dirty="0">
                <a:cs typeface="Arial"/>
              </a:rPr>
              <a:t>rc</a:t>
            </a:r>
            <a:r>
              <a:rPr lang="en-US" spc="-5" dirty="0">
                <a:cs typeface="Arial"/>
              </a:rPr>
              <a:t>i</a:t>
            </a:r>
            <a:r>
              <a:rPr lang="en-US" dirty="0">
                <a:cs typeface="Arial"/>
              </a:rPr>
              <a:t>a</a:t>
            </a:r>
            <a:r>
              <a:rPr lang="en-US" spc="-5" dirty="0">
                <a:cs typeface="Arial"/>
              </a:rPr>
              <a:t>li</a:t>
            </a:r>
            <a:r>
              <a:rPr lang="en-US" spc="5" dirty="0">
                <a:cs typeface="Arial"/>
              </a:rPr>
              <a:t>z</a:t>
            </a:r>
            <a:r>
              <a:rPr lang="en-US" dirty="0">
                <a:cs typeface="Arial"/>
              </a:rPr>
              <a:t>a</a:t>
            </a:r>
            <a:r>
              <a:rPr lang="en-US" spc="-10" dirty="0">
                <a:cs typeface="Arial"/>
              </a:rPr>
              <a:t>t</a:t>
            </a:r>
            <a:r>
              <a:rPr lang="en-US" spc="-5" dirty="0">
                <a:cs typeface="Arial"/>
              </a:rPr>
              <a:t>i</a:t>
            </a:r>
            <a:r>
              <a:rPr lang="en-US" dirty="0">
                <a:cs typeface="Arial"/>
              </a:rPr>
              <a:t>on</a:t>
            </a:r>
          </a:p>
          <a:p>
            <a:pPr marL="812800" lvl="1" indent="-342900" algn="l">
              <a:spcBef>
                <a:spcPts val="480"/>
              </a:spcBef>
              <a:buFont typeface="Courier New" panose="02070309020205020404" pitchFamily="49" charset="0"/>
              <a:buChar char="o"/>
              <a:tabLst>
                <a:tab pos="356235" algn="l"/>
              </a:tabLst>
              <a:defRPr/>
            </a:pPr>
            <a:r>
              <a:rPr lang="en-US" spc="5" dirty="0">
                <a:cs typeface="Arial"/>
              </a:rPr>
              <a:t>D</a:t>
            </a:r>
            <a:r>
              <a:rPr lang="en-US" dirty="0">
                <a:cs typeface="Arial"/>
              </a:rPr>
              <a:t>er</a:t>
            </a:r>
            <a:r>
              <a:rPr lang="en-US" spc="-5" dirty="0">
                <a:cs typeface="Arial"/>
              </a:rPr>
              <a:t>i</a:t>
            </a:r>
            <a:r>
              <a:rPr lang="en-US" spc="-10" dirty="0">
                <a:cs typeface="Arial"/>
              </a:rPr>
              <a:t>v</a:t>
            </a:r>
            <a:r>
              <a:rPr lang="en-US" dirty="0">
                <a:cs typeface="Arial"/>
              </a:rPr>
              <a:t>es</a:t>
            </a:r>
            <a:r>
              <a:rPr lang="en-US" spc="-25" dirty="0">
                <a:cs typeface="Arial"/>
              </a:rPr>
              <a:t> </a:t>
            </a:r>
            <a:r>
              <a:rPr lang="en-US" spc="-10" dirty="0">
                <a:cs typeface="Arial"/>
              </a:rPr>
              <a:t>f</a:t>
            </a:r>
            <a:r>
              <a:rPr lang="en-US" dirty="0">
                <a:cs typeface="Arial"/>
              </a:rPr>
              <a:t>ro</a:t>
            </a:r>
            <a:r>
              <a:rPr lang="en-US" spc="-5" dirty="0">
                <a:cs typeface="Arial"/>
              </a:rPr>
              <a:t>m</a:t>
            </a:r>
            <a:r>
              <a:rPr lang="en-US" dirty="0">
                <a:cs typeface="Arial"/>
              </a:rPr>
              <a:t>,</a:t>
            </a:r>
            <a:r>
              <a:rPr lang="en-US" spc="-35" dirty="0">
                <a:cs typeface="Arial"/>
              </a:rPr>
              <a:t> </a:t>
            </a:r>
            <a:r>
              <a:rPr lang="en-US" dirty="0">
                <a:cs typeface="Arial"/>
              </a:rPr>
              <a:t>e</a:t>
            </a:r>
            <a:r>
              <a:rPr lang="en-US" spc="-10" dirty="0">
                <a:cs typeface="Arial"/>
              </a:rPr>
              <a:t>xt</a:t>
            </a:r>
            <a:r>
              <a:rPr lang="en-US" dirty="0">
                <a:cs typeface="Arial"/>
              </a:rPr>
              <a:t>end</a:t>
            </a:r>
            <a:r>
              <a:rPr lang="en-US" spc="5" dirty="0">
                <a:cs typeface="Arial"/>
              </a:rPr>
              <a:t>s</a:t>
            </a:r>
            <a:r>
              <a:rPr lang="en-US" dirty="0">
                <a:cs typeface="Arial"/>
              </a:rPr>
              <a:t>,</a:t>
            </a:r>
            <a:r>
              <a:rPr lang="en-US" spc="-35" dirty="0">
                <a:cs typeface="Arial"/>
              </a:rPr>
              <a:t> </a:t>
            </a:r>
            <a:r>
              <a:rPr lang="en-US" dirty="0">
                <a:cs typeface="Arial"/>
              </a:rPr>
              <a:t>or</a:t>
            </a:r>
            <a:r>
              <a:rPr lang="en-US" spc="-15" dirty="0">
                <a:cs typeface="Arial"/>
              </a:rPr>
              <a:t> </a:t>
            </a:r>
            <a:r>
              <a:rPr lang="en-US" spc="5" dirty="0">
                <a:cs typeface="Arial"/>
              </a:rPr>
              <a:t>c</a:t>
            </a:r>
            <a:r>
              <a:rPr lang="en-US" dirty="0">
                <a:cs typeface="Arial"/>
              </a:rPr>
              <a:t>o</a:t>
            </a:r>
            <a:r>
              <a:rPr lang="en-US" spc="-5" dirty="0">
                <a:cs typeface="Arial"/>
              </a:rPr>
              <a:t>m</a:t>
            </a:r>
            <a:r>
              <a:rPr lang="en-US" dirty="0">
                <a:cs typeface="Arial"/>
              </a:rPr>
              <a:t>p</a:t>
            </a:r>
            <a:r>
              <a:rPr lang="en-US" spc="-5" dirty="0">
                <a:cs typeface="Arial"/>
              </a:rPr>
              <a:t>l</a:t>
            </a:r>
            <a:r>
              <a:rPr lang="en-US" dirty="0">
                <a:cs typeface="Arial"/>
              </a:rPr>
              <a:t>e</a:t>
            </a:r>
            <a:r>
              <a:rPr lang="en-US" spc="-10" dirty="0">
                <a:cs typeface="Arial"/>
              </a:rPr>
              <a:t>t</a:t>
            </a:r>
            <a:r>
              <a:rPr lang="en-US" dirty="0">
                <a:cs typeface="Arial"/>
              </a:rPr>
              <a:t>es</a:t>
            </a:r>
            <a:r>
              <a:rPr lang="en-US" spc="-35" dirty="0">
                <a:cs typeface="Arial"/>
              </a:rPr>
              <a:t> </a:t>
            </a:r>
            <a:r>
              <a:rPr lang="en-US" dirty="0">
                <a:cs typeface="Arial"/>
              </a:rPr>
              <a:t>pr</a:t>
            </a:r>
            <a:r>
              <a:rPr lang="en-US" spc="-5" dirty="0">
                <a:cs typeface="Arial"/>
              </a:rPr>
              <a:t>i</a:t>
            </a:r>
            <a:r>
              <a:rPr lang="en-US" dirty="0">
                <a:cs typeface="Arial"/>
              </a:rPr>
              <a:t>or</a:t>
            </a:r>
            <a:r>
              <a:rPr lang="en-US" spc="-15" dirty="0">
                <a:cs typeface="Arial"/>
              </a:rPr>
              <a:t> </a:t>
            </a:r>
            <a:r>
              <a:rPr lang="en-US" spc="-5" dirty="0">
                <a:cs typeface="Arial"/>
              </a:rPr>
              <a:t>STT</a:t>
            </a:r>
            <a:r>
              <a:rPr lang="en-US" dirty="0">
                <a:cs typeface="Arial"/>
              </a:rPr>
              <a:t>R </a:t>
            </a:r>
            <a:r>
              <a:rPr lang="en-US" spc="-10" dirty="0">
                <a:cs typeface="Arial"/>
              </a:rPr>
              <a:t>f</a:t>
            </a:r>
            <a:r>
              <a:rPr lang="en-US" dirty="0">
                <a:cs typeface="Arial"/>
              </a:rPr>
              <a:t>und</a:t>
            </a:r>
            <a:r>
              <a:rPr lang="en-US" spc="-5" dirty="0">
                <a:cs typeface="Arial"/>
              </a:rPr>
              <a:t>i</a:t>
            </a:r>
            <a:r>
              <a:rPr lang="en-US" dirty="0">
                <a:cs typeface="Arial"/>
              </a:rPr>
              <a:t>ng</a:t>
            </a:r>
            <a:r>
              <a:rPr lang="en-US" spc="-15" dirty="0">
                <a:cs typeface="Arial"/>
              </a:rPr>
              <a:t> </a:t>
            </a:r>
            <a:r>
              <a:rPr lang="en-US" dirty="0">
                <a:cs typeface="Arial"/>
              </a:rPr>
              <a:t>agree</a:t>
            </a:r>
            <a:r>
              <a:rPr lang="en-US" spc="-5" dirty="0">
                <a:cs typeface="Arial"/>
              </a:rPr>
              <a:t>m</a:t>
            </a:r>
            <a:r>
              <a:rPr lang="en-US" dirty="0">
                <a:cs typeface="Arial"/>
              </a:rPr>
              <a:t>en</a:t>
            </a:r>
            <a:r>
              <a:rPr lang="en-US" spc="-20" dirty="0">
                <a:cs typeface="Arial"/>
              </a:rPr>
              <a:t>t</a:t>
            </a:r>
            <a:r>
              <a:rPr lang="en-US" dirty="0">
                <a:cs typeface="Arial"/>
              </a:rPr>
              <a:t>s</a:t>
            </a:r>
          </a:p>
          <a:p>
            <a:pPr marL="812800" lvl="1" indent="-342900" algn="l">
              <a:spcBef>
                <a:spcPts val="480"/>
              </a:spcBef>
              <a:buFont typeface="Courier New" panose="02070309020205020404" pitchFamily="49" charset="0"/>
              <a:buChar char="o"/>
              <a:tabLst>
                <a:tab pos="356235" algn="l"/>
              </a:tabLst>
              <a:defRPr/>
            </a:pPr>
            <a:r>
              <a:rPr lang="en-US" spc="-5" dirty="0">
                <a:cs typeface="Arial"/>
              </a:rPr>
              <a:t>Phase III is not funded with STTR funds</a:t>
            </a:r>
            <a:endParaRPr lang="en-US" dirty="0">
              <a:cs typeface="Arial"/>
            </a:endParaRPr>
          </a:p>
        </p:txBody>
      </p:sp>
    </p:spTree>
    <p:extLst>
      <p:ext uri="{BB962C8B-B14F-4D97-AF65-F5344CB8AC3E}">
        <p14:creationId xmlns:p14="http://schemas.microsoft.com/office/powerpoint/2010/main" val="9025909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668A1BE-B3A9-4EC9-9C96-41379E80CBD3}" type="slidenum">
              <a:rPr lang="en-US" smtClean="0"/>
              <a:pPr/>
              <a:t>21</a:t>
            </a:fld>
            <a:endParaRPr lang="en-US"/>
          </a:p>
        </p:txBody>
      </p:sp>
      <p:sp>
        <p:nvSpPr>
          <p:cNvPr id="3" name="Rectangle 2"/>
          <p:cNvSpPr txBox="1">
            <a:spLocks noChangeArrowheads="1"/>
          </p:cNvSpPr>
          <p:nvPr/>
        </p:nvSpPr>
        <p:spPr bwMode="auto">
          <a:xfrm>
            <a:off x="1548527" y="374648"/>
            <a:ext cx="7092553" cy="55602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ctr" anchorCtr="0" compatLnSpc="1">
            <a:prstTxWarp prst="textNoShape">
              <a:avLst/>
            </a:prstTxWarp>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eaLnBrk="1" hangingPunct="1"/>
            <a:r>
              <a:rPr lang="en-US" altLang="en-US" kern="0" dirty="0"/>
              <a:t>R&amp;D:  STTR Program - Eligibility</a:t>
            </a:r>
          </a:p>
        </p:txBody>
      </p:sp>
      <p:sp>
        <p:nvSpPr>
          <p:cNvPr id="5" name="Rectangle 3"/>
          <p:cNvSpPr txBox="1">
            <a:spLocks noChangeArrowheads="1"/>
          </p:cNvSpPr>
          <p:nvPr/>
        </p:nvSpPr>
        <p:spPr bwMode="auto">
          <a:xfrm>
            <a:off x="79514" y="1249548"/>
            <a:ext cx="9008828" cy="560845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469900" indent="-457200" algn="l">
              <a:buFont typeface="Arial" panose="020B0604020202020204" pitchFamily="34" charset="0"/>
              <a:buChar char="•"/>
              <a:tabLst>
                <a:tab pos="355600" algn="l"/>
              </a:tabLst>
            </a:pPr>
            <a:r>
              <a:rPr lang="en-US" altLang="en-US" sz="2400" dirty="0"/>
              <a:t>Formal Cooperative R&amp;D Effort between Small Business and the U.S. Research Institute</a:t>
            </a:r>
          </a:p>
          <a:p>
            <a:pPr marL="342900" indent="-342900" algn="l" eaLnBrk="1" hangingPunct="1">
              <a:buFont typeface="Arial" panose="020B0604020202020204" pitchFamily="34" charset="0"/>
              <a:buChar char="•"/>
            </a:pPr>
            <a:r>
              <a:rPr lang="en-US" altLang="en-US" sz="2400" dirty="0">
                <a:latin typeface="Arial" panose="020B0604020202020204" pitchFamily="34" charset="0"/>
              </a:rPr>
              <a:t>The Small Business is the prime contractor,  The small business must preform a minimum of 40% of the work and the U.S. Research institution 30%.  </a:t>
            </a:r>
          </a:p>
          <a:p>
            <a:pPr marL="342900" indent="-342900" algn="l" eaLnBrk="1" hangingPunct="1">
              <a:buFont typeface="Arial" panose="020B0604020202020204" pitchFamily="34" charset="0"/>
              <a:buChar char="•"/>
            </a:pPr>
            <a:r>
              <a:rPr lang="en-US" altLang="en-US" sz="2400" dirty="0"/>
              <a:t>Small Business = &lt; 500 employees</a:t>
            </a:r>
          </a:p>
          <a:p>
            <a:pPr marL="342900" indent="-342900" algn="l" eaLnBrk="1" hangingPunct="1">
              <a:buFont typeface="Arial" panose="020B0604020202020204" pitchFamily="34" charset="0"/>
              <a:buChar char="•"/>
            </a:pPr>
            <a:r>
              <a:rPr lang="en-US" altLang="en-US" sz="2400" dirty="0"/>
              <a:t>PI can be an employee of either the Small Business or Research Institution</a:t>
            </a:r>
          </a:p>
          <a:p>
            <a:pPr marL="342900" indent="-342900" algn="l" eaLnBrk="1" hangingPunct="1">
              <a:buFont typeface="Arial" panose="020B0604020202020204" pitchFamily="34" charset="0"/>
              <a:buChar char="•"/>
            </a:pPr>
            <a:r>
              <a:rPr lang="en-US" altLang="en-US" sz="2400" dirty="0"/>
              <a:t>Research Institute must be a U.S. Research Institution</a:t>
            </a:r>
          </a:p>
          <a:p>
            <a:pPr marL="355600" indent="-342900">
              <a:tabLst>
                <a:tab pos="355600" algn="l"/>
              </a:tabLst>
            </a:pPr>
            <a:r>
              <a:rPr lang="en-US" altLang="en-US" sz="2400" dirty="0">
                <a:latin typeface="Arial" panose="020B0604020202020204" pitchFamily="34" charset="0"/>
              </a:rPr>
              <a:t>Must have an Intellectual Property Agreement between the Small Business and the U.S. Research Institute</a:t>
            </a:r>
          </a:p>
          <a:p>
            <a:pPr marL="342900" indent="-342900" algn="l" eaLnBrk="1" hangingPunct="1">
              <a:buFont typeface="Arial" panose="020B0604020202020204" pitchFamily="34" charset="0"/>
              <a:buChar char="•"/>
            </a:pPr>
            <a:endParaRPr lang="en-US" altLang="en-US" sz="2400" dirty="0">
              <a:latin typeface="Arial" panose="020B0604020202020204" pitchFamily="34" charset="0"/>
            </a:endParaRPr>
          </a:p>
          <a:p>
            <a:pPr marL="342900" indent="-342900" algn="l" eaLnBrk="1" hangingPunct="1">
              <a:buFont typeface="Arial" panose="020B0604020202020204" pitchFamily="34" charset="0"/>
              <a:buChar char="•"/>
            </a:pPr>
            <a:endParaRPr lang="en-US" altLang="en-US" sz="2400" kern="0" dirty="0"/>
          </a:p>
        </p:txBody>
      </p:sp>
    </p:spTree>
    <p:extLst>
      <p:ext uri="{BB962C8B-B14F-4D97-AF65-F5344CB8AC3E}">
        <p14:creationId xmlns:p14="http://schemas.microsoft.com/office/powerpoint/2010/main" val="2563910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668A1BE-B3A9-4EC9-9C96-41379E80CBD3}" type="slidenum">
              <a:rPr lang="en-US" smtClean="0"/>
              <a:pPr/>
              <a:t>22</a:t>
            </a:fld>
            <a:endParaRPr lang="en-US"/>
          </a:p>
        </p:txBody>
      </p:sp>
      <p:sp>
        <p:nvSpPr>
          <p:cNvPr id="3" name="Rectangle 2"/>
          <p:cNvSpPr txBox="1">
            <a:spLocks noChangeArrowheads="1"/>
          </p:cNvSpPr>
          <p:nvPr/>
        </p:nvSpPr>
        <p:spPr bwMode="auto">
          <a:xfrm>
            <a:off x="1492868" y="392444"/>
            <a:ext cx="7092553" cy="55602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ctr" anchorCtr="0" compatLnSpc="1">
            <a:prstTxWarp prst="textNoShape">
              <a:avLst/>
            </a:prstTxWarp>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eaLnBrk="1" hangingPunct="1"/>
            <a:r>
              <a:rPr lang="en-US" altLang="en-US" kern="0" dirty="0"/>
              <a:t>R&amp;D:  SBIR/STTR Solicitation Cycles</a:t>
            </a:r>
          </a:p>
        </p:txBody>
      </p:sp>
      <p:sp>
        <p:nvSpPr>
          <p:cNvPr id="5" name="Rectangle 3"/>
          <p:cNvSpPr txBox="1">
            <a:spLocks noChangeArrowheads="1"/>
          </p:cNvSpPr>
          <p:nvPr/>
        </p:nvSpPr>
        <p:spPr bwMode="auto">
          <a:xfrm>
            <a:off x="0" y="1241366"/>
            <a:ext cx="9144000" cy="339447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342900" indent="-342900" algn="l" eaLnBrk="1" hangingPunct="1">
              <a:buFont typeface="Arial" panose="020B0604020202020204" pitchFamily="34" charset="0"/>
              <a:buChar char="•"/>
            </a:pPr>
            <a:r>
              <a:rPr lang="en-US" altLang="en-US" kern="0" dirty="0"/>
              <a:t>DoD issues 3 solicitations and some out-of-cycle solicitations for some DoD agencies.  The regular solicitation cycles are identified by a 2-digit Fiscal Year (FY) (i.e. 21) </a:t>
            </a:r>
          </a:p>
          <a:p>
            <a:pPr marL="342900" indent="-342900" algn="l" eaLnBrk="1" hangingPunct="1">
              <a:buFont typeface="Arial" panose="020B0604020202020204" pitchFamily="34" charset="0"/>
              <a:buChar char="•"/>
            </a:pPr>
            <a:r>
              <a:rPr lang="en-US" altLang="en-US" kern="0" dirty="0"/>
              <a:t>For SBIR, the solicitation is also identified by a number – 1, 2, or 3 for the cycle (example:  21.1 is the 1</a:t>
            </a:r>
            <a:r>
              <a:rPr lang="en-US" altLang="en-US" kern="0" baseline="30000" dirty="0"/>
              <a:t>st</a:t>
            </a:r>
            <a:r>
              <a:rPr lang="en-US" altLang="en-US" kern="0" dirty="0"/>
              <a:t> cycle in FY 2021)</a:t>
            </a:r>
          </a:p>
          <a:p>
            <a:pPr marL="342900" indent="-342900" algn="l" eaLnBrk="1" hangingPunct="1">
              <a:buFont typeface="Arial" panose="020B0604020202020204" pitchFamily="34" charset="0"/>
              <a:buChar char="•"/>
            </a:pPr>
            <a:r>
              <a:rPr lang="en-US" altLang="en-US" kern="0" dirty="0"/>
              <a:t>For STTR, the solicitation is also identified by a letter – A, B, or C for the cycle (.example:  21.A is the 1</a:t>
            </a:r>
            <a:r>
              <a:rPr lang="en-US" altLang="en-US" kern="0" baseline="30000" dirty="0"/>
              <a:t>st</a:t>
            </a:r>
            <a:r>
              <a:rPr lang="en-US" altLang="en-US" kern="0" dirty="0"/>
              <a:t> cycle for FY2021)</a:t>
            </a:r>
          </a:p>
          <a:p>
            <a:pPr marL="342900" indent="-342900" algn="l" eaLnBrk="1" hangingPunct="1">
              <a:buFont typeface="Arial" panose="020B0604020202020204" pitchFamily="34" charset="0"/>
              <a:buChar char="•"/>
            </a:pPr>
            <a:r>
              <a:rPr lang="en-US" altLang="en-US" kern="0" dirty="0"/>
              <a:t>There is a pre-release period before the solicitation is active</a:t>
            </a:r>
          </a:p>
          <a:p>
            <a:pPr marL="342900" indent="-342900" algn="l" eaLnBrk="1" hangingPunct="1">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25363231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668A1BE-B3A9-4EC9-9C96-41379E80CBD3}" type="slidenum">
              <a:rPr lang="en-US" smtClean="0"/>
              <a:pPr/>
              <a:t>23</a:t>
            </a:fld>
            <a:endParaRPr lang="en-US"/>
          </a:p>
        </p:txBody>
      </p:sp>
      <p:sp>
        <p:nvSpPr>
          <p:cNvPr id="3" name="Rectangle 2"/>
          <p:cNvSpPr txBox="1">
            <a:spLocks noChangeArrowheads="1"/>
          </p:cNvSpPr>
          <p:nvPr/>
        </p:nvSpPr>
        <p:spPr bwMode="auto">
          <a:xfrm>
            <a:off x="1492868" y="392444"/>
            <a:ext cx="7092553" cy="55602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ctr" anchorCtr="0" compatLnSpc="1">
            <a:prstTxWarp prst="textNoShape">
              <a:avLst/>
            </a:prstTxWarp>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eaLnBrk="1" hangingPunct="1"/>
            <a:r>
              <a:rPr lang="en-US" altLang="en-US" kern="0" dirty="0"/>
              <a:t>R&amp;D:  SBIR/STTR Solicitation Information</a:t>
            </a:r>
          </a:p>
        </p:txBody>
      </p:sp>
      <p:sp>
        <p:nvSpPr>
          <p:cNvPr id="5" name="Rectangle 3"/>
          <p:cNvSpPr txBox="1">
            <a:spLocks noChangeArrowheads="1"/>
          </p:cNvSpPr>
          <p:nvPr/>
        </p:nvSpPr>
        <p:spPr bwMode="auto">
          <a:xfrm>
            <a:off x="63610" y="1273402"/>
            <a:ext cx="9144000" cy="339447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342900" indent="-342900" algn="l" eaLnBrk="1" hangingPunct="1">
              <a:buFont typeface="Arial" panose="020B0604020202020204" pitchFamily="34" charset="0"/>
              <a:buChar char="•"/>
            </a:pPr>
            <a:r>
              <a:rPr lang="en-US" altLang="en-US" kern="0" dirty="0"/>
              <a:t>Defense SBIR/STTR Innovation Portal (DSIP) is the site to search topics, register Small Business firm, or submit proposals:  </a:t>
            </a:r>
            <a:r>
              <a:rPr lang="en-US" altLang="en-US" kern="0" dirty="0">
                <a:hlinkClick r:id="rId2"/>
              </a:rPr>
              <a:t>https://www.dodsbirsttr.mil/submissions/login</a:t>
            </a:r>
            <a:r>
              <a:rPr lang="en-US" altLang="en-US" kern="0" dirty="0"/>
              <a:t> </a:t>
            </a:r>
          </a:p>
          <a:p>
            <a:pPr marL="342900" indent="-342900" algn="l" eaLnBrk="1" hangingPunct="1">
              <a:buFont typeface="Arial" panose="020B0604020202020204" pitchFamily="34" charset="0"/>
              <a:buChar char="•"/>
            </a:pPr>
            <a:r>
              <a:rPr lang="en-US" altLang="en-US" kern="0" dirty="0"/>
              <a:t>Process:  </a:t>
            </a:r>
          </a:p>
          <a:p>
            <a:pPr marL="800100" lvl="1" indent="-342900" algn="l" eaLnBrk="1" hangingPunct="1">
              <a:buFont typeface="Arial" panose="020B0604020202020204" pitchFamily="34" charset="0"/>
              <a:buChar char="•"/>
            </a:pPr>
            <a:r>
              <a:rPr lang="en-US" altLang="en-US" kern="0" dirty="0"/>
              <a:t>Search topics.  Note:  if no active solicitation cycle, you can still search historical topics</a:t>
            </a:r>
          </a:p>
          <a:p>
            <a:pPr marL="800100" lvl="1" indent="-342900" algn="l" eaLnBrk="1" hangingPunct="1">
              <a:buFont typeface="Arial" panose="020B0604020202020204" pitchFamily="34" charset="0"/>
              <a:buChar char="•"/>
            </a:pPr>
            <a:r>
              <a:rPr lang="en-US" altLang="en-US" kern="0" dirty="0"/>
              <a:t>Register your firm or register an individual within an already registered firm.  Note:  you can search topics without being registered but must be registered to submit a proposal</a:t>
            </a:r>
          </a:p>
          <a:p>
            <a:pPr marL="800100" lvl="1" indent="-342900" algn="l" eaLnBrk="1" hangingPunct="1">
              <a:buFont typeface="Arial" panose="020B0604020202020204" pitchFamily="34" charset="0"/>
              <a:buChar char="•"/>
            </a:pPr>
            <a:r>
              <a:rPr lang="en-US" altLang="en-US" kern="0" dirty="0"/>
              <a:t>Enter your proposal</a:t>
            </a:r>
          </a:p>
          <a:p>
            <a:pPr marL="342900" indent="-342900" algn="l" eaLnBrk="1" hangingPunct="1">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39107148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668A1BE-B3A9-4EC9-9C96-41379E80CBD3}" type="slidenum">
              <a:rPr lang="en-US" smtClean="0"/>
              <a:pPr/>
              <a:t>24</a:t>
            </a:fld>
            <a:endParaRPr lang="en-US"/>
          </a:p>
        </p:txBody>
      </p:sp>
      <p:sp>
        <p:nvSpPr>
          <p:cNvPr id="3" name="Rectangle 2"/>
          <p:cNvSpPr txBox="1">
            <a:spLocks noChangeArrowheads="1"/>
          </p:cNvSpPr>
          <p:nvPr/>
        </p:nvSpPr>
        <p:spPr bwMode="auto">
          <a:xfrm>
            <a:off x="1548527" y="374648"/>
            <a:ext cx="7092553" cy="55602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ctr" anchorCtr="0" compatLnSpc="1">
            <a:prstTxWarp prst="textNoShape">
              <a:avLst/>
            </a:prstTxWarp>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eaLnBrk="1" hangingPunct="1"/>
            <a:r>
              <a:rPr lang="en-US" altLang="en-US" kern="0" dirty="0"/>
              <a:t>R&amp;D:  SBIR/STTR Proposal Tips</a:t>
            </a:r>
          </a:p>
        </p:txBody>
      </p:sp>
      <p:sp>
        <p:nvSpPr>
          <p:cNvPr id="5" name="Rectangle 3"/>
          <p:cNvSpPr txBox="1">
            <a:spLocks noChangeArrowheads="1"/>
          </p:cNvSpPr>
          <p:nvPr/>
        </p:nvSpPr>
        <p:spPr bwMode="auto">
          <a:xfrm>
            <a:off x="79513" y="1408574"/>
            <a:ext cx="8773707" cy="339447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342900" indent="-342900" algn="l" eaLnBrk="1" hangingPunct="1">
              <a:buFont typeface="Arial" panose="020B0604020202020204" pitchFamily="34" charset="0"/>
              <a:buChar char="•"/>
            </a:pPr>
            <a:r>
              <a:rPr lang="en-US" altLang="en-US" kern="0" dirty="0"/>
              <a:t>Take advantage of the pre-release period to engage with the Technical Point of Contact (TPOC).</a:t>
            </a:r>
          </a:p>
          <a:p>
            <a:pPr marL="342900" indent="-342900" algn="l" eaLnBrk="1" hangingPunct="1">
              <a:buFont typeface="Arial" panose="020B0604020202020204" pitchFamily="34" charset="0"/>
              <a:buChar char="•"/>
            </a:pPr>
            <a:r>
              <a:rPr lang="en-US" altLang="en-US" kern="0" dirty="0"/>
              <a:t>Register your firm on DSIP early to allow time to obtain a Small Business ID from the Small Business Administration.  </a:t>
            </a:r>
          </a:p>
          <a:p>
            <a:pPr marL="342900" indent="-342900" algn="l" eaLnBrk="1" hangingPunct="1">
              <a:buFont typeface="Arial" panose="020B0604020202020204" pitchFamily="34" charset="0"/>
              <a:buChar char="•"/>
            </a:pPr>
            <a:r>
              <a:rPr lang="en-US" altLang="en-US" kern="0" dirty="0"/>
              <a:t>Search for topics on DoD’s portal and other portals (SBIR.gov list all federal agencies SBIR/STTR solicitations)</a:t>
            </a:r>
          </a:p>
          <a:p>
            <a:pPr marL="342900" indent="-342900" algn="l" eaLnBrk="1" hangingPunct="1">
              <a:buFont typeface="Arial" panose="020B0604020202020204" pitchFamily="34" charset="0"/>
              <a:buChar char="•"/>
            </a:pPr>
            <a:r>
              <a:rPr lang="en-US" altLang="en-US" kern="0" dirty="0"/>
              <a:t>You cannot perform the same R&amp;D under more than 1 SBIR/STTR contract. (= FRAUD)</a:t>
            </a:r>
          </a:p>
          <a:p>
            <a:pPr marL="342900" indent="-342900" algn="l" eaLnBrk="1" hangingPunct="1">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8069957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668A1BE-B3A9-4EC9-9C96-41379E80CBD3}" type="slidenum">
              <a:rPr lang="en-US" smtClean="0"/>
              <a:pPr/>
              <a:t>25</a:t>
            </a:fld>
            <a:endParaRPr lang="en-US"/>
          </a:p>
        </p:txBody>
      </p:sp>
      <p:sp>
        <p:nvSpPr>
          <p:cNvPr id="3" name="Rectangle 2"/>
          <p:cNvSpPr txBox="1">
            <a:spLocks noChangeArrowheads="1"/>
          </p:cNvSpPr>
          <p:nvPr/>
        </p:nvSpPr>
        <p:spPr bwMode="auto">
          <a:xfrm>
            <a:off x="1548527" y="374648"/>
            <a:ext cx="7092553" cy="55602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ctr" anchorCtr="0" compatLnSpc="1">
            <a:prstTxWarp prst="textNoShape">
              <a:avLst/>
            </a:prstTxWarp>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eaLnBrk="1" hangingPunct="1"/>
            <a:r>
              <a:rPr lang="en-US" altLang="en-US" kern="0" dirty="0"/>
              <a:t>R&amp;D:  SBIR/STTR Proposal Tips (Continued)</a:t>
            </a:r>
          </a:p>
        </p:txBody>
      </p:sp>
      <p:sp>
        <p:nvSpPr>
          <p:cNvPr id="5" name="Rectangle 3"/>
          <p:cNvSpPr txBox="1">
            <a:spLocks noChangeArrowheads="1"/>
          </p:cNvSpPr>
          <p:nvPr/>
        </p:nvSpPr>
        <p:spPr bwMode="auto">
          <a:xfrm>
            <a:off x="79513" y="1408574"/>
            <a:ext cx="8773707" cy="339447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342900" indent="-342900" algn="l" eaLnBrk="1" hangingPunct="1">
              <a:buFont typeface="Arial" panose="020B0604020202020204" pitchFamily="34" charset="0"/>
              <a:buChar char="•"/>
            </a:pPr>
            <a:r>
              <a:rPr lang="en-US" altLang="en-US" kern="0" dirty="0"/>
              <a:t>Update your Company Commercialization Report (CCR) for subsequent SBIR/STTR awards.</a:t>
            </a:r>
          </a:p>
          <a:p>
            <a:pPr marL="342900" indent="-342900" algn="l" eaLnBrk="1" hangingPunct="1">
              <a:buFont typeface="Arial" panose="020B0604020202020204" pitchFamily="34" charset="0"/>
              <a:buChar char="•"/>
            </a:pPr>
            <a:r>
              <a:rPr lang="en-US" altLang="en-US" kern="0" dirty="0"/>
              <a:t>Address any concerns on your previous proposal.</a:t>
            </a:r>
          </a:p>
          <a:p>
            <a:pPr marL="342900" indent="-342900" algn="l" eaLnBrk="1" hangingPunct="1">
              <a:buFont typeface="Arial" panose="020B0604020202020204" pitchFamily="34" charset="0"/>
              <a:buChar char="•"/>
            </a:pPr>
            <a:r>
              <a:rPr lang="en-US" altLang="en-US" kern="0" dirty="0"/>
              <a:t>Read the instructions – both the overarching DoD instructions and the agency-specific instructions.  </a:t>
            </a:r>
          </a:p>
          <a:p>
            <a:pPr marL="342900" indent="-342900" algn="l" eaLnBrk="1" hangingPunct="1">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29142242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668A1BE-B3A9-4EC9-9C96-41379E80CBD3}" type="slidenum">
              <a:rPr lang="en-US" smtClean="0"/>
              <a:pPr/>
              <a:t>26</a:t>
            </a:fld>
            <a:endParaRPr lang="en-US"/>
          </a:p>
        </p:txBody>
      </p:sp>
      <p:sp>
        <p:nvSpPr>
          <p:cNvPr id="3" name="Rectangle 2"/>
          <p:cNvSpPr txBox="1">
            <a:spLocks noChangeArrowheads="1"/>
          </p:cNvSpPr>
          <p:nvPr/>
        </p:nvSpPr>
        <p:spPr bwMode="auto">
          <a:xfrm>
            <a:off x="1548527" y="374648"/>
            <a:ext cx="7092553" cy="55602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ctr" anchorCtr="0" compatLnSpc="1">
            <a:prstTxWarp prst="textNoShape">
              <a:avLst/>
            </a:prstTxWarp>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eaLnBrk="1" hangingPunct="1"/>
            <a:r>
              <a:rPr lang="en-US" altLang="en-US" kern="0" dirty="0"/>
              <a:t>R&amp;D:  Broad Agency </a:t>
            </a:r>
            <a:r>
              <a:rPr lang="en-US" altLang="en-US" kern="0" dirty="0" err="1"/>
              <a:t>Announcments</a:t>
            </a:r>
            <a:r>
              <a:rPr lang="en-US" altLang="en-US" kern="0" dirty="0"/>
              <a:t> (BAAs)</a:t>
            </a:r>
          </a:p>
        </p:txBody>
      </p:sp>
      <p:sp>
        <p:nvSpPr>
          <p:cNvPr id="5" name="Rectangle 3"/>
          <p:cNvSpPr txBox="1">
            <a:spLocks noChangeArrowheads="1"/>
          </p:cNvSpPr>
          <p:nvPr/>
        </p:nvSpPr>
        <p:spPr bwMode="auto">
          <a:xfrm>
            <a:off x="591815" y="1448331"/>
            <a:ext cx="8229600" cy="339447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342900" indent="-342900" algn="l" eaLnBrk="1" hangingPunct="1">
              <a:buFont typeface="Arial" panose="020B0604020202020204" pitchFamily="34" charset="0"/>
              <a:buChar char="•"/>
            </a:pPr>
            <a:r>
              <a:rPr lang="en-US" altLang="en-US" kern="0" dirty="0"/>
              <a:t>Search beta.SAM.gov for these opportunities</a:t>
            </a:r>
          </a:p>
          <a:p>
            <a:pPr marL="342900" indent="-342900" algn="l" eaLnBrk="1" hangingPunct="1">
              <a:buFont typeface="Arial" panose="020B0604020202020204" pitchFamily="34" charset="0"/>
              <a:buChar char="•"/>
            </a:pPr>
            <a:r>
              <a:rPr lang="en-US" altLang="en-US" kern="0" dirty="0"/>
              <a:t>Note:  DoD Agency usually do contracts – not grants.  DoD wants to have specific deliverables.  </a:t>
            </a:r>
          </a:p>
          <a:p>
            <a:pPr marL="342900" indent="-342900" algn="l" eaLnBrk="1" hangingPunct="1">
              <a:buFont typeface="Arial" panose="020B0604020202020204" pitchFamily="34" charset="0"/>
              <a:buChar char="•"/>
            </a:pPr>
            <a:r>
              <a:rPr lang="en-US" altLang="en-US" kern="0" dirty="0"/>
              <a:t>There may be opportunities for Cooperative Agreements too.  No funds but opportunities to share resources and intellectual property with the Government  agency.  </a:t>
            </a:r>
          </a:p>
          <a:p>
            <a:pPr marL="342900" indent="-342900" algn="l" eaLnBrk="1" hangingPunct="1">
              <a:buFont typeface="Arial" panose="020B0604020202020204" pitchFamily="34" charset="0"/>
              <a:buChar char="•"/>
            </a:pPr>
            <a:endParaRPr lang="en-US" altLang="en-US" sz="2100" kern="0" dirty="0"/>
          </a:p>
        </p:txBody>
      </p:sp>
    </p:spTree>
    <p:extLst>
      <p:ext uri="{BB962C8B-B14F-4D97-AF65-F5344CB8AC3E}">
        <p14:creationId xmlns:p14="http://schemas.microsoft.com/office/powerpoint/2010/main" val="4081755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668A1BE-B3A9-4EC9-9C96-41379E80CBD3}" type="slidenum">
              <a:rPr lang="en-US" smtClean="0"/>
              <a:pPr/>
              <a:t>27</a:t>
            </a:fld>
            <a:endParaRPr lang="en-US"/>
          </a:p>
        </p:txBody>
      </p:sp>
      <p:sp>
        <p:nvSpPr>
          <p:cNvPr id="3" name="Rectangle 2"/>
          <p:cNvSpPr txBox="1">
            <a:spLocks noChangeArrowheads="1"/>
          </p:cNvSpPr>
          <p:nvPr/>
        </p:nvSpPr>
        <p:spPr bwMode="auto">
          <a:xfrm>
            <a:off x="1548527" y="374648"/>
            <a:ext cx="7092553" cy="55602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ctr" anchorCtr="0" compatLnSpc="1">
            <a:prstTxWarp prst="textNoShape">
              <a:avLst/>
            </a:prstTxWarp>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eaLnBrk="1" hangingPunct="1"/>
            <a:r>
              <a:rPr lang="en-US" altLang="en-US" kern="0" dirty="0"/>
              <a:t>DoD Mentor-Protégé Program (MPP)</a:t>
            </a:r>
          </a:p>
        </p:txBody>
      </p:sp>
      <p:sp>
        <p:nvSpPr>
          <p:cNvPr id="5" name="Rectangle 3"/>
          <p:cNvSpPr txBox="1">
            <a:spLocks noChangeArrowheads="1"/>
          </p:cNvSpPr>
          <p:nvPr/>
        </p:nvSpPr>
        <p:spPr bwMode="auto">
          <a:xfrm>
            <a:off x="159026" y="1472185"/>
            <a:ext cx="8984974" cy="339447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342900" indent="-342900" algn="l" eaLnBrk="1" hangingPunct="1">
              <a:buFont typeface="Arial" panose="020B0604020202020204" pitchFamily="34" charset="0"/>
              <a:buChar char="•"/>
            </a:pPr>
            <a:r>
              <a:rPr lang="en-US" altLang="en-US" kern="0" dirty="0"/>
              <a:t>The DoD Mentor-Protégé Program (MPP) provides incentives for federal contractors to develop the capabilities of a small business with the objective of strengthening the industrial base.  </a:t>
            </a:r>
          </a:p>
          <a:p>
            <a:pPr marL="342900" indent="-342900" algn="l" eaLnBrk="1" hangingPunct="1">
              <a:buFont typeface="Arial" panose="020B0604020202020204" pitchFamily="34" charset="0"/>
              <a:buChar char="•"/>
            </a:pPr>
            <a:r>
              <a:rPr lang="en-US" altLang="en-US" kern="0" dirty="0"/>
              <a:t>3 types of Mentor-Protégé Agreements (MPAs):</a:t>
            </a:r>
          </a:p>
          <a:p>
            <a:pPr marL="800100" lvl="1" indent="-342900" algn="l" eaLnBrk="1" hangingPunct="1">
              <a:buFont typeface="Arial" panose="020B0604020202020204" pitchFamily="34" charset="0"/>
              <a:buChar char="•"/>
            </a:pPr>
            <a:r>
              <a:rPr lang="en-US" altLang="en-US" kern="0" dirty="0"/>
              <a:t>Reimbursable;</a:t>
            </a:r>
          </a:p>
          <a:p>
            <a:pPr marL="800100" lvl="1" indent="-342900" algn="l" eaLnBrk="1" hangingPunct="1">
              <a:buFont typeface="Arial" panose="020B0604020202020204" pitchFamily="34" charset="0"/>
              <a:buChar char="•"/>
            </a:pPr>
            <a:r>
              <a:rPr lang="en-US" altLang="en-US" kern="0" dirty="0"/>
              <a:t>Credit;</a:t>
            </a:r>
          </a:p>
          <a:p>
            <a:pPr marL="800100" lvl="1" indent="-342900" algn="l" eaLnBrk="1" hangingPunct="1">
              <a:buFont typeface="Arial" panose="020B0604020202020204" pitchFamily="34" charset="0"/>
              <a:buChar char="•"/>
            </a:pPr>
            <a:r>
              <a:rPr lang="en-US" altLang="en-US" kern="0" dirty="0"/>
              <a:t>Hybrid</a:t>
            </a:r>
          </a:p>
          <a:p>
            <a:pPr marL="342900" indent="-342900" algn="l" eaLnBrk="1" hangingPunct="1">
              <a:buFont typeface="Arial" panose="020B0604020202020204" pitchFamily="34" charset="0"/>
              <a:buChar char="•"/>
            </a:pPr>
            <a:endParaRPr lang="en-US" altLang="en-US" sz="2100" kern="0" dirty="0"/>
          </a:p>
        </p:txBody>
      </p:sp>
    </p:spTree>
    <p:extLst>
      <p:ext uri="{BB962C8B-B14F-4D97-AF65-F5344CB8AC3E}">
        <p14:creationId xmlns:p14="http://schemas.microsoft.com/office/powerpoint/2010/main" val="17440159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668A1BE-B3A9-4EC9-9C96-41379E80CBD3}" type="slidenum">
              <a:rPr lang="en-US" smtClean="0"/>
              <a:pPr/>
              <a:t>28</a:t>
            </a:fld>
            <a:endParaRPr lang="en-US"/>
          </a:p>
        </p:txBody>
      </p:sp>
      <p:sp>
        <p:nvSpPr>
          <p:cNvPr id="3" name="Rectangle 2"/>
          <p:cNvSpPr txBox="1">
            <a:spLocks noChangeArrowheads="1"/>
          </p:cNvSpPr>
          <p:nvPr/>
        </p:nvSpPr>
        <p:spPr bwMode="auto">
          <a:xfrm>
            <a:off x="1548527" y="374648"/>
            <a:ext cx="7092553" cy="55602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ctr" anchorCtr="0" compatLnSpc="1">
            <a:prstTxWarp prst="textNoShape">
              <a:avLst/>
            </a:prstTxWarp>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eaLnBrk="1" hangingPunct="1"/>
            <a:r>
              <a:rPr lang="en-US" altLang="en-US" kern="0" dirty="0"/>
              <a:t>DoD MPP (Continued)</a:t>
            </a:r>
          </a:p>
        </p:txBody>
      </p:sp>
      <p:sp>
        <p:nvSpPr>
          <p:cNvPr id="5" name="Rectangle 3"/>
          <p:cNvSpPr txBox="1">
            <a:spLocks noChangeArrowheads="1"/>
          </p:cNvSpPr>
          <p:nvPr/>
        </p:nvSpPr>
        <p:spPr bwMode="auto">
          <a:xfrm>
            <a:off x="214685" y="1472185"/>
            <a:ext cx="8638535" cy="339447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342900" indent="-342900" algn="l" eaLnBrk="1" hangingPunct="1">
              <a:buFont typeface="Arial" panose="020B0604020202020204" pitchFamily="34" charset="0"/>
              <a:buChar char="•"/>
            </a:pPr>
            <a:r>
              <a:rPr lang="en-US" altLang="en-US" kern="0" dirty="0"/>
              <a:t>For reimbursable MPAs, DoD requires that at least 5% of the cost be subcontracted to HBCUs/MSIs, Small Business Development Centers (SBDCs) or Procurement Technical Assistance Centers to provide Technical Assistance that is identified in a needs assessment done for the small business protégé firm.  </a:t>
            </a:r>
          </a:p>
          <a:p>
            <a:pPr marL="342900" indent="-342900" algn="l" eaLnBrk="1" hangingPunct="1">
              <a:buFont typeface="Arial" panose="020B0604020202020204" pitchFamily="34" charset="0"/>
              <a:buChar char="•"/>
            </a:pPr>
            <a:r>
              <a:rPr lang="en-US" altLang="en-US" kern="0" dirty="0"/>
              <a:t>Note:  MPAs can by up to $1M/year and the developmental assistance provided by the HBCU/MSI, PTAC, or SBDC often exceeds 5%</a:t>
            </a:r>
          </a:p>
          <a:p>
            <a:pPr marL="342900" indent="-342900" algn="l" eaLnBrk="1" hangingPunct="1">
              <a:buFont typeface="Arial" panose="020B0604020202020204" pitchFamily="34" charset="0"/>
              <a:buChar char="•"/>
            </a:pPr>
            <a:endParaRPr lang="en-US" altLang="en-US" sz="2100" kern="0" dirty="0"/>
          </a:p>
        </p:txBody>
      </p:sp>
    </p:spTree>
    <p:extLst>
      <p:ext uri="{BB962C8B-B14F-4D97-AF65-F5344CB8AC3E}">
        <p14:creationId xmlns:p14="http://schemas.microsoft.com/office/powerpoint/2010/main" val="39144401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668A1BE-B3A9-4EC9-9C96-41379E80CBD3}" type="slidenum">
              <a:rPr lang="en-US" smtClean="0"/>
              <a:pPr/>
              <a:t>29</a:t>
            </a:fld>
            <a:endParaRPr lang="en-US"/>
          </a:p>
        </p:txBody>
      </p:sp>
      <p:sp>
        <p:nvSpPr>
          <p:cNvPr id="3" name="Rectangle 2"/>
          <p:cNvSpPr txBox="1">
            <a:spLocks noChangeArrowheads="1"/>
          </p:cNvSpPr>
          <p:nvPr/>
        </p:nvSpPr>
        <p:spPr bwMode="auto">
          <a:xfrm>
            <a:off x="1548527" y="374648"/>
            <a:ext cx="7092553" cy="55602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ctr" anchorCtr="0" compatLnSpc="1">
            <a:prstTxWarp prst="textNoShape">
              <a:avLst/>
            </a:prstTxWarp>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eaLnBrk="1" hangingPunct="1"/>
            <a:r>
              <a:rPr lang="en-US" altLang="en-US" kern="0" dirty="0"/>
              <a:t>DoD MPP (continued)</a:t>
            </a:r>
          </a:p>
        </p:txBody>
      </p:sp>
      <p:sp>
        <p:nvSpPr>
          <p:cNvPr id="5" name="Rectangle 3"/>
          <p:cNvSpPr txBox="1">
            <a:spLocks noChangeArrowheads="1"/>
          </p:cNvSpPr>
          <p:nvPr/>
        </p:nvSpPr>
        <p:spPr bwMode="auto">
          <a:xfrm>
            <a:off x="174929" y="1297256"/>
            <a:ext cx="9040633" cy="339447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342900" indent="-342900" algn="l" eaLnBrk="1" hangingPunct="1">
              <a:buFont typeface="Arial" panose="020B0604020202020204" pitchFamily="34" charset="0"/>
              <a:buChar char="•"/>
            </a:pPr>
            <a:r>
              <a:rPr lang="en-US" altLang="en-US" kern="0" dirty="0"/>
              <a:t>Examples of some technical assistance provided:  </a:t>
            </a:r>
          </a:p>
          <a:p>
            <a:pPr marL="800100" lvl="1" indent="-342900" algn="l" eaLnBrk="1" hangingPunct="1">
              <a:buFont typeface="Arial" panose="020B0604020202020204" pitchFamily="34" charset="0"/>
              <a:buChar char="•"/>
            </a:pPr>
            <a:r>
              <a:rPr lang="en-US" altLang="en-US" kern="0" dirty="0"/>
              <a:t>Human Resources training and certifications; </a:t>
            </a:r>
          </a:p>
          <a:p>
            <a:pPr marL="800100" lvl="1" indent="-342900" algn="l" eaLnBrk="1" hangingPunct="1">
              <a:buFont typeface="Arial" panose="020B0604020202020204" pitchFamily="34" charset="0"/>
              <a:buChar char="•"/>
            </a:pPr>
            <a:r>
              <a:rPr lang="en-US" altLang="en-US" kern="0" dirty="0"/>
              <a:t>Marketing training; website design; branding; </a:t>
            </a:r>
          </a:p>
          <a:p>
            <a:pPr marL="800100" lvl="1" indent="-342900" algn="l" eaLnBrk="1" hangingPunct="1">
              <a:buFont typeface="Arial" panose="020B0604020202020204" pitchFamily="34" charset="0"/>
              <a:buChar char="•"/>
            </a:pPr>
            <a:r>
              <a:rPr lang="en-US" altLang="en-US" kern="0" dirty="0"/>
              <a:t>PMP training and certification; </a:t>
            </a:r>
          </a:p>
          <a:p>
            <a:pPr marL="800100" lvl="1" indent="-342900" algn="l" eaLnBrk="1" hangingPunct="1">
              <a:buFont typeface="Arial" panose="020B0604020202020204" pitchFamily="34" charset="0"/>
              <a:buChar char="•"/>
            </a:pPr>
            <a:r>
              <a:rPr lang="en-US" altLang="en-US" kern="0" dirty="0"/>
              <a:t>Additive manufacturing improvements; </a:t>
            </a:r>
          </a:p>
          <a:p>
            <a:pPr marL="800100" lvl="1" indent="-342900" algn="l" eaLnBrk="1" hangingPunct="1">
              <a:buFont typeface="Arial" panose="020B0604020202020204" pitchFamily="34" charset="0"/>
              <a:buChar char="•"/>
            </a:pPr>
            <a:r>
              <a:rPr lang="en-US" altLang="en-US" kern="0" dirty="0"/>
              <a:t>ISO certifications; </a:t>
            </a:r>
          </a:p>
          <a:p>
            <a:pPr marL="800100" lvl="1" indent="-342900" algn="l" eaLnBrk="1" hangingPunct="1">
              <a:buFont typeface="Arial" panose="020B0604020202020204" pitchFamily="34" charset="0"/>
              <a:buChar char="•"/>
            </a:pPr>
            <a:r>
              <a:rPr lang="en-US" altLang="en-US" kern="0" dirty="0"/>
              <a:t>CMMI training and certification; </a:t>
            </a:r>
          </a:p>
          <a:p>
            <a:pPr marL="800100" lvl="1" indent="-342900" algn="l" eaLnBrk="1" hangingPunct="1">
              <a:buFont typeface="Arial" panose="020B0604020202020204" pitchFamily="34" charset="0"/>
              <a:buChar char="•"/>
            </a:pPr>
            <a:r>
              <a:rPr lang="en-US" altLang="en-US" kern="0" dirty="0"/>
              <a:t>Implementing an DCAA-approved (i.e. Defense Contracting Auditing Agency) accounting system; </a:t>
            </a:r>
          </a:p>
          <a:p>
            <a:pPr marL="800100" lvl="1" indent="-342900" algn="l" eaLnBrk="1" hangingPunct="1">
              <a:buFont typeface="Arial" panose="020B0604020202020204" pitchFamily="34" charset="0"/>
              <a:buChar char="•"/>
            </a:pPr>
            <a:r>
              <a:rPr lang="en-US" altLang="en-US" kern="0" dirty="0"/>
              <a:t>Providing student interns for some of the technology transfer/development.  </a:t>
            </a:r>
          </a:p>
          <a:p>
            <a:pPr marL="800100" lvl="1" indent="-342900" algn="l" eaLnBrk="1" hangingPunct="1">
              <a:buFont typeface="Arial" panose="020B0604020202020204" pitchFamily="34" charset="0"/>
              <a:buChar char="•"/>
            </a:pPr>
            <a:r>
              <a:rPr lang="en-US" altLang="en-US" kern="0" dirty="0"/>
              <a:t>Others</a:t>
            </a:r>
          </a:p>
        </p:txBody>
      </p:sp>
    </p:spTree>
    <p:extLst>
      <p:ext uri="{BB962C8B-B14F-4D97-AF65-F5344CB8AC3E}">
        <p14:creationId xmlns:p14="http://schemas.microsoft.com/office/powerpoint/2010/main" val="1436951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668A1BE-B3A9-4EC9-9C96-41379E80CBD3}" type="slidenum">
              <a:rPr lang="en-US" smtClean="0"/>
              <a:pPr/>
              <a:t>3</a:t>
            </a:fld>
            <a:endParaRPr lang="en-US"/>
          </a:p>
        </p:txBody>
      </p:sp>
      <p:sp>
        <p:nvSpPr>
          <p:cNvPr id="5" name="Rectangle 2"/>
          <p:cNvSpPr txBox="1">
            <a:spLocks noChangeArrowheads="1"/>
          </p:cNvSpPr>
          <p:nvPr/>
        </p:nvSpPr>
        <p:spPr bwMode="auto">
          <a:xfrm>
            <a:off x="1548527" y="374648"/>
            <a:ext cx="7092553" cy="55602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ctr" anchorCtr="0" compatLnSpc="1">
            <a:prstTxWarp prst="textNoShape">
              <a:avLst/>
            </a:prstTxWarp>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eaLnBrk="1" hangingPunct="1"/>
            <a:r>
              <a:rPr lang="en-US" altLang="en-US" kern="0" dirty="0"/>
              <a:t>R&amp;D:  SBIR Program</a:t>
            </a:r>
          </a:p>
        </p:txBody>
      </p:sp>
      <p:sp>
        <p:nvSpPr>
          <p:cNvPr id="6" name="Rectangle 3"/>
          <p:cNvSpPr txBox="1">
            <a:spLocks noChangeArrowheads="1"/>
          </p:cNvSpPr>
          <p:nvPr/>
        </p:nvSpPr>
        <p:spPr bwMode="auto">
          <a:xfrm>
            <a:off x="103367" y="1435609"/>
            <a:ext cx="8859582" cy="339447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457200" indent="-457200" algn="l" eaLnBrk="1" hangingPunct="1">
              <a:buFont typeface="Arial" panose="020B0604020202020204" pitchFamily="34" charset="0"/>
              <a:buChar char="•"/>
            </a:pPr>
            <a:r>
              <a:rPr lang="en-US" altLang="en-US" dirty="0"/>
              <a:t>The SBIR and STTR Programs are authorized as part of the Small Business Act as amended by various National Defense Authorization Acts (NDAAs)</a:t>
            </a:r>
          </a:p>
          <a:p>
            <a:pPr marL="457200" indent="-457200" algn="l" eaLnBrk="1" hangingPunct="1">
              <a:buFont typeface="Arial" panose="020B0604020202020204" pitchFamily="34" charset="0"/>
              <a:buChar char="•"/>
            </a:pPr>
            <a:r>
              <a:rPr lang="en-US" altLang="en-US" dirty="0"/>
              <a:t>The Small Business Administration (SBA) is responsible for issuing policy and guidance for the programs.  SBA does so through their SBIR/STTR Policy Directive.  (SBA updates this periodically to reflect NDAA changes.)  </a:t>
            </a:r>
          </a:p>
          <a:p>
            <a:pPr algn="l" eaLnBrk="1" hangingPunct="1"/>
            <a:endParaRPr lang="en-US" altLang="en-US" kern="0" dirty="0"/>
          </a:p>
        </p:txBody>
      </p:sp>
    </p:spTree>
    <p:extLst>
      <p:ext uri="{BB962C8B-B14F-4D97-AF65-F5344CB8AC3E}">
        <p14:creationId xmlns:p14="http://schemas.microsoft.com/office/powerpoint/2010/main" val="13704762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668A1BE-B3A9-4EC9-9C96-41379E80CBD3}" type="slidenum">
              <a:rPr lang="en-US" smtClean="0"/>
              <a:pPr/>
              <a:t>30</a:t>
            </a:fld>
            <a:endParaRPr lang="en-US"/>
          </a:p>
        </p:txBody>
      </p:sp>
      <p:sp>
        <p:nvSpPr>
          <p:cNvPr id="3" name="Rectangle 2"/>
          <p:cNvSpPr txBox="1">
            <a:spLocks noChangeArrowheads="1"/>
          </p:cNvSpPr>
          <p:nvPr/>
        </p:nvSpPr>
        <p:spPr bwMode="auto">
          <a:xfrm>
            <a:off x="1548527" y="374648"/>
            <a:ext cx="7092553" cy="55602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ctr" anchorCtr="0" compatLnSpc="1">
            <a:prstTxWarp prst="textNoShape">
              <a:avLst/>
            </a:prstTxWarp>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eaLnBrk="1" hangingPunct="1"/>
            <a:r>
              <a:rPr lang="en-US" altLang="en-US" kern="0" dirty="0"/>
              <a:t>Contracting Opportunities</a:t>
            </a:r>
          </a:p>
        </p:txBody>
      </p:sp>
      <p:sp>
        <p:nvSpPr>
          <p:cNvPr id="5" name="Rectangle 3"/>
          <p:cNvSpPr txBox="1">
            <a:spLocks noChangeArrowheads="1"/>
          </p:cNvSpPr>
          <p:nvPr/>
        </p:nvSpPr>
        <p:spPr bwMode="auto">
          <a:xfrm>
            <a:off x="326003" y="1472185"/>
            <a:ext cx="8527217" cy="339447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342900" indent="-342900" algn="l" eaLnBrk="1" hangingPunct="1">
              <a:buFont typeface="Arial" panose="020B0604020202020204" pitchFamily="34" charset="0"/>
              <a:buChar char="•"/>
            </a:pPr>
            <a:r>
              <a:rPr lang="en-US" altLang="en-US" kern="0" dirty="0"/>
              <a:t>HBCUs/MSIs can compete for full and open solicitations.  </a:t>
            </a:r>
          </a:p>
          <a:p>
            <a:pPr marL="342900" indent="-342900" algn="l" eaLnBrk="1" hangingPunct="1">
              <a:buFont typeface="Arial" panose="020B0604020202020204" pitchFamily="34" charset="0"/>
              <a:buChar char="•"/>
            </a:pPr>
            <a:r>
              <a:rPr lang="en-US" altLang="en-US" kern="0" dirty="0"/>
              <a:t>Most do not have infrastructure in place to follow opportunities on beta.SAM.gov and put together proposals; those who do can bring tremendous revenue to the university and provide job experience to intern students.  </a:t>
            </a:r>
          </a:p>
          <a:p>
            <a:pPr marL="342900" indent="-342900" algn="l" eaLnBrk="1" hangingPunct="1">
              <a:buFont typeface="Arial" panose="020B0604020202020204" pitchFamily="34" charset="0"/>
              <a:buChar char="•"/>
            </a:pPr>
            <a:r>
              <a:rPr lang="en-US" altLang="en-US" kern="0" dirty="0"/>
              <a:t>Example:  U.S. Army Corps of Engineers awarded an $14M contract to University of NM years ago to do some studies.  </a:t>
            </a:r>
          </a:p>
          <a:p>
            <a:pPr marL="342900" indent="-342900" algn="l" eaLnBrk="1" hangingPunct="1">
              <a:buFont typeface="Arial" panose="020B0604020202020204" pitchFamily="34" charset="0"/>
              <a:buChar char="•"/>
            </a:pPr>
            <a:endParaRPr lang="en-US" altLang="en-US" sz="2100" kern="0" dirty="0"/>
          </a:p>
        </p:txBody>
      </p:sp>
    </p:spTree>
    <p:extLst>
      <p:ext uri="{BB962C8B-B14F-4D97-AF65-F5344CB8AC3E}">
        <p14:creationId xmlns:p14="http://schemas.microsoft.com/office/powerpoint/2010/main" val="921699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668A1BE-B3A9-4EC9-9C96-41379E80CBD3}" type="slidenum">
              <a:rPr lang="en-US" smtClean="0"/>
              <a:pPr/>
              <a:t>31</a:t>
            </a:fld>
            <a:endParaRPr lang="en-US"/>
          </a:p>
        </p:txBody>
      </p:sp>
      <p:sp>
        <p:nvSpPr>
          <p:cNvPr id="3" name="Rectangle 2"/>
          <p:cNvSpPr txBox="1">
            <a:spLocks noChangeArrowheads="1"/>
          </p:cNvSpPr>
          <p:nvPr/>
        </p:nvSpPr>
        <p:spPr bwMode="auto">
          <a:xfrm>
            <a:off x="1548527" y="374648"/>
            <a:ext cx="7092553" cy="55602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ctr" anchorCtr="0" compatLnSpc="1">
            <a:prstTxWarp prst="textNoShape">
              <a:avLst/>
            </a:prstTxWarp>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eaLnBrk="1" hangingPunct="1"/>
            <a:r>
              <a:rPr lang="en-US" altLang="en-US" kern="0" dirty="0"/>
              <a:t>Questions</a:t>
            </a:r>
          </a:p>
        </p:txBody>
      </p:sp>
      <p:sp>
        <p:nvSpPr>
          <p:cNvPr id="5" name="Rectangle 3"/>
          <p:cNvSpPr txBox="1">
            <a:spLocks noChangeArrowheads="1"/>
          </p:cNvSpPr>
          <p:nvPr/>
        </p:nvSpPr>
        <p:spPr bwMode="auto">
          <a:xfrm>
            <a:off x="623620" y="1472185"/>
            <a:ext cx="8229600" cy="339447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342900" indent="-342900" algn="l" eaLnBrk="1" hangingPunct="1">
              <a:buFont typeface="Arial" panose="020B0604020202020204" pitchFamily="34" charset="0"/>
              <a:buChar char="•"/>
            </a:pPr>
            <a:r>
              <a:rPr lang="en-US" altLang="en-US" sz="6000" kern="0" dirty="0"/>
              <a:t>Questions</a:t>
            </a:r>
          </a:p>
          <a:p>
            <a:pPr marL="342900" indent="-342900" algn="l" eaLnBrk="1" hangingPunct="1">
              <a:buFont typeface="Arial" panose="020B0604020202020204" pitchFamily="34" charset="0"/>
              <a:buChar char="•"/>
            </a:pPr>
            <a:r>
              <a:rPr lang="en-US" altLang="en-US" sz="6000" kern="0" dirty="0"/>
              <a:t>??s</a:t>
            </a:r>
          </a:p>
        </p:txBody>
      </p:sp>
    </p:spTree>
    <p:extLst>
      <p:ext uri="{BB962C8B-B14F-4D97-AF65-F5344CB8AC3E}">
        <p14:creationId xmlns:p14="http://schemas.microsoft.com/office/powerpoint/2010/main" val="404750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668A1BE-B3A9-4EC9-9C96-41379E80CBD3}" type="slidenum">
              <a:rPr lang="en-US" smtClean="0"/>
              <a:pPr/>
              <a:t>32</a:t>
            </a:fld>
            <a:endParaRPr lang="en-US"/>
          </a:p>
        </p:txBody>
      </p:sp>
      <p:sp>
        <p:nvSpPr>
          <p:cNvPr id="3" name="Rectangle 2"/>
          <p:cNvSpPr txBox="1">
            <a:spLocks noChangeArrowheads="1"/>
          </p:cNvSpPr>
          <p:nvPr/>
        </p:nvSpPr>
        <p:spPr bwMode="auto">
          <a:xfrm>
            <a:off x="1548527" y="374648"/>
            <a:ext cx="7092553" cy="55602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ctr" anchorCtr="0" compatLnSpc="1">
            <a:prstTxWarp prst="textNoShape">
              <a:avLst/>
            </a:prstTxWarp>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eaLnBrk="1" hangingPunct="1"/>
            <a:r>
              <a:rPr lang="en-US" altLang="en-US" kern="0" dirty="0"/>
              <a:t>Points of Contact:  </a:t>
            </a:r>
          </a:p>
        </p:txBody>
      </p:sp>
      <p:sp>
        <p:nvSpPr>
          <p:cNvPr id="5" name="Rectangle 3"/>
          <p:cNvSpPr txBox="1">
            <a:spLocks noChangeArrowheads="1"/>
          </p:cNvSpPr>
          <p:nvPr/>
        </p:nvSpPr>
        <p:spPr bwMode="auto">
          <a:xfrm>
            <a:off x="623620" y="1472185"/>
            <a:ext cx="8229600" cy="339447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algn="l"/>
            <a:r>
              <a:rPr lang="en-US" altLang="en-US" sz="2400" dirty="0"/>
              <a:t>DTRA SBIR/STTR Program Manager:  Mark Flohr, (571)616-6066, </a:t>
            </a:r>
            <a:r>
              <a:rPr lang="en-US" altLang="en-US" sz="2400" dirty="0">
                <a:hlinkClick r:id="rId2"/>
              </a:rPr>
              <a:t>Mark.D.Flohr.civ@mail.mil</a:t>
            </a:r>
            <a:r>
              <a:rPr lang="en-US" altLang="en-US" sz="2400" dirty="0"/>
              <a:t> </a:t>
            </a:r>
          </a:p>
          <a:p>
            <a:pPr algn="l"/>
            <a:endParaRPr lang="en-US" altLang="en-US" sz="2400" dirty="0"/>
          </a:p>
          <a:p>
            <a:pPr algn="l"/>
            <a:r>
              <a:rPr lang="en-US" altLang="en-US" sz="2400" dirty="0"/>
              <a:t>DTRA SBIR/STTR Small Business Liaison and MPP PM:  Sharon Morrow, (571)616-5041, </a:t>
            </a:r>
            <a:r>
              <a:rPr lang="en-US" altLang="en-US" sz="2400" dirty="0">
                <a:hlinkClick r:id="rId3"/>
              </a:rPr>
              <a:t>Sharon.R.Morrow.civ@mail.mil</a:t>
            </a:r>
            <a:r>
              <a:rPr lang="en-US" altLang="en-US" sz="2400" dirty="0"/>
              <a:t> </a:t>
            </a:r>
          </a:p>
          <a:p>
            <a:pPr algn="l" eaLnBrk="1" hangingPunct="1"/>
            <a:endParaRPr lang="en-US" altLang="en-US" sz="2100" kern="0" dirty="0"/>
          </a:p>
        </p:txBody>
      </p:sp>
    </p:spTree>
    <p:extLst>
      <p:ext uri="{BB962C8B-B14F-4D97-AF65-F5344CB8AC3E}">
        <p14:creationId xmlns:p14="http://schemas.microsoft.com/office/powerpoint/2010/main" val="4083443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668A1BE-B3A9-4EC9-9C96-41379E80CBD3}" type="slidenum">
              <a:rPr lang="en-US" smtClean="0"/>
              <a:pPr/>
              <a:t>4</a:t>
            </a:fld>
            <a:endParaRPr lang="en-US"/>
          </a:p>
        </p:txBody>
      </p:sp>
      <p:sp>
        <p:nvSpPr>
          <p:cNvPr id="5" name="Rectangle 2"/>
          <p:cNvSpPr txBox="1">
            <a:spLocks noChangeArrowheads="1"/>
          </p:cNvSpPr>
          <p:nvPr/>
        </p:nvSpPr>
        <p:spPr bwMode="auto">
          <a:xfrm>
            <a:off x="1548527" y="374648"/>
            <a:ext cx="7092553" cy="55602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ctr" anchorCtr="0" compatLnSpc="1">
            <a:prstTxWarp prst="textNoShape">
              <a:avLst/>
            </a:prstTxWarp>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eaLnBrk="1" hangingPunct="1"/>
            <a:r>
              <a:rPr lang="en-US" altLang="en-US" kern="0" dirty="0"/>
              <a:t>R&amp;D:  SBIR Program (Continued)</a:t>
            </a:r>
          </a:p>
        </p:txBody>
      </p:sp>
      <p:sp>
        <p:nvSpPr>
          <p:cNvPr id="6" name="Rectangle 3"/>
          <p:cNvSpPr txBox="1">
            <a:spLocks noChangeArrowheads="1"/>
          </p:cNvSpPr>
          <p:nvPr/>
        </p:nvSpPr>
        <p:spPr bwMode="auto">
          <a:xfrm>
            <a:off x="733349" y="1435609"/>
            <a:ext cx="8229600" cy="339447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457200" indent="-457200" algn="l" eaLnBrk="1" hangingPunct="1">
              <a:buFont typeface="Arial" panose="020B0604020202020204" pitchFamily="34" charset="0"/>
              <a:buChar char="•"/>
            </a:pPr>
            <a:r>
              <a:rPr lang="en-US" altLang="en-US" dirty="0"/>
              <a:t>The SBIR program is funded by “taxing” a percentage (3.2%) of each DoD agency’s extramural Research and Development (R&amp;D) budget.  Only agencies with an extramural R&amp;D budget &gt; $100M are required to participate.  </a:t>
            </a:r>
          </a:p>
          <a:p>
            <a:pPr marL="342900" indent="-342900" algn="l" eaLnBrk="1" hangingPunct="1">
              <a:buFont typeface="Arial" panose="020B0604020202020204" pitchFamily="34" charset="0"/>
              <a:buChar char="•"/>
            </a:pPr>
            <a:r>
              <a:rPr lang="en-US" altLang="en-US" dirty="0"/>
              <a:t>Congressionally mandated program across the Federal Government to provide small business and research and development (R&amp;D) institutions opportunities to participate in government sponsored R&amp;D</a:t>
            </a:r>
          </a:p>
          <a:p>
            <a:pPr marL="342900" indent="-342900" algn="l" eaLnBrk="1" hangingPunct="1">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1265327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668A1BE-B3A9-4EC9-9C96-41379E80CBD3}" type="slidenum">
              <a:rPr lang="en-US" smtClean="0"/>
              <a:pPr/>
              <a:t>5</a:t>
            </a:fld>
            <a:endParaRPr lang="en-US"/>
          </a:p>
        </p:txBody>
      </p:sp>
      <p:sp>
        <p:nvSpPr>
          <p:cNvPr id="5" name="Rectangle 2"/>
          <p:cNvSpPr txBox="1">
            <a:spLocks noChangeArrowheads="1"/>
          </p:cNvSpPr>
          <p:nvPr/>
        </p:nvSpPr>
        <p:spPr bwMode="auto">
          <a:xfrm>
            <a:off x="1548527" y="374648"/>
            <a:ext cx="7092553" cy="55602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ctr" anchorCtr="0" compatLnSpc="1">
            <a:prstTxWarp prst="textNoShape">
              <a:avLst/>
            </a:prstTxWarp>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eaLnBrk="1" hangingPunct="1"/>
            <a:r>
              <a:rPr lang="en-US" altLang="en-US" kern="0" dirty="0"/>
              <a:t>R&amp;D:  SBIR Program (Continued)</a:t>
            </a:r>
          </a:p>
        </p:txBody>
      </p:sp>
      <p:sp>
        <p:nvSpPr>
          <p:cNvPr id="6" name="Rectangle 3"/>
          <p:cNvSpPr txBox="1">
            <a:spLocks noChangeArrowheads="1"/>
          </p:cNvSpPr>
          <p:nvPr/>
        </p:nvSpPr>
        <p:spPr bwMode="auto">
          <a:xfrm>
            <a:off x="0" y="1435609"/>
            <a:ext cx="8962949" cy="339447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457200" indent="-457200" algn="l" eaLnBrk="1" hangingPunct="1">
              <a:buFont typeface="Arial" panose="020B0604020202020204" pitchFamily="34" charset="0"/>
              <a:buChar char="•"/>
            </a:pPr>
            <a:r>
              <a:rPr lang="en-US" altLang="en-US" dirty="0"/>
              <a:t>SBIR provides funding to small, hi-tech businesses to research, design, develop and test prototype technologies.  For DoD, the technology must be to specific DoD needs, which are issued as solicitation topics.  For DoD, SBIR is applied research.   For other Federal agencies, SBIR may be for basic research.  </a:t>
            </a:r>
          </a:p>
          <a:p>
            <a:pPr marL="457200" indent="-457200" algn="l" eaLnBrk="1" hangingPunct="1">
              <a:buFont typeface="Arial" panose="020B0604020202020204" pitchFamily="34" charset="0"/>
              <a:buChar char="•"/>
            </a:pPr>
            <a:r>
              <a:rPr lang="en-US" altLang="en-US" dirty="0"/>
              <a:t>The program stimulates technological innovation, integrates small-business-developed inventions into defense systems, and increases commercial application of DoD supported R&amp;D efforts.  </a:t>
            </a:r>
          </a:p>
        </p:txBody>
      </p:sp>
    </p:spTree>
    <p:extLst>
      <p:ext uri="{BB962C8B-B14F-4D97-AF65-F5344CB8AC3E}">
        <p14:creationId xmlns:p14="http://schemas.microsoft.com/office/powerpoint/2010/main" val="1599104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668A1BE-B3A9-4EC9-9C96-41379E80CBD3}" type="slidenum">
              <a:rPr lang="en-US" smtClean="0"/>
              <a:pPr/>
              <a:t>6</a:t>
            </a:fld>
            <a:endParaRPr lang="en-US"/>
          </a:p>
        </p:txBody>
      </p:sp>
      <p:sp>
        <p:nvSpPr>
          <p:cNvPr id="5" name="Rectangle 2"/>
          <p:cNvSpPr txBox="1">
            <a:spLocks noChangeArrowheads="1"/>
          </p:cNvSpPr>
          <p:nvPr/>
        </p:nvSpPr>
        <p:spPr bwMode="auto">
          <a:xfrm>
            <a:off x="1548527" y="374648"/>
            <a:ext cx="7092553" cy="55602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ctr" anchorCtr="0" compatLnSpc="1">
            <a:prstTxWarp prst="textNoShape">
              <a:avLst/>
            </a:prstTxWarp>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eaLnBrk="1" hangingPunct="1"/>
            <a:r>
              <a:rPr lang="en-US" altLang="en-US" kern="0" dirty="0"/>
              <a:t>R&amp;D:  SBIR Program (Continued)</a:t>
            </a:r>
          </a:p>
        </p:txBody>
      </p:sp>
      <p:sp>
        <p:nvSpPr>
          <p:cNvPr id="6" name="Rectangle 3"/>
          <p:cNvSpPr txBox="1">
            <a:spLocks noChangeArrowheads="1"/>
          </p:cNvSpPr>
          <p:nvPr/>
        </p:nvSpPr>
        <p:spPr bwMode="auto">
          <a:xfrm>
            <a:off x="733349" y="1252729"/>
            <a:ext cx="8229600" cy="339447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342900" indent="-342900" algn="l" eaLnBrk="1" hangingPunct="1">
              <a:buFont typeface="Arial" panose="020B0604020202020204" pitchFamily="34" charset="0"/>
              <a:buChar char="•"/>
            </a:pPr>
            <a:r>
              <a:rPr lang="en-US" altLang="en-US" kern="0" dirty="0"/>
              <a:t>SBIR Program Goals:</a:t>
            </a:r>
          </a:p>
          <a:p>
            <a:pPr marL="812800" lvl="1" indent="-342900" algn="l">
              <a:buClr>
                <a:srgbClr val="000099"/>
              </a:buClr>
              <a:buFont typeface="Courier New" panose="02070309020205020404" pitchFamily="49" charset="0"/>
              <a:buChar char="o"/>
              <a:tabLst>
                <a:tab pos="355600" algn="l"/>
              </a:tabLst>
            </a:pPr>
            <a:r>
              <a:rPr lang="en-US" altLang="en-US" kern="0" dirty="0">
                <a:solidFill>
                  <a:srgbClr val="000000"/>
                </a:solidFill>
              </a:rPr>
              <a:t>To stimulate technological innovation</a:t>
            </a:r>
          </a:p>
          <a:p>
            <a:pPr marL="800100" lvl="1" indent="-342900" algn="l" eaLnBrk="1" hangingPunct="1">
              <a:buFont typeface="Courier New" panose="02070309020205020404" pitchFamily="49" charset="0"/>
              <a:buChar char="o"/>
            </a:pPr>
            <a:r>
              <a:rPr lang="en-US" altLang="en-US" kern="0" dirty="0"/>
              <a:t>To foster and encourage participation in innovations and entrepreneurship by socially and economically disadvantaged persons</a:t>
            </a:r>
          </a:p>
          <a:p>
            <a:pPr marL="800100" lvl="1" indent="-342900" algn="l" eaLnBrk="1" hangingPunct="1">
              <a:buFont typeface="Courier New" panose="02070309020205020404" pitchFamily="49" charset="0"/>
              <a:buChar char="o"/>
            </a:pPr>
            <a:r>
              <a:rPr lang="en-US" altLang="en-US" kern="0" dirty="0"/>
              <a:t>To increase private-sector use of innovations derived from federal R&amp;D funding</a:t>
            </a:r>
          </a:p>
          <a:p>
            <a:pPr marL="342900" indent="-342900" algn="l" eaLnBrk="1" hangingPunct="1">
              <a:buFont typeface="Arial" panose="020B0604020202020204" pitchFamily="34" charset="0"/>
              <a:buChar char="•"/>
            </a:pPr>
            <a:r>
              <a:rPr lang="en-US" altLang="en-US" kern="0" dirty="0"/>
              <a:t>Program consists of 3 phases</a:t>
            </a:r>
          </a:p>
          <a:p>
            <a:pPr marL="800100" lvl="1" indent="-342900" algn="l" eaLnBrk="1" hangingPunct="1">
              <a:buFont typeface="Arial" panose="020B0604020202020204" pitchFamily="34" charset="0"/>
              <a:buChar char="•"/>
            </a:pPr>
            <a:r>
              <a:rPr lang="en-US" altLang="en-US" kern="0" dirty="0"/>
              <a:t>Phase I (funded by the program)</a:t>
            </a:r>
          </a:p>
          <a:p>
            <a:pPr marL="800100" lvl="1" indent="-342900" algn="l" eaLnBrk="1" hangingPunct="1">
              <a:buFont typeface="Arial" panose="020B0604020202020204" pitchFamily="34" charset="0"/>
              <a:buChar char="•"/>
            </a:pPr>
            <a:r>
              <a:rPr lang="en-US" altLang="en-US" kern="0" dirty="0"/>
              <a:t>Phase II (funded by the program)</a:t>
            </a:r>
          </a:p>
          <a:p>
            <a:pPr marL="800100" lvl="1" indent="-342900" algn="l" eaLnBrk="1" hangingPunct="1">
              <a:buFont typeface="Arial" panose="020B0604020202020204" pitchFamily="34" charset="0"/>
              <a:buChar char="•"/>
            </a:pPr>
            <a:r>
              <a:rPr lang="en-US" altLang="en-US" kern="0" dirty="0"/>
              <a:t>Phase III (funded from other sources)</a:t>
            </a:r>
          </a:p>
        </p:txBody>
      </p:sp>
    </p:spTree>
    <p:extLst>
      <p:ext uri="{BB962C8B-B14F-4D97-AF65-F5344CB8AC3E}">
        <p14:creationId xmlns:p14="http://schemas.microsoft.com/office/powerpoint/2010/main" val="188581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668A1BE-B3A9-4EC9-9C96-41379E80CBD3}" type="slidenum">
              <a:rPr lang="en-US" smtClean="0"/>
              <a:pPr/>
              <a:t>7</a:t>
            </a:fld>
            <a:endParaRPr lang="en-US"/>
          </a:p>
        </p:txBody>
      </p:sp>
      <p:sp>
        <p:nvSpPr>
          <p:cNvPr id="5" name="Rectangle 2"/>
          <p:cNvSpPr txBox="1">
            <a:spLocks noChangeArrowheads="1"/>
          </p:cNvSpPr>
          <p:nvPr/>
        </p:nvSpPr>
        <p:spPr bwMode="auto">
          <a:xfrm>
            <a:off x="1548527" y="374648"/>
            <a:ext cx="7092553" cy="55602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ctr" anchorCtr="0" compatLnSpc="1">
            <a:prstTxWarp prst="textNoShape">
              <a:avLst/>
            </a:prstTxWarp>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eaLnBrk="1" hangingPunct="1"/>
            <a:r>
              <a:rPr lang="en-US" altLang="en-US" kern="0" dirty="0"/>
              <a:t>R&amp;D:  SBIR Program – Phase I</a:t>
            </a:r>
          </a:p>
        </p:txBody>
      </p:sp>
      <p:sp>
        <p:nvSpPr>
          <p:cNvPr id="6" name="Rectangle 3"/>
          <p:cNvSpPr txBox="1">
            <a:spLocks noChangeArrowheads="1"/>
          </p:cNvSpPr>
          <p:nvPr/>
        </p:nvSpPr>
        <p:spPr bwMode="auto">
          <a:xfrm>
            <a:off x="222637" y="1435609"/>
            <a:ext cx="8740312" cy="339447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469900" indent="-457200" algn="l">
              <a:buFont typeface="Arial" panose="020B0604020202020204" pitchFamily="34" charset="0"/>
              <a:buChar char="•"/>
              <a:tabLst>
                <a:tab pos="355600" algn="l"/>
                <a:tab pos="6572250" algn="l"/>
              </a:tabLst>
            </a:pPr>
            <a:r>
              <a:rPr lang="en-US" altLang="en-US" dirty="0">
                <a:latin typeface="Arial" panose="020B0604020202020204" pitchFamily="34" charset="0"/>
              </a:rPr>
              <a:t>A feasibility study (called “Proof of Concept” by Venture Capitalists [VCs])  determines the scientific, technical, and commercial merit and feasibility of a selected concept. Phase I projects are competitively selected from proposals submitted against solicitation topics seeking specific solutions to the Federal agencies’, DoD’s </a:t>
            </a:r>
            <a:r>
              <a:rPr lang="en-US" altLang="en-US" dirty="0">
                <a:solidFill>
                  <a:srgbClr val="0070C0"/>
                </a:solidFill>
                <a:latin typeface="Arial" panose="020B0604020202020204" pitchFamily="34" charset="0"/>
              </a:rPr>
              <a:t>(and for us, DTRA’s) </a:t>
            </a:r>
            <a:r>
              <a:rPr lang="en-US" altLang="en-US" dirty="0">
                <a:latin typeface="Arial" panose="020B0604020202020204" pitchFamily="34" charset="0"/>
              </a:rPr>
              <a:t>needs.   </a:t>
            </a:r>
          </a:p>
        </p:txBody>
      </p:sp>
    </p:spTree>
    <p:extLst>
      <p:ext uri="{BB962C8B-B14F-4D97-AF65-F5344CB8AC3E}">
        <p14:creationId xmlns:p14="http://schemas.microsoft.com/office/powerpoint/2010/main" val="2633789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668A1BE-B3A9-4EC9-9C96-41379E80CBD3}" type="slidenum">
              <a:rPr lang="en-US" smtClean="0"/>
              <a:pPr/>
              <a:t>8</a:t>
            </a:fld>
            <a:endParaRPr lang="en-US"/>
          </a:p>
        </p:txBody>
      </p:sp>
      <p:sp>
        <p:nvSpPr>
          <p:cNvPr id="5" name="Rectangle 2"/>
          <p:cNvSpPr txBox="1">
            <a:spLocks noChangeArrowheads="1"/>
          </p:cNvSpPr>
          <p:nvPr/>
        </p:nvSpPr>
        <p:spPr bwMode="auto">
          <a:xfrm>
            <a:off x="1548527" y="374648"/>
            <a:ext cx="7092553" cy="55602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ctr" anchorCtr="0" compatLnSpc="1">
            <a:prstTxWarp prst="textNoShape">
              <a:avLst/>
            </a:prstTxWarp>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eaLnBrk="1" hangingPunct="1"/>
            <a:r>
              <a:rPr lang="en-US" altLang="en-US" kern="0" dirty="0"/>
              <a:t>R&amp;D:  SBIR Program – Phase I (Continued)</a:t>
            </a:r>
          </a:p>
        </p:txBody>
      </p:sp>
      <p:sp>
        <p:nvSpPr>
          <p:cNvPr id="6" name="Rectangle 3"/>
          <p:cNvSpPr txBox="1">
            <a:spLocks noChangeArrowheads="1"/>
          </p:cNvSpPr>
          <p:nvPr/>
        </p:nvSpPr>
        <p:spPr bwMode="auto">
          <a:xfrm>
            <a:off x="222637" y="1435609"/>
            <a:ext cx="8740312" cy="339447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355600" indent="-342900" algn="l">
              <a:lnSpc>
                <a:spcPts val="2400"/>
              </a:lnSpc>
              <a:spcBef>
                <a:spcPts val="75"/>
              </a:spcBef>
              <a:buFont typeface="Arial" panose="020B0604020202020204" pitchFamily="34" charset="0"/>
              <a:buChar char="•"/>
              <a:tabLst>
                <a:tab pos="355600" algn="l"/>
                <a:tab pos="6572250" algn="l"/>
              </a:tabLst>
            </a:pPr>
            <a:r>
              <a:rPr lang="en-US" altLang="en-US" dirty="0"/>
              <a:t>Proposals submitted in volumes:  </a:t>
            </a:r>
          </a:p>
          <a:p>
            <a:pPr marL="698500" lvl="1" indent="-342900" algn="l">
              <a:lnSpc>
                <a:spcPts val="2400"/>
              </a:lnSpc>
              <a:spcBef>
                <a:spcPts val="75"/>
              </a:spcBef>
              <a:buFont typeface="Courier New" panose="02070309020205020404" pitchFamily="49" charset="0"/>
              <a:buChar char="o"/>
              <a:tabLst>
                <a:tab pos="355600" algn="l"/>
                <a:tab pos="6572250" algn="l"/>
              </a:tabLst>
            </a:pPr>
            <a:r>
              <a:rPr lang="en-US" altLang="en-US" dirty="0"/>
              <a:t>Proposal Cover Sheet (yes, this is a volume)</a:t>
            </a:r>
          </a:p>
          <a:p>
            <a:pPr marL="698500" lvl="1" indent="-342900" algn="l">
              <a:lnSpc>
                <a:spcPts val="2400"/>
              </a:lnSpc>
              <a:spcBef>
                <a:spcPts val="75"/>
              </a:spcBef>
              <a:buFont typeface="Courier New" panose="02070309020205020404" pitchFamily="49" charset="0"/>
              <a:buChar char="o"/>
              <a:tabLst>
                <a:tab pos="355600" algn="l"/>
                <a:tab pos="6572250" algn="l"/>
              </a:tabLst>
            </a:pPr>
            <a:r>
              <a:rPr lang="en-US" altLang="en-US" dirty="0"/>
              <a:t>Technical</a:t>
            </a:r>
          </a:p>
          <a:p>
            <a:pPr marL="698500" lvl="1" indent="-342900" algn="l">
              <a:lnSpc>
                <a:spcPts val="2400"/>
              </a:lnSpc>
              <a:spcBef>
                <a:spcPts val="75"/>
              </a:spcBef>
              <a:buFont typeface="Courier New" panose="02070309020205020404" pitchFamily="49" charset="0"/>
              <a:buChar char="o"/>
              <a:tabLst>
                <a:tab pos="355600" algn="l"/>
                <a:tab pos="6572250" algn="l"/>
              </a:tabLst>
            </a:pPr>
            <a:r>
              <a:rPr lang="en-US" altLang="en-US" dirty="0"/>
              <a:t>Cost</a:t>
            </a:r>
          </a:p>
          <a:p>
            <a:pPr marL="698500" lvl="1" indent="-342900" algn="l">
              <a:lnSpc>
                <a:spcPts val="2400"/>
              </a:lnSpc>
              <a:spcBef>
                <a:spcPts val="75"/>
              </a:spcBef>
              <a:buFont typeface="Courier New" panose="02070309020205020404" pitchFamily="49" charset="0"/>
              <a:buChar char="o"/>
              <a:tabLst>
                <a:tab pos="355600" algn="l"/>
                <a:tab pos="6572250" algn="l"/>
              </a:tabLst>
            </a:pPr>
            <a:r>
              <a:rPr lang="en-US" altLang="en-US" dirty="0"/>
              <a:t>Company Commercialization Report (CCR)</a:t>
            </a:r>
          </a:p>
          <a:p>
            <a:pPr marL="698500" lvl="1" indent="-342900" algn="l">
              <a:lnSpc>
                <a:spcPts val="2400"/>
              </a:lnSpc>
              <a:spcBef>
                <a:spcPts val="75"/>
              </a:spcBef>
              <a:buFont typeface="Courier New" panose="02070309020205020404" pitchFamily="49" charset="0"/>
              <a:buChar char="o"/>
              <a:tabLst>
                <a:tab pos="355600" algn="l"/>
                <a:tab pos="6572250" algn="l"/>
              </a:tabLst>
            </a:pPr>
            <a:r>
              <a:rPr lang="en-US" altLang="en-US" dirty="0"/>
              <a:t>Some DoD agencies also allow a volume for submittal of supporting documents, which are not evaluated, as an additional volume.  DTRA accepts this volume.  </a:t>
            </a:r>
          </a:p>
          <a:p>
            <a:pPr marL="698500" lvl="1" indent="-342900" algn="l">
              <a:lnSpc>
                <a:spcPts val="2400"/>
              </a:lnSpc>
              <a:spcBef>
                <a:spcPts val="75"/>
              </a:spcBef>
              <a:buFont typeface="Courier New" panose="02070309020205020404" pitchFamily="49" charset="0"/>
              <a:buChar char="o"/>
              <a:tabLst>
                <a:tab pos="355600" algn="l"/>
                <a:tab pos="6572250" algn="l"/>
              </a:tabLst>
            </a:pPr>
            <a:r>
              <a:rPr lang="en-US" altLang="en-US" dirty="0"/>
              <a:t>Some DoD agencies also allow for a volume to submit documentation for completion of Fraud, Waste and Abuse (FW&amp;A) training.  </a:t>
            </a:r>
          </a:p>
          <a:p>
            <a:pPr marL="241300" indent="-342900" algn="l">
              <a:lnSpc>
                <a:spcPts val="2400"/>
              </a:lnSpc>
              <a:spcBef>
                <a:spcPts val="75"/>
              </a:spcBef>
              <a:buFont typeface="Arial" panose="020B0604020202020204" pitchFamily="34" charset="0"/>
              <a:buChar char="•"/>
              <a:tabLst>
                <a:tab pos="355600" algn="l"/>
                <a:tab pos="6572250" algn="l"/>
              </a:tabLst>
            </a:pPr>
            <a:endParaRPr lang="en-US" altLang="en-US" dirty="0">
              <a:latin typeface="Arial" panose="020B0604020202020204" pitchFamily="34" charset="0"/>
            </a:endParaRPr>
          </a:p>
          <a:p>
            <a:pPr marL="241300" indent="-342900" algn="l">
              <a:lnSpc>
                <a:spcPts val="2400"/>
              </a:lnSpc>
              <a:spcBef>
                <a:spcPts val="75"/>
              </a:spcBef>
              <a:buFont typeface="Arial" panose="020B0604020202020204" pitchFamily="34" charset="0"/>
              <a:buChar char="•"/>
              <a:tabLst>
                <a:tab pos="355600" algn="l"/>
                <a:tab pos="6572250" algn="l"/>
              </a:tabLst>
            </a:pPr>
            <a:r>
              <a:rPr lang="en-US" altLang="en-US" dirty="0"/>
              <a:t>Tip:  Read  the DoD-level instructions for submitting proposals AND the DoD agency-specific instructions for submitting proposals.  </a:t>
            </a:r>
          </a:p>
        </p:txBody>
      </p:sp>
    </p:spTree>
    <p:extLst>
      <p:ext uri="{BB962C8B-B14F-4D97-AF65-F5344CB8AC3E}">
        <p14:creationId xmlns:p14="http://schemas.microsoft.com/office/powerpoint/2010/main" val="3833318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668A1BE-B3A9-4EC9-9C96-41379E80CBD3}" type="slidenum">
              <a:rPr lang="en-US" smtClean="0"/>
              <a:pPr/>
              <a:t>9</a:t>
            </a:fld>
            <a:endParaRPr lang="en-US"/>
          </a:p>
        </p:txBody>
      </p:sp>
      <p:sp>
        <p:nvSpPr>
          <p:cNvPr id="5" name="Rectangle 2"/>
          <p:cNvSpPr txBox="1">
            <a:spLocks noChangeArrowheads="1"/>
          </p:cNvSpPr>
          <p:nvPr/>
        </p:nvSpPr>
        <p:spPr bwMode="auto">
          <a:xfrm>
            <a:off x="1548527" y="374648"/>
            <a:ext cx="7092553" cy="55602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ctr" anchorCtr="0" compatLnSpc="1">
            <a:prstTxWarp prst="textNoShape">
              <a:avLst/>
            </a:prstTxWarp>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eaLnBrk="1" hangingPunct="1"/>
            <a:r>
              <a:rPr lang="en-US" altLang="en-US" kern="0" dirty="0"/>
              <a:t>R&amp;D:  SBIR Program – Phase I (Continued)</a:t>
            </a:r>
          </a:p>
        </p:txBody>
      </p:sp>
      <p:sp>
        <p:nvSpPr>
          <p:cNvPr id="6" name="Rectangle 3"/>
          <p:cNvSpPr txBox="1">
            <a:spLocks noChangeArrowheads="1"/>
          </p:cNvSpPr>
          <p:nvPr/>
        </p:nvSpPr>
        <p:spPr bwMode="auto">
          <a:xfrm>
            <a:off x="222637" y="1435609"/>
            <a:ext cx="8740312" cy="339447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355600" indent="-342900" algn="l">
              <a:lnSpc>
                <a:spcPts val="2320"/>
              </a:lnSpc>
              <a:buFont typeface="Arial"/>
              <a:buChar char="•"/>
              <a:tabLst>
                <a:tab pos="355600" algn="l"/>
              </a:tabLst>
              <a:defRPr/>
            </a:pPr>
            <a:r>
              <a:rPr lang="en-US" dirty="0">
                <a:cs typeface="Arial"/>
              </a:rPr>
              <a:t>Phase I period of performance is a 6</a:t>
            </a:r>
            <a:r>
              <a:rPr lang="en-US" spc="-5" dirty="0">
                <a:cs typeface="Arial"/>
              </a:rPr>
              <a:t>-m</a:t>
            </a:r>
            <a:r>
              <a:rPr lang="en-US" dirty="0">
                <a:cs typeface="Arial"/>
              </a:rPr>
              <a:t>on</a:t>
            </a:r>
            <a:r>
              <a:rPr lang="en-US" spc="-10" dirty="0">
                <a:cs typeface="Arial"/>
              </a:rPr>
              <a:t>t</a:t>
            </a:r>
            <a:r>
              <a:rPr lang="en-US" dirty="0">
                <a:cs typeface="Arial"/>
              </a:rPr>
              <a:t>h</a:t>
            </a:r>
            <a:r>
              <a:rPr lang="en-US" spc="-30" dirty="0">
                <a:cs typeface="Arial"/>
              </a:rPr>
              <a:t> </a:t>
            </a:r>
            <a:r>
              <a:rPr lang="en-US" dirty="0">
                <a:cs typeface="Arial"/>
              </a:rPr>
              <a:t>technical effort.  Some agencies also may include an option for additional months and increased funds to increase the Technical Readiness Level (TRL).   Agencies may also allow for a no-cost extension of the Period of Performance.  DTRA has a 7-month period of performance with no options – 6 months of technical research and development and 1 month to complete the report.  DTRA can approve a no-cost extension of the Phase I effort.  </a:t>
            </a:r>
          </a:p>
          <a:p>
            <a:pPr marL="241300" indent="-342900" algn="l">
              <a:lnSpc>
                <a:spcPts val="2400"/>
              </a:lnSpc>
              <a:spcBef>
                <a:spcPts val="75"/>
              </a:spcBef>
              <a:buFont typeface="Arial" panose="020B0604020202020204" pitchFamily="34" charset="0"/>
              <a:buChar char="•"/>
              <a:tabLst>
                <a:tab pos="355600" algn="l"/>
                <a:tab pos="6572250" algn="l"/>
              </a:tabLst>
            </a:pPr>
            <a:endParaRPr lang="en-US" altLang="en-US" dirty="0">
              <a:latin typeface="Arial" panose="020B0604020202020204" pitchFamily="34" charset="0"/>
            </a:endParaRPr>
          </a:p>
          <a:p>
            <a:pPr marL="241300" indent="-342900" algn="l">
              <a:lnSpc>
                <a:spcPts val="2400"/>
              </a:lnSpc>
              <a:spcBef>
                <a:spcPts val="75"/>
              </a:spcBef>
              <a:buFont typeface="Courier New" panose="02070309020205020404" pitchFamily="49" charset="0"/>
              <a:buChar char="o"/>
              <a:tabLst>
                <a:tab pos="355600" algn="l"/>
                <a:tab pos="6572250" algn="l"/>
              </a:tabLst>
            </a:pPr>
            <a:endParaRPr lang="en-US" altLang="en-US" sz="2400" dirty="0">
              <a:latin typeface="Arial" panose="020B0604020202020204" pitchFamily="34" charset="0"/>
            </a:endParaRPr>
          </a:p>
        </p:txBody>
      </p:sp>
    </p:spTree>
    <p:extLst>
      <p:ext uri="{BB962C8B-B14F-4D97-AF65-F5344CB8AC3E}">
        <p14:creationId xmlns:p14="http://schemas.microsoft.com/office/powerpoint/2010/main" val="1170781775"/>
      </p:ext>
    </p:extLst>
  </p:cSld>
  <p:clrMapOvr>
    <a:masterClrMapping/>
  </p:clrMapOvr>
</p:sld>
</file>

<file path=ppt/theme/theme1.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Presentation">
      <a:majorFont>
        <a:latin typeface="Univers"/>
        <a:ea typeface="ＭＳ Ｐゴシック"/>
        <a:cs typeface=""/>
      </a:majorFont>
      <a:minorFont>
        <a:latin typeface="Univer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0" charset="-128"/>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TRA Briefing Slide Template">
  <a:themeElements>
    <a:clrScheme name="1_DTRA Briefing Slide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TRA Briefing Slide Template">
      <a:majorFont>
        <a:latin typeface="Univers"/>
        <a:ea typeface="ＭＳ Ｐゴシック"/>
        <a:cs typeface=""/>
      </a:majorFont>
      <a:minorFont>
        <a:latin typeface="Univer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0" charset="-128"/>
          </a:defRPr>
        </a:defPPr>
      </a:lstStyle>
    </a:lnDef>
  </a:objectDefaults>
  <a:extraClrSchemeLst>
    <a:extraClrScheme>
      <a:clrScheme name="1_DTRA Briefing Slide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TRA Briefing Slide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TRA Briefing Slide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TRA Briefing Slide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TRA Briefing Slide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TRA Briefing Slide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TRA Briefing Slide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TRA Briefing Slide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TRA Briefing Slide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TRA Briefing Slide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TRA Briefing Slide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TRA Briefing Slide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TRA Briefing Slide Template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CC"/>
        </a:hlink>
        <a:folHlink>
          <a:srgbClr val="0000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lank Presentation">
  <a:themeElements>
    <a:clrScheme name="2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Blank Presentation">
      <a:majorFont>
        <a:latin typeface="Univers"/>
        <a:ea typeface="ＭＳ Ｐゴシック"/>
        <a:cs typeface=""/>
      </a:majorFont>
      <a:minorFont>
        <a:latin typeface="Univer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0" charset="-128"/>
          </a:defRPr>
        </a:defPPr>
      </a:lstStyle>
    </a:lnDef>
  </a:objectDefaults>
  <a:extraClrSchemeLst>
    <a:extraClrScheme>
      <a:clrScheme name="2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2B788A03B56F346961F2FA30CEFA158" ma:contentTypeVersion="0" ma:contentTypeDescription="Create a new document." ma:contentTypeScope="" ma:versionID="aaf1ef9c7f1214e77da275aef14a954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7509540-97E4-477C-AF04-F39ACD374367}">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7BCB4D02-2216-4AE1-BC22-00224AE90A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4CA7980-BD4D-40F7-8BB1-0AF4B126CF3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1266</TotalTime>
  <Words>2451</Words>
  <Application>Microsoft Office PowerPoint</Application>
  <PresentationFormat>On-screen Show (4:3)</PresentationFormat>
  <Paragraphs>192</Paragraphs>
  <Slides>32</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32</vt:i4>
      </vt:variant>
    </vt:vector>
  </HeadingPairs>
  <TitlesOfParts>
    <vt:vector size="40" baseType="lpstr">
      <vt:lpstr>Arial</vt:lpstr>
      <vt:lpstr>Calibri</vt:lpstr>
      <vt:lpstr>Courier New</vt:lpstr>
      <vt:lpstr>Times</vt:lpstr>
      <vt:lpstr>Univers</vt:lpstr>
      <vt:lpstr>1_Blank Presentation</vt:lpstr>
      <vt:lpstr>1_DTRA Briefing Slide Template</vt:lpstr>
      <vt:lpstr>2_Blank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Defense Threat Reduction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Shontere, Lee CIV</dc:creator>
  <cp:lastModifiedBy>Annie Gallant</cp:lastModifiedBy>
  <cp:revision>64</cp:revision>
  <dcterms:created xsi:type="dcterms:W3CDTF">2017-01-18T14:59:25Z</dcterms:created>
  <dcterms:modified xsi:type="dcterms:W3CDTF">2021-04-06T20:48:26Z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0x01010092B788A03B56F346961F2FA30CEFA158</vt:lpwstr>
  </property>
</Properties>
</file>