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48" r:id="rId2"/>
  </p:sldMasterIdLst>
  <p:notesMasterIdLst>
    <p:notesMasterId r:id="rId10"/>
  </p:notesMasterIdLst>
  <p:handoutMasterIdLst>
    <p:handoutMasterId r:id="rId11"/>
  </p:handoutMasterIdLst>
  <p:sldIdLst>
    <p:sldId id="293" r:id="rId3"/>
    <p:sldId id="318" r:id="rId4"/>
    <p:sldId id="324" r:id="rId5"/>
    <p:sldId id="326" r:id="rId6"/>
    <p:sldId id="322" r:id="rId7"/>
    <p:sldId id="328" r:id="rId8"/>
    <p:sldId id="325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Anthony C Sr CIV USN CNR ARLINGTON VA (USA)" initials="SACSCUCAV(" lastIdx="30" clrIdx="0">
    <p:extLst>
      <p:ext uri="{19B8F6BF-5375-455C-9EA6-DF929625EA0E}">
        <p15:presenceInfo xmlns:p15="http://schemas.microsoft.com/office/powerpoint/2012/main" userId="S-1-5-21-1801674531-2146617017-725345543-877503" providerId="AD"/>
      </p:ext>
    </p:extLst>
  </p:cmAuthor>
  <p:cmAuthor id="2" name="Eaton, Cyntrica CTR ONR" initials="ECCO" lastIdx="32" clrIdx="1">
    <p:extLst>
      <p:ext uri="{19B8F6BF-5375-455C-9EA6-DF929625EA0E}">
        <p15:presenceInfo xmlns:p15="http://schemas.microsoft.com/office/powerpoint/2012/main" userId="S-1-5-21-1801674531-2146617017-725345543-50199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57" autoAdjust="0"/>
  </p:normalViewPr>
  <p:slideViewPr>
    <p:cSldViewPr>
      <p:cViewPr varScale="1">
        <p:scale>
          <a:sx n="124" d="100"/>
          <a:sy n="124" d="100"/>
        </p:scale>
        <p:origin x="108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C04F1-2388-487D-9FFD-EC3C1F1CFF72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DD50F-5073-4707-B71B-C5B5BFCE4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63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2DC5111-ECB7-4E51-BC5A-928B2B46F224}" type="datetimeFigureOut">
              <a:rPr lang="en-US" smtClean="0"/>
              <a:pPr/>
              <a:t>4/6/21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81EC7B8-E299-4B47-9AAE-0006E00D05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9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8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5774D-F468-47F9-B2E5-26AE18886F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8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97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8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5774D-F468-47F9-B2E5-26AE18886F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8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19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8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5774D-F468-47F9-B2E5-26AE18886F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8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8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5774D-F468-47F9-B2E5-26AE18886F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8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5067"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5774D-F468-47F9-B2E5-26AE18886F6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48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8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5774D-F468-47F9-B2E5-26AE18886F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8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60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3140-7235-41B8-A272-F1C04A91B3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8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487362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705600"/>
            <a:ext cx="21336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9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705600"/>
            <a:ext cx="21336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705599"/>
            <a:ext cx="4419600" cy="152401"/>
          </a:xfrm>
        </p:spPr>
        <p:txBody>
          <a:bodyPr/>
          <a:lstStyle>
            <a:lvl1pPr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Distribution Statement A: Approved for public release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705600"/>
            <a:ext cx="21336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61533CF6-C69A-4170-8BDF-E994C3D2AA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35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3140-7235-41B8-A272-F1C04A91B3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8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563562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6281" y="6705600"/>
            <a:ext cx="2133600" cy="1365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04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14600"/>
            <a:ext cx="69342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86200"/>
            <a:ext cx="6934200" cy="533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0724" y="6677368"/>
            <a:ext cx="1066800" cy="16827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0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487362"/>
          </a:xfrm>
        </p:spPr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705600"/>
            <a:ext cx="20574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69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705600"/>
            <a:ext cx="2133600" cy="137984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752600" y="274638"/>
            <a:ext cx="6934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prstClr val="black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2385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315200" cy="563562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705600"/>
            <a:ext cx="21336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24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5984" y="6705600"/>
            <a:ext cx="21336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0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563562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6281" y="6705600"/>
            <a:ext cx="2133600" cy="1365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35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705600"/>
            <a:ext cx="21336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81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6281" y="6705600"/>
            <a:ext cx="21336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2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487362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705600"/>
            <a:ext cx="21336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61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705600"/>
            <a:ext cx="21336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55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705599"/>
            <a:ext cx="4419600" cy="152401"/>
          </a:xfrm>
        </p:spPr>
        <p:txBody>
          <a:bodyPr/>
          <a:lstStyle>
            <a:lvl1pPr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95000"/>
                  </a:prstClr>
                </a:solidFill>
              </a:rPr>
              <a:t>Distribution Statement A: Approved for public release</a:t>
            </a: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705600"/>
            <a:ext cx="21336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61533CF6-C69A-4170-8BDF-E994C3D2AAB5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3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Distribution Statement A: 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1533CF6-C69A-4170-8BDF-E994C3D2AAB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67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Distribution Statement A: 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1533CF6-C69A-4170-8BDF-E994C3D2AAB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59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Distribution Statement A: 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1533CF6-C69A-4170-8BDF-E994C3D2AAB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29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Distribution Statement A: 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1533CF6-C69A-4170-8BDF-E994C3D2AAB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43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Distribution Statement A: Approved for public release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1533CF6-C69A-4170-8BDF-E994C3D2AAB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14600"/>
            <a:ext cx="69342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86200"/>
            <a:ext cx="6934200" cy="533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0724" y="6677368"/>
            <a:ext cx="1066800" cy="16827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6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Distribution Statement A: Approved for public release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1533CF6-C69A-4170-8BDF-E994C3D2AAB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96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Distribution Statement A: Approved for public release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1533CF6-C69A-4170-8BDF-E994C3D2AAB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49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Distribution Statement A: Approved for public release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1533CF6-C69A-4170-8BDF-E994C3D2AAB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2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487362"/>
          </a:xfrm>
        </p:spPr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705600"/>
            <a:ext cx="20574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/>
              <a:t>4/6/21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705600"/>
            <a:ext cx="2133600" cy="137984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752600" y="274638"/>
            <a:ext cx="6934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chemeClr val="tx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90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315200" cy="563562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705600"/>
            <a:ext cx="21336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8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/>
              <a:t>4/6/21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5984" y="6705600"/>
            <a:ext cx="21336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705600"/>
            <a:ext cx="21336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4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454-7643-46AA-84F3-E43431CF8D49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6281" y="6705600"/>
            <a:ext cx="2133600" cy="152400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0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BD454-7643-46AA-84F3-E43431CF8D49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BD454-7643-46AA-84F3-E43431CF8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23140-7235-41B8-A272-F1C04A91B3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6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7" r:id="rId18"/>
    <p:sldLayoutId id="2147483768" r:id="rId19"/>
    <p:sldLayoutId id="214748376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2286000"/>
          </a:xfrm>
        </p:spPr>
        <p:txBody>
          <a:bodyPr>
            <a:noAutofit/>
          </a:bodyPr>
          <a:lstStyle/>
          <a:p>
            <a:b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Department of the Navy’s (DoN) </a:t>
            </a:r>
            <a:b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Historically Black Colleges Universities and Minority Institutions (HBCU/MI)Program </a:t>
            </a:r>
            <a:b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0" y="3581401"/>
            <a:ext cx="5905500" cy="1295400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Anthony C. Smith, Sr. 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Director/Program Manager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Presenter: Reginald G. Williams, PhD 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ONR Program Officer</a:t>
            </a:r>
          </a:p>
          <a:p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3581400"/>
            <a:ext cx="7010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71800" y="6629400"/>
            <a:ext cx="3021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 for Public Release DCN #: 43-6991-20 </a:t>
            </a:r>
          </a:p>
        </p:txBody>
      </p:sp>
    </p:spTree>
    <p:extLst>
      <p:ext uri="{BB962C8B-B14F-4D97-AF65-F5344CB8AC3E}">
        <p14:creationId xmlns:p14="http://schemas.microsoft.com/office/powerpoint/2010/main" val="394913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/>
          <p:cNvCxnSpPr/>
          <p:nvPr/>
        </p:nvCxnSpPr>
        <p:spPr>
          <a:xfrm>
            <a:off x="7643062" y="4887894"/>
            <a:ext cx="0" cy="1222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120367" y="4886487"/>
            <a:ext cx="21810" cy="1416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488131" y="4878232"/>
            <a:ext cx="0" cy="5282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942531" y="4884496"/>
            <a:ext cx="0" cy="522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420310" y="4886487"/>
            <a:ext cx="0" cy="549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061665" y="4895381"/>
            <a:ext cx="1" cy="46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8" idx="0"/>
          </p:cNvCxnSpPr>
          <p:nvPr/>
        </p:nvCxnSpPr>
        <p:spPr>
          <a:xfrm>
            <a:off x="568167" y="4886487"/>
            <a:ext cx="1" cy="284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251948" y="3617005"/>
            <a:ext cx="1" cy="191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693280" y="3620332"/>
            <a:ext cx="0" cy="418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9374" y="6569075"/>
            <a:ext cx="116182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89E1E-2803-4D49-BCE5-375651AF4C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25399" y="3362486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029" y="1225296"/>
            <a:ext cx="2137124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Secretary of the Navy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913" y="1865374"/>
            <a:ext cx="2323072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Chief of Naval Research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108" y="4613422"/>
            <a:ext cx="8776118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Administering Offices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8248" y="5925157"/>
            <a:ext cx="1710123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Office 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Deputy Chief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Of Naval Operations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3290" y="5102209"/>
            <a:ext cx="954107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Naval Sea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Systems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Command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22987" y="5925155"/>
            <a:ext cx="1569660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Naval Information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Warfare Systems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Command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54" y="5170737"/>
            <a:ext cx="976427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Chief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Naval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Operations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11392" y="5911193"/>
            <a:ext cx="1492716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Naval Facilities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Engineering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Command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5307" y="5119536"/>
            <a:ext cx="1031051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Naval Air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Systems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Command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591" y="5925155"/>
            <a:ext cx="1184940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Headquarters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U.S.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Marine Corps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53494" y="5084453"/>
            <a:ext cx="1184940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Naval Supply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Systems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Command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352129" y="1498816"/>
            <a:ext cx="0" cy="3618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33800" y="2131137"/>
            <a:ext cx="5197" cy="483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203452" y="4894663"/>
            <a:ext cx="14937" cy="1030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51286" y="5158574"/>
            <a:ext cx="954107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Office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Naval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Research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01679" y="5925156"/>
            <a:ext cx="1672398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United States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Naval Research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Lab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8354233" y="4899102"/>
            <a:ext cx="1" cy="191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692506" y="4894663"/>
            <a:ext cx="15042" cy="1030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5662517" y="4887894"/>
            <a:ext cx="15114" cy="103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1" idx="2"/>
          </p:cNvCxnSpPr>
          <p:nvPr/>
        </p:nvCxnSpPr>
        <p:spPr>
          <a:xfrm>
            <a:off x="4130040" y="3064098"/>
            <a:ext cx="16032" cy="1549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09" y="1207567"/>
            <a:ext cx="1722623" cy="172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912569" y="3351205"/>
            <a:ext cx="3586454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Advisory Board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105400" y="3633271"/>
            <a:ext cx="1" cy="191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66573" y="3830230"/>
            <a:ext cx="1380446" cy="5078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U.S. Marine Corps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Recruiting Command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12806" y="3825163"/>
            <a:ext cx="1380446" cy="5078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Office of Civilian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Human Resources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713753" y="3811052"/>
            <a:ext cx="1279307" cy="5078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Office of Strategic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Systems Programs</a:t>
            </a:r>
          </a:p>
        </p:txBody>
      </p:sp>
      <p:cxnSp>
        <p:nvCxnSpPr>
          <p:cNvPr id="55" name="Straight Connector 54"/>
          <p:cNvCxnSpPr>
            <a:endCxn id="37" idx="1"/>
          </p:cNvCxnSpPr>
          <p:nvPr/>
        </p:nvCxnSpPr>
        <p:spPr>
          <a:xfrm>
            <a:off x="4146072" y="3485113"/>
            <a:ext cx="766497" cy="4592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/>
          <p:nvPr/>
        </p:nvPicPr>
        <p:blipFill rotWithShape="1">
          <a:blip r:embed="rId4"/>
          <a:srcRect l="4017" t="2623" r="12702" b="2469"/>
          <a:stretch/>
        </p:blipFill>
        <p:spPr bwMode="auto">
          <a:xfrm>
            <a:off x="6202680" y="1118282"/>
            <a:ext cx="2049268" cy="200251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95600" y="2606898"/>
            <a:ext cx="246888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DON HBCU/MI PROGRAM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DIRECTOR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60338" y="5081982"/>
            <a:ext cx="1031051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Bureau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Medicine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and Surgery</a:t>
            </a:r>
          </a:p>
        </p:txBody>
      </p:sp>
      <p:sp>
        <p:nvSpPr>
          <p:cNvPr id="57" name="Title 3"/>
          <p:cNvSpPr txBox="1">
            <a:spLocks/>
          </p:cNvSpPr>
          <p:nvPr/>
        </p:nvSpPr>
        <p:spPr>
          <a:xfrm>
            <a:off x="1619250" y="228600"/>
            <a:ext cx="64579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ADMINISTERING OFFICES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(SECNAVINST 5402.31A)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971800" y="6629400"/>
            <a:ext cx="3021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 for Public Release DCN #: 43-6991-20 </a:t>
            </a:r>
          </a:p>
        </p:txBody>
      </p:sp>
    </p:spTree>
    <p:extLst>
      <p:ext uri="{BB962C8B-B14F-4D97-AF65-F5344CB8AC3E}">
        <p14:creationId xmlns:p14="http://schemas.microsoft.com/office/powerpoint/2010/main" val="248815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17651"/>
            <a:ext cx="4085424" cy="53766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4"/>
          <a:srcRect b="13605"/>
          <a:stretch/>
        </p:blipFill>
        <p:spPr>
          <a:xfrm>
            <a:off x="605917" y="2255901"/>
            <a:ext cx="3868371" cy="4317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79" y="987552"/>
            <a:ext cx="4087368" cy="53400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371600" y="152400"/>
            <a:ext cx="64579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4320" marR="0" lvl="0" indent="-27432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FACULTY 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FELLOWSHIPS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b="23085"/>
          <a:stretch/>
        </p:blipFill>
        <p:spPr>
          <a:xfrm>
            <a:off x="4600575" y="2254132"/>
            <a:ext cx="4253904" cy="42228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971800" y="6629400"/>
            <a:ext cx="3021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 for Public Release DCN #: 43-6991-20 </a:t>
            </a:r>
          </a:p>
        </p:txBody>
      </p:sp>
    </p:spTree>
    <p:extLst>
      <p:ext uri="{BB962C8B-B14F-4D97-AF65-F5344CB8AC3E}">
        <p14:creationId xmlns:p14="http://schemas.microsoft.com/office/powerpoint/2010/main" val="334884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343025" y="228600"/>
            <a:ext cx="64579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4320" marR="0" lvl="0" indent="-27432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FACULTY OPPORTUNITIES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715000"/>
          </a:xfrm>
        </p:spPr>
        <p:txBody>
          <a:bodyPr>
            <a:noAutofit/>
          </a:bodyPr>
          <a:lstStyle/>
          <a:p>
            <a:pPr marL="0" indent="0">
              <a:buClr>
                <a:srgbClr val="31B6FD"/>
              </a:buClr>
              <a:buNone/>
            </a:pPr>
            <a:r>
              <a:rPr lang="en-US" sz="1800" b="1" dirty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Funding Opportunity Announcement</a:t>
            </a:r>
          </a:p>
          <a:p>
            <a:pPr>
              <a:buClr>
                <a:srgbClr val="31B6FD"/>
              </a:buClr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HBCU/MI faculty conduct naval-relevant research on their campuses, integrating undergraduate/graduate students in the process</a:t>
            </a:r>
          </a:p>
          <a:p>
            <a:pPr>
              <a:buClr>
                <a:srgbClr val="31B6FD"/>
              </a:buClr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31B6FD"/>
              </a:buClr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Evaluation Criteria</a:t>
            </a:r>
          </a:p>
          <a:p>
            <a:pPr lvl="1">
              <a:buClr>
                <a:srgbClr val="31B6FD"/>
              </a:buClr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Technical Merit and Project Implementation</a:t>
            </a:r>
          </a:p>
          <a:p>
            <a:pPr lvl="1">
              <a:buClr>
                <a:srgbClr val="31B6FD"/>
              </a:buClr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Naval Relevance</a:t>
            </a:r>
          </a:p>
          <a:p>
            <a:pPr lvl="1">
              <a:buClr>
                <a:srgbClr val="31B6FD"/>
              </a:buClr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Student Engagement Strategy</a:t>
            </a:r>
          </a:p>
          <a:p>
            <a:pPr lvl="1">
              <a:buClr>
                <a:srgbClr val="31B6FD"/>
              </a:buClr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Principal Investigator Qualifications</a:t>
            </a:r>
          </a:p>
          <a:p>
            <a:pPr lvl="1">
              <a:buClr>
                <a:srgbClr val="31B6FD"/>
              </a:buClr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31B6FD"/>
              </a:buClr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Two-phase Submission Process</a:t>
            </a:r>
          </a:p>
          <a:p>
            <a:pPr lvl="1">
              <a:buClr>
                <a:srgbClr val="31B6FD"/>
              </a:buClr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White paper</a:t>
            </a:r>
          </a:p>
          <a:p>
            <a:pPr lvl="1">
              <a:buClr>
                <a:srgbClr val="31B6FD"/>
              </a:buClr>
            </a:pPr>
            <a:r>
              <a:rPr lang="en-US" sz="13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Invited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Proposal </a:t>
            </a:r>
          </a:p>
          <a:p>
            <a:pPr lvl="1">
              <a:buClr>
                <a:srgbClr val="31B6FD"/>
              </a:buClr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31B6FD"/>
              </a:buClr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Grants will be up to $150,000 per year for up to 3 years</a:t>
            </a:r>
          </a:p>
          <a:p>
            <a:pPr marL="0" indent="0">
              <a:buClr>
                <a:srgbClr val="31B6FD"/>
              </a:buClr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6629400"/>
            <a:ext cx="3021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 for Public Release DCN #: 43-6991-20 </a:t>
            </a:r>
          </a:p>
        </p:txBody>
      </p:sp>
    </p:spTree>
    <p:extLst>
      <p:ext uri="{BB962C8B-B14F-4D97-AF65-F5344CB8AC3E}">
        <p14:creationId xmlns:p14="http://schemas.microsoft.com/office/powerpoint/2010/main" val="419744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981075"/>
            <a:ext cx="4083727" cy="53766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85" y="990600"/>
            <a:ext cx="4087116" cy="53766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4" name="Picture 6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1"/>
          <a:stretch/>
        </p:blipFill>
        <p:spPr bwMode="auto">
          <a:xfrm>
            <a:off x="595184" y="2438400"/>
            <a:ext cx="3956052" cy="4212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t="236" r="-298" b="11695"/>
          <a:stretch/>
        </p:blipFill>
        <p:spPr bwMode="auto">
          <a:xfrm>
            <a:off x="4691825" y="2438399"/>
            <a:ext cx="3751271" cy="4212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343025" y="228600"/>
            <a:ext cx="64579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4320" marR="0" lvl="0" indent="-27432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STUDENT 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INTERNSHIPS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6629400"/>
            <a:ext cx="3021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 for Public Release DCN #: 43-6991-20 </a:t>
            </a:r>
          </a:p>
        </p:txBody>
      </p:sp>
    </p:spTree>
    <p:extLst>
      <p:ext uri="{BB962C8B-B14F-4D97-AF65-F5344CB8AC3E}">
        <p14:creationId xmlns:p14="http://schemas.microsoft.com/office/powerpoint/2010/main" val="382134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729" y="2938932"/>
            <a:ext cx="6030543" cy="366211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610600" cy="5181600"/>
          </a:xfrm>
        </p:spPr>
        <p:txBody>
          <a:bodyPr>
            <a:noAutofit/>
          </a:bodyPr>
          <a:lstStyle/>
          <a:p>
            <a:pPr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Fairs – 257</a:t>
            </a:r>
          </a:p>
          <a:p>
            <a:pPr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NSAP Award Packets mailed to Science Fairs – 1,612</a:t>
            </a:r>
          </a:p>
          <a:p>
            <a:pPr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Gift Cards for Regional and State Science Fair Winners - 246</a:t>
            </a:r>
          </a:p>
          <a:p>
            <a:pPr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$10,000 Scholarship for ISEF Winner - 0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371600" y="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74320" indent="-27432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NAVAL SCIENCE AWARDS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33CF6-C69A-4170-8BDF-E994C3D2AAB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83213" y="2590800"/>
            <a:ext cx="2377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Number of Science Fairs Registered</a:t>
            </a:r>
          </a:p>
          <a:p>
            <a:r>
              <a:rPr lang="en-US" sz="1000" b="1" dirty="0"/>
              <a:t>by State on ONR Website in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6629400"/>
            <a:ext cx="3021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 for Public Release DCN #: 43-6991-20 </a:t>
            </a:r>
          </a:p>
        </p:txBody>
      </p:sp>
    </p:spTree>
    <p:extLst>
      <p:ext uri="{BB962C8B-B14F-4D97-AF65-F5344CB8AC3E}">
        <p14:creationId xmlns:p14="http://schemas.microsoft.com/office/powerpoint/2010/main" val="224746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343025" y="228600"/>
            <a:ext cx="64579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4320" marR="0" lvl="0" indent="-27432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Questions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715000"/>
          </a:xfrm>
        </p:spPr>
        <p:txBody>
          <a:bodyPr>
            <a:noAutofit/>
          </a:bodyPr>
          <a:lstStyle/>
          <a:p>
            <a:pPr marL="0" indent="0" algn="ctr">
              <a:buClr>
                <a:srgbClr val="31B6FD"/>
              </a:buClr>
              <a:buNone/>
            </a:pPr>
            <a:endParaRPr lang="en-US" sz="1800" b="1" dirty="0">
              <a:solidFill>
                <a:srgbClr val="00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Clr>
                <a:srgbClr val="31B6FD"/>
              </a:buClr>
              <a:buNone/>
            </a:pPr>
            <a:endParaRPr lang="en-US" sz="1800" b="1" dirty="0">
              <a:solidFill>
                <a:srgbClr val="00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Clr>
                <a:srgbClr val="31B6FD"/>
              </a:buClr>
              <a:buNone/>
            </a:pPr>
            <a:endParaRPr lang="en-US" sz="1800" b="1" dirty="0">
              <a:solidFill>
                <a:srgbClr val="00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Clr>
                <a:srgbClr val="31B6FD"/>
              </a:buClr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4017" t="2623" r="12702" b="2469"/>
          <a:stretch/>
        </p:blipFill>
        <p:spPr bwMode="auto">
          <a:xfrm>
            <a:off x="5486400" y="2415637"/>
            <a:ext cx="2049268" cy="200251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NR logo" descr="ONR oval Logo Red Blue Gold150ppi3x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45" y="2590799"/>
            <a:ext cx="3627955" cy="16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1800" y="6629400"/>
            <a:ext cx="3021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 for Public Release DCN #: 43-6991-20 </a:t>
            </a:r>
          </a:p>
        </p:txBody>
      </p:sp>
    </p:spTree>
    <p:extLst>
      <p:ext uri="{BB962C8B-B14F-4D97-AF65-F5344CB8AC3E}">
        <p14:creationId xmlns:p14="http://schemas.microsoft.com/office/powerpoint/2010/main" val="39890567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D02 Office Board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D02 Office Board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20252</TotalTime>
  <Words>313</Words>
  <Application>Microsoft Macintosh PowerPoint</Application>
  <PresentationFormat>On-screen Show (4:3)</PresentationFormat>
  <Paragraphs>94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Symbol</vt:lpstr>
      <vt:lpstr>Times New Roman</vt:lpstr>
      <vt:lpstr>Custom Design</vt:lpstr>
      <vt:lpstr>1_Custom Design</vt:lpstr>
      <vt:lpstr> Department of the Navy’s (DoN)  Historically Black Colleges Universities and Minority Institutions (HBCU/MI)Program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Daniel, Nadine  CTR ONR, 03R</dc:creator>
  <cp:lastModifiedBy>Ryan Baill</cp:lastModifiedBy>
  <cp:revision>352</cp:revision>
  <cp:lastPrinted>2017-07-25T11:54:50Z</cp:lastPrinted>
  <dcterms:created xsi:type="dcterms:W3CDTF">2014-09-24T21:23:09Z</dcterms:created>
  <dcterms:modified xsi:type="dcterms:W3CDTF">2021-04-06T13:09:02Z</dcterms:modified>
</cp:coreProperties>
</file>