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64" r:id="rId2"/>
    <p:sldId id="397" r:id="rId3"/>
    <p:sldId id="276" r:id="rId4"/>
    <p:sldId id="350" r:id="rId5"/>
    <p:sldId id="398" r:id="rId6"/>
    <p:sldId id="331" r:id="rId7"/>
    <p:sldId id="326" r:id="rId8"/>
    <p:sldId id="366" r:id="rId9"/>
    <p:sldId id="371" r:id="rId10"/>
    <p:sldId id="374" r:id="rId11"/>
    <p:sldId id="377" r:id="rId12"/>
    <p:sldId id="3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BC65EE-7573-4479-85F9-7D89E5E239D7}">
          <p14:sldIdLst>
            <p14:sldId id="264"/>
            <p14:sldId id="397"/>
            <p14:sldId id="276"/>
            <p14:sldId id="350"/>
            <p14:sldId id="398"/>
            <p14:sldId id="331"/>
            <p14:sldId id="326"/>
            <p14:sldId id="366"/>
            <p14:sldId id="371"/>
            <p14:sldId id="374"/>
            <p14:sldId id="377"/>
            <p14:sldId id="3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105151-E943-4615-9A9A-ABA2A269DD9A}" type="doc">
      <dgm:prSet loTypeId="urn:microsoft.com/office/officeart/2005/8/layout/pictureOrgChart+Icon" loCatId="hierarchy" qsTypeId="urn:microsoft.com/office/officeart/2005/8/quickstyle/simple1" qsCatId="simple" csTypeId="urn:microsoft.com/office/officeart/2005/8/colors/accent3_5" csCatId="accent3" phldr="1"/>
      <dgm:spPr/>
      <dgm:t>
        <a:bodyPr/>
        <a:lstStyle/>
        <a:p>
          <a:endParaRPr lang="en-US"/>
        </a:p>
      </dgm:t>
    </dgm:pt>
    <dgm:pt modelId="{0681AE65-5F82-491E-8D65-28FCCAD60C8E}">
      <dgm:prSet phldrT="[Text]"/>
      <dgm:spPr/>
      <dgm:t>
        <a:bodyPr/>
        <a:lstStyle/>
        <a:p>
          <a:r>
            <a:rPr lang="en-US" dirty="0"/>
            <a:t>Arthur P. McMahan</a:t>
          </a:r>
        </a:p>
        <a:p>
          <a:r>
            <a:rPr lang="en-US" dirty="0"/>
            <a:t>Senior Associate Director</a:t>
          </a:r>
        </a:p>
      </dgm:t>
    </dgm:pt>
    <dgm:pt modelId="{294B4A11-2AB7-44F1-B444-F03FEC06ADE1}" type="parTrans" cxnId="{83005C8D-49F6-40B4-8332-9099C76C6803}">
      <dgm:prSet/>
      <dgm:spPr/>
      <dgm:t>
        <a:bodyPr/>
        <a:lstStyle/>
        <a:p>
          <a:endParaRPr lang="en-US"/>
        </a:p>
      </dgm:t>
    </dgm:pt>
    <dgm:pt modelId="{3E4B9E36-5FBA-4C6A-9384-8BC7B1CD8D47}" type="sibTrans" cxnId="{83005C8D-49F6-40B4-8332-9099C76C6803}">
      <dgm:prSet/>
      <dgm:spPr/>
      <dgm:t>
        <a:bodyPr/>
        <a:lstStyle/>
        <a:p>
          <a:endParaRPr lang="en-US"/>
        </a:p>
      </dgm:t>
    </dgm:pt>
    <dgm:pt modelId="{D1AD81BA-283B-4CA4-A85D-2E37FB9C04AD}">
      <dgm:prSet phldrT="[Text]"/>
      <dgm:spPr/>
      <dgm:t>
        <a:bodyPr/>
        <a:lstStyle/>
        <a:p>
          <a:r>
            <a:rPr lang="en-US" dirty="0"/>
            <a:t>Sedika Franklin Associate Director</a:t>
          </a:r>
        </a:p>
      </dgm:t>
    </dgm:pt>
    <dgm:pt modelId="{76DD4DEB-19AD-4D64-9BF1-C42BC144466F}" type="parTrans" cxnId="{D2062ED2-B8AE-4224-B4C2-3FDE46EF8359}">
      <dgm:prSet/>
      <dgm:spPr/>
      <dgm:t>
        <a:bodyPr/>
        <a:lstStyle/>
        <a:p>
          <a:endParaRPr lang="en-US"/>
        </a:p>
      </dgm:t>
    </dgm:pt>
    <dgm:pt modelId="{791BD95E-4949-4137-A843-F3852929D540}" type="sibTrans" cxnId="{D2062ED2-B8AE-4224-B4C2-3FDE46EF8359}">
      <dgm:prSet/>
      <dgm:spPr/>
      <dgm:t>
        <a:bodyPr/>
        <a:lstStyle/>
        <a:p>
          <a:endParaRPr lang="en-US"/>
        </a:p>
      </dgm:t>
    </dgm:pt>
    <dgm:pt modelId="{459E675E-5735-46A5-B638-46EDCBF1A2FE}">
      <dgm:prSet phldrT="[Text]"/>
      <dgm:spPr/>
      <dgm:t>
        <a:bodyPr/>
        <a:lstStyle/>
        <a:p>
          <a:r>
            <a:rPr lang="en-US" dirty="0"/>
            <a:t>Tammi Fergusson Intergovernmental Relations Coordinator</a:t>
          </a:r>
        </a:p>
      </dgm:t>
    </dgm:pt>
    <dgm:pt modelId="{95CAD3BE-F11B-41B6-B79A-B55778CFAA2F}" type="parTrans" cxnId="{D4916176-64B6-4C8C-BB70-466372A2341B}">
      <dgm:prSet/>
      <dgm:spPr/>
      <dgm:t>
        <a:bodyPr/>
        <a:lstStyle/>
        <a:p>
          <a:endParaRPr lang="en-US"/>
        </a:p>
      </dgm:t>
    </dgm:pt>
    <dgm:pt modelId="{9EAA34BE-0AEF-431A-888B-EDB19D000D74}" type="sibTrans" cxnId="{D4916176-64B6-4C8C-BB70-466372A2341B}">
      <dgm:prSet/>
      <dgm:spPr/>
      <dgm:t>
        <a:bodyPr/>
        <a:lstStyle/>
        <a:p>
          <a:endParaRPr lang="en-US"/>
        </a:p>
      </dgm:t>
    </dgm:pt>
    <dgm:pt modelId="{A7C00A51-6A97-4FCF-9E04-E4535CDE8D76}">
      <dgm:prSet phldrT="[Text]"/>
      <dgm:spPr/>
      <dgm:t>
        <a:bodyPr/>
        <a:lstStyle/>
        <a:p>
          <a:pPr rtl="0"/>
          <a:r>
            <a:rPr lang="en-US" dirty="0"/>
            <a:t>Elyse Jones </a:t>
          </a:r>
          <a:r>
            <a:rPr lang="en-US" b="0" dirty="0">
              <a:latin typeface="Century Gothic"/>
            </a:rPr>
            <a:t>Outreach and Engagement Coordinator</a:t>
          </a:r>
          <a:endParaRPr lang="en-US" b="1" dirty="0"/>
        </a:p>
      </dgm:t>
    </dgm:pt>
    <dgm:pt modelId="{7B00ECA6-189E-4B54-8154-3AB0DDFF056D}" type="parTrans" cxnId="{8098EE42-8EB0-4A2F-B662-A0EF3DE9D8DF}">
      <dgm:prSet/>
      <dgm:spPr/>
      <dgm:t>
        <a:bodyPr/>
        <a:lstStyle/>
        <a:p>
          <a:endParaRPr lang="en-US"/>
        </a:p>
      </dgm:t>
    </dgm:pt>
    <dgm:pt modelId="{5AEA4E8D-5E7E-4204-A33C-2B3D61AA0285}" type="sibTrans" cxnId="{8098EE42-8EB0-4A2F-B662-A0EF3DE9D8DF}">
      <dgm:prSet/>
      <dgm:spPr/>
      <dgm:t>
        <a:bodyPr/>
        <a:lstStyle/>
        <a:p>
          <a:endParaRPr lang="en-US"/>
        </a:p>
      </dgm:t>
    </dgm:pt>
    <dgm:pt modelId="{7F5C354A-D0E4-4351-AEF7-861E1850A12B}" type="asst">
      <dgm:prSet/>
      <dgm:spPr/>
      <dgm:t>
        <a:bodyPr/>
        <a:lstStyle/>
        <a:p>
          <a:r>
            <a:rPr lang="en-US" dirty="0"/>
            <a:t>Cameron Lewis Office Automation Clerk</a:t>
          </a:r>
        </a:p>
      </dgm:t>
    </dgm:pt>
    <dgm:pt modelId="{3156E9EA-90EF-4F82-B913-E1AE8FF82A97}" type="parTrans" cxnId="{A8534EA8-EF08-48DA-B56C-81419A27C81F}">
      <dgm:prSet/>
      <dgm:spPr/>
      <dgm:t>
        <a:bodyPr/>
        <a:lstStyle/>
        <a:p>
          <a:endParaRPr lang="en-US"/>
        </a:p>
      </dgm:t>
    </dgm:pt>
    <dgm:pt modelId="{D4E7FBCB-7ECD-4A37-8AEA-AE8A16F2F089}" type="sibTrans" cxnId="{A8534EA8-EF08-48DA-B56C-81419A27C81F}">
      <dgm:prSet/>
      <dgm:spPr/>
      <dgm:t>
        <a:bodyPr/>
        <a:lstStyle/>
        <a:p>
          <a:endParaRPr lang="en-US"/>
        </a:p>
      </dgm:t>
    </dgm:pt>
    <dgm:pt modelId="{047CCF84-D9EE-4989-9941-8AD55D079D02}" type="asst">
      <dgm:prSet/>
      <dgm:spPr/>
      <dgm:t>
        <a:bodyPr/>
        <a:lstStyle/>
        <a:p>
          <a:r>
            <a:rPr lang="en-US" dirty="0"/>
            <a:t>Jalen Mitchell</a:t>
          </a:r>
        </a:p>
        <a:p>
          <a:r>
            <a:rPr lang="en-US" dirty="0"/>
            <a:t>Student Volunteer Intern</a:t>
          </a:r>
        </a:p>
      </dgm:t>
    </dgm:pt>
    <dgm:pt modelId="{A6729CD5-857E-44E3-A327-EB3AACDDD72D}" type="parTrans" cxnId="{A04BAA48-4C72-43D8-A150-45AD63308D9D}">
      <dgm:prSet/>
      <dgm:spPr/>
      <dgm:t>
        <a:bodyPr/>
        <a:lstStyle/>
        <a:p>
          <a:endParaRPr lang="en-US"/>
        </a:p>
      </dgm:t>
    </dgm:pt>
    <dgm:pt modelId="{C25C3B70-C940-42E1-82FD-7C03ACC6280A}" type="sibTrans" cxnId="{A04BAA48-4C72-43D8-A150-45AD63308D9D}">
      <dgm:prSet/>
      <dgm:spPr/>
      <dgm:t>
        <a:bodyPr/>
        <a:lstStyle/>
        <a:p>
          <a:endParaRPr lang="en-US"/>
        </a:p>
      </dgm:t>
    </dgm:pt>
    <dgm:pt modelId="{78916A8F-21D2-4589-AA2B-799A5ED15B97}" type="pres">
      <dgm:prSet presAssocID="{8C105151-E943-4615-9A9A-ABA2A269DD9A}" presName="hierChild1" presStyleCnt="0">
        <dgm:presLayoutVars>
          <dgm:orgChart val="1"/>
          <dgm:chPref val="1"/>
          <dgm:dir/>
          <dgm:animOne val="branch"/>
          <dgm:animLvl val="lvl"/>
          <dgm:resizeHandles/>
        </dgm:presLayoutVars>
      </dgm:prSet>
      <dgm:spPr/>
    </dgm:pt>
    <dgm:pt modelId="{B2DF50C7-1349-4804-8210-8C49526D8D24}" type="pres">
      <dgm:prSet presAssocID="{0681AE65-5F82-491E-8D65-28FCCAD60C8E}" presName="hierRoot1" presStyleCnt="0">
        <dgm:presLayoutVars>
          <dgm:hierBranch val="init"/>
        </dgm:presLayoutVars>
      </dgm:prSet>
      <dgm:spPr/>
    </dgm:pt>
    <dgm:pt modelId="{B1EA3B8F-C625-4201-8616-B1AE3D86E97E}" type="pres">
      <dgm:prSet presAssocID="{0681AE65-5F82-491E-8D65-28FCCAD60C8E}" presName="rootComposite1" presStyleCnt="0"/>
      <dgm:spPr/>
    </dgm:pt>
    <dgm:pt modelId="{8A7AF1C0-996E-46CB-8171-ACD393B6062C}" type="pres">
      <dgm:prSet presAssocID="{0681AE65-5F82-491E-8D65-28FCCAD60C8E}" presName="rootText1" presStyleLbl="node0" presStyleIdx="0" presStyleCnt="1">
        <dgm:presLayoutVars>
          <dgm:chPref val="3"/>
        </dgm:presLayoutVars>
      </dgm:prSet>
      <dgm:spPr/>
    </dgm:pt>
    <dgm:pt modelId="{4D1FBFF3-4A39-4A05-8D7B-50A47A4F0230}" type="pres">
      <dgm:prSet presAssocID="{0681AE65-5F82-491E-8D65-28FCCAD60C8E}" presName="rootPict1" presStyleLbl="align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dgm:spPr>
    </dgm:pt>
    <dgm:pt modelId="{C88A46EE-98E4-4387-83C4-31DA86E31E90}" type="pres">
      <dgm:prSet presAssocID="{0681AE65-5F82-491E-8D65-28FCCAD60C8E}" presName="rootConnector1" presStyleLbl="node1" presStyleIdx="0" presStyleCnt="0"/>
      <dgm:spPr/>
    </dgm:pt>
    <dgm:pt modelId="{A5CB5F21-6637-4C93-B425-3C13E2B59013}" type="pres">
      <dgm:prSet presAssocID="{0681AE65-5F82-491E-8D65-28FCCAD60C8E}" presName="hierChild2" presStyleCnt="0"/>
      <dgm:spPr/>
    </dgm:pt>
    <dgm:pt modelId="{497CC08E-D295-437A-A1AC-C6FEDAB0D7DA}" type="pres">
      <dgm:prSet presAssocID="{76DD4DEB-19AD-4D64-9BF1-C42BC144466F}" presName="Name37" presStyleLbl="parChTrans1D2" presStyleIdx="0" presStyleCnt="3"/>
      <dgm:spPr/>
    </dgm:pt>
    <dgm:pt modelId="{BE9431A2-9469-4071-9A6F-2879FB9F7FC1}" type="pres">
      <dgm:prSet presAssocID="{D1AD81BA-283B-4CA4-A85D-2E37FB9C04AD}" presName="hierRoot2" presStyleCnt="0">
        <dgm:presLayoutVars>
          <dgm:hierBranch val="init"/>
        </dgm:presLayoutVars>
      </dgm:prSet>
      <dgm:spPr/>
    </dgm:pt>
    <dgm:pt modelId="{0E5A5CEC-7589-46BE-8006-E1646BF67BDA}" type="pres">
      <dgm:prSet presAssocID="{D1AD81BA-283B-4CA4-A85D-2E37FB9C04AD}" presName="rootComposite" presStyleCnt="0"/>
      <dgm:spPr/>
    </dgm:pt>
    <dgm:pt modelId="{C9B35C18-D51B-4C2B-93F4-A3AF0500DA21}" type="pres">
      <dgm:prSet presAssocID="{D1AD81BA-283B-4CA4-A85D-2E37FB9C04AD}" presName="rootText" presStyleLbl="node2" presStyleIdx="0" presStyleCnt="3" custScaleX="111010">
        <dgm:presLayoutVars>
          <dgm:chPref val="3"/>
        </dgm:presLayoutVars>
      </dgm:prSet>
      <dgm:spPr/>
    </dgm:pt>
    <dgm:pt modelId="{E0F43B0C-0594-4B54-8B38-461A5065BCC8}" type="pres">
      <dgm:prSet presAssocID="{D1AD81BA-283B-4CA4-A85D-2E37FB9C04AD}" presName="rootPict" presStyleLbl="alignImgPlace1" presStyleIdx="1" presStyleCnt="6" custLinFactNeighborX="-9417" custLinFactNeighborY="-136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dgm:spPr>
    </dgm:pt>
    <dgm:pt modelId="{63CA2DE8-9299-4940-B1C0-450D6524D8FA}" type="pres">
      <dgm:prSet presAssocID="{D1AD81BA-283B-4CA4-A85D-2E37FB9C04AD}" presName="rootConnector" presStyleLbl="node2" presStyleIdx="0" presStyleCnt="3"/>
      <dgm:spPr/>
    </dgm:pt>
    <dgm:pt modelId="{DA7F31EE-4AEC-4286-A380-8ED878A2D39C}" type="pres">
      <dgm:prSet presAssocID="{D1AD81BA-283B-4CA4-A85D-2E37FB9C04AD}" presName="hierChild4" presStyleCnt="0"/>
      <dgm:spPr/>
    </dgm:pt>
    <dgm:pt modelId="{0852CB70-EF35-4C25-9936-D0E263FC7968}" type="pres">
      <dgm:prSet presAssocID="{D1AD81BA-283B-4CA4-A85D-2E37FB9C04AD}" presName="hierChild5" presStyleCnt="0"/>
      <dgm:spPr/>
    </dgm:pt>
    <dgm:pt modelId="{1FDF9A19-92FA-469B-AEF6-41F990F3482A}" type="pres">
      <dgm:prSet presAssocID="{95CAD3BE-F11B-41B6-B79A-B55778CFAA2F}" presName="Name37" presStyleLbl="parChTrans1D2" presStyleIdx="1" presStyleCnt="3"/>
      <dgm:spPr/>
    </dgm:pt>
    <dgm:pt modelId="{8A2B030D-55B1-4825-A41A-0647770CA4F6}" type="pres">
      <dgm:prSet presAssocID="{459E675E-5735-46A5-B638-46EDCBF1A2FE}" presName="hierRoot2" presStyleCnt="0">
        <dgm:presLayoutVars>
          <dgm:hierBranch val="init"/>
        </dgm:presLayoutVars>
      </dgm:prSet>
      <dgm:spPr/>
    </dgm:pt>
    <dgm:pt modelId="{E3DE6E98-36DC-4E5D-8206-B34FCDEB12D5}" type="pres">
      <dgm:prSet presAssocID="{459E675E-5735-46A5-B638-46EDCBF1A2FE}" presName="rootComposite" presStyleCnt="0"/>
      <dgm:spPr/>
    </dgm:pt>
    <dgm:pt modelId="{935E322C-68C9-470D-A3DC-D3113B153C13}" type="pres">
      <dgm:prSet presAssocID="{459E675E-5735-46A5-B638-46EDCBF1A2FE}" presName="rootText" presStyleLbl="node2" presStyleIdx="1" presStyleCnt="3" custScaleX="120841">
        <dgm:presLayoutVars>
          <dgm:chPref val="3"/>
        </dgm:presLayoutVars>
      </dgm:prSet>
      <dgm:spPr/>
    </dgm:pt>
    <dgm:pt modelId="{DD85C9F8-5ABB-40B8-96CA-F00A28EF70EE}" type="pres">
      <dgm:prSet presAssocID="{459E675E-5735-46A5-B638-46EDCBF1A2FE}" presName="rootPict" presStyleLbl="alignImgPlace1" presStyleIdx="2" presStyleCnt="6" custLinFactNeighborX="-29214" custLinFactNeighborY="-70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dgm:spPr>
    </dgm:pt>
    <dgm:pt modelId="{1AFDA21B-662B-46B0-B132-1F3E795C73B8}" type="pres">
      <dgm:prSet presAssocID="{459E675E-5735-46A5-B638-46EDCBF1A2FE}" presName="rootConnector" presStyleLbl="node2" presStyleIdx="1" presStyleCnt="3"/>
      <dgm:spPr/>
    </dgm:pt>
    <dgm:pt modelId="{A5ED993D-2C35-40E5-B8EB-5A44DC49E5C3}" type="pres">
      <dgm:prSet presAssocID="{459E675E-5735-46A5-B638-46EDCBF1A2FE}" presName="hierChild4" presStyleCnt="0"/>
      <dgm:spPr/>
    </dgm:pt>
    <dgm:pt modelId="{B46244DF-6892-4549-AEF5-CD5CBB139E31}" type="pres">
      <dgm:prSet presAssocID="{459E675E-5735-46A5-B638-46EDCBF1A2FE}" presName="hierChild5" presStyleCnt="0"/>
      <dgm:spPr/>
    </dgm:pt>
    <dgm:pt modelId="{7F169CB3-FBDE-4114-9B70-B81CFEE829B6}" type="pres">
      <dgm:prSet presAssocID="{A6729CD5-857E-44E3-A327-EB3AACDDD72D}" presName="Name111" presStyleLbl="parChTrans1D3" presStyleIdx="0" presStyleCnt="2"/>
      <dgm:spPr/>
    </dgm:pt>
    <dgm:pt modelId="{30699E8C-1C3B-4D45-9775-31C8A427FD85}" type="pres">
      <dgm:prSet presAssocID="{047CCF84-D9EE-4989-9941-8AD55D079D02}" presName="hierRoot3" presStyleCnt="0">
        <dgm:presLayoutVars>
          <dgm:hierBranch val="init"/>
        </dgm:presLayoutVars>
      </dgm:prSet>
      <dgm:spPr/>
    </dgm:pt>
    <dgm:pt modelId="{A0C22988-5CEA-4696-94E0-209F81ED5DF9}" type="pres">
      <dgm:prSet presAssocID="{047CCF84-D9EE-4989-9941-8AD55D079D02}" presName="rootComposite3" presStyleCnt="0"/>
      <dgm:spPr/>
    </dgm:pt>
    <dgm:pt modelId="{7543A889-D68E-4E84-92F7-E17C895593D4}" type="pres">
      <dgm:prSet presAssocID="{047CCF84-D9EE-4989-9941-8AD55D079D02}" presName="rootText3" presStyleLbl="asst2" presStyleIdx="0" presStyleCnt="2">
        <dgm:presLayoutVars>
          <dgm:chPref val="3"/>
        </dgm:presLayoutVars>
      </dgm:prSet>
      <dgm:spPr/>
    </dgm:pt>
    <dgm:pt modelId="{F72219DA-2A5C-4CA8-8552-C0C00C8CC1EF}" type="pres">
      <dgm:prSet presAssocID="{047CCF84-D9EE-4989-9941-8AD55D079D02}" presName="rootPict3" presStyleLbl="alignImgPlace1" presStyleIdx="3" presStyleCnt="6" custAng="16200000" custScaleX="135996" custScaleY="71001"/>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dgm:spPr>
    </dgm:pt>
    <dgm:pt modelId="{D20A3827-8F8C-4F52-B13D-F2C69249C2AE}" type="pres">
      <dgm:prSet presAssocID="{047CCF84-D9EE-4989-9941-8AD55D079D02}" presName="rootConnector3" presStyleLbl="asst2" presStyleIdx="0" presStyleCnt="2"/>
      <dgm:spPr/>
    </dgm:pt>
    <dgm:pt modelId="{920AE29D-63B2-45C0-8E84-7863B8004022}" type="pres">
      <dgm:prSet presAssocID="{047CCF84-D9EE-4989-9941-8AD55D079D02}" presName="hierChild6" presStyleCnt="0"/>
      <dgm:spPr/>
    </dgm:pt>
    <dgm:pt modelId="{A938BCFA-3229-4D2C-8431-9BCAB1CB19AA}" type="pres">
      <dgm:prSet presAssocID="{047CCF84-D9EE-4989-9941-8AD55D079D02}" presName="hierChild7" presStyleCnt="0"/>
      <dgm:spPr/>
    </dgm:pt>
    <dgm:pt modelId="{8326FB3D-F33F-4E71-A860-7C85A702BBFF}" type="pres">
      <dgm:prSet presAssocID="{7B00ECA6-189E-4B54-8154-3AB0DDFF056D}" presName="Name37" presStyleLbl="parChTrans1D2" presStyleIdx="2" presStyleCnt="3"/>
      <dgm:spPr/>
    </dgm:pt>
    <dgm:pt modelId="{F3B6E6B6-1F2D-4ACE-B8D5-82F039780518}" type="pres">
      <dgm:prSet presAssocID="{A7C00A51-6A97-4FCF-9E04-E4535CDE8D76}" presName="hierRoot2" presStyleCnt="0">
        <dgm:presLayoutVars>
          <dgm:hierBranch val="init"/>
        </dgm:presLayoutVars>
      </dgm:prSet>
      <dgm:spPr/>
    </dgm:pt>
    <dgm:pt modelId="{D754C5E2-D94B-4293-A61D-FDB87A878128}" type="pres">
      <dgm:prSet presAssocID="{A7C00A51-6A97-4FCF-9E04-E4535CDE8D76}" presName="rootComposite" presStyleCnt="0"/>
      <dgm:spPr/>
    </dgm:pt>
    <dgm:pt modelId="{478BD1F8-F52E-498E-A5D1-68DDEFA1C423}" type="pres">
      <dgm:prSet presAssocID="{A7C00A51-6A97-4FCF-9E04-E4535CDE8D76}" presName="rootText" presStyleLbl="node2" presStyleIdx="2" presStyleCnt="3">
        <dgm:presLayoutVars>
          <dgm:chPref val="3"/>
        </dgm:presLayoutVars>
      </dgm:prSet>
      <dgm:spPr/>
    </dgm:pt>
    <dgm:pt modelId="{EE8A5067-E562-4309-A7CB-DA8AB6B02D53}" type="pres">
      <dgm:prSet presAssocID="{A7C00A51-6A97-4FCF-9E04-E4535CDE8D76}" presName="rootPict" presStyleLbl="alignImgPlace1" presStyleIdx="4"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8000" r="-8000"/>
          </a:stretch>
        </a:blipFill>
      </dgm:spPr>
    </dgm:pt>
    <dgm:pt modelId="{5C6F9611-A54B-48FB-B730-A899762ABD20}" type="pres">
      <dgm:prSet presAssocID="{A7C00A51-6A97-4FCF-9E04-E4535CDE8D76}" presName="rootConnector" presStyleLbl="node2" presStyleIdx="2" presStyleCnt="3"/>
      <dgm:spPr/>
    </dgm:pt>
    <dgm:pt modelId="{7BD7E4CE-4360-4736-BC1C-056EFEA7C133}" type="pres">
      <dgm:prSet presAssocID="{A7C00A51-6A97-4FCF-9E04-E4535CDE8D76}" presName="hierChild4" presStyleCnt="0"/>
      <dgm:spPr/>
    </dgm:pt>
    <dgm:pt modelId="{BA93E8B0-FF9B-4FD6-A7AC-70BAB61F813B}" type="pres">
      <dgm:prSet presAssocID="{A7C00A51-6A97-4FCF-9E04-E4535CDE8D76}" presName="hierChild5" presStyleCnt="0"/>
      <dgm:spPr/>
    </dgm:pt>
    <dgm:pt modelId="{5DC7B72E-18CC-4BEA-91FA-514F6BD6C17C}" type="pres">
      <dgm:prSet presAssocID="{3156E9EA-90EF-4F82-B913-E1AE8FF82A97}" presName="Name111" presStyleLbl="parChTrans1D3" presStyleIdx="1" presStyleCnt="2"/>
      <dgm:spPr/>
    </dgm:pt>
    <dgm:pt modelId="{8336D0BD-5DA3-4F58-96C8-A5B0A5F3DD1C}" type="pres">
      <dgm:prSet presAssocID="{7F5C354A-D0E4-4351-AEF7-861E1850A12B}" presName="hierRoot3" presStyleCnt="0">
        <dgm:presLayoutVars>
          <dgm:hierBranch val="init"/>
        </dgm:presLayoutVars>
      </dgm:prSet>
      <dgm:spPr/>
    </dgm:pt>
    <dgm:pt modelId="{21A1486B-3202-4A52-A142-9AEBF89966B4}" type="pres">
      <dgm:prSet presAssocID="{7F5C354A-D0E4-4351-AEF7-861E1850A12B}" presName="rootComposite3" presStyleCnt="0"/>
      <dgm:spPr/>
    </dgm:pt>
    <dgm:pt modelId="{CA761D9F-ED78-4D50-A553-CA523C047B7F}" type="pres">
      <dgm:prSet presAssocID="{7F5C354A-D0E4-4351-AEF7-861E1850A12B}" presName="rootText3" presStyleLbl="asst2" presStyleIdx="1" presStyleCnt="2">
        <dgm:presLayoutVars>
          <dgm:chPref val="3"/>
        </dgm:presLayoutVars>
      </dgm:prSet>
      <dgm:spPr/>
    </dgm:pt>
    <dgm:pt modelId="{B7F5499D-A9A2-43B2-A98D-D6B436723964}" type="pres">
      <dgm:prSet presAssocID="{7F5C354A-D0E4-4351-AEF7-861E1850A12B}" presName="rootPict3" presStyleLbl="alignImgPlace1" presStyleIdx="5" presStyleCnt="6"/>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t="-6000" b="-6000"/>
          </a:stretch>
        </a:blipFill>
      </dgm:spPr>
    </dgm:pt>
    <dgm:pt modelId="{B9729818-EB2D-4550-BEA9-9582304598CC}" type="pres">
      <dgm:prSet presAssocID="{7F5C354A-D0E4-4351-AEF7-861E1850A12B}" presName="rootConnector3" presStyleLbl="asst2" presStyleIdx="1" presStyleCnt="2"/>
      <dgm:spPr/>
    </dgm:pt>
    <dgm:pt modelId="{C7978AEE-776E-4E88-AB1B-8110DCFC7FF4}" type="pres">
      <dgm:prSet presAssocID="{7F5C354A-D0E4-4351-AEF7-861E1850A12B}" presName="hierChild6" presStyleCnt="0"/>
      <dgm:spPr/>
    </dgm:pt>
    <dgm:pt modelId="{BF5BD20B-45C5-452A-A4F9-6793D0D23CBE}" type="pres">
      <dgm:prSet presAssocID="{7F5C354A-D0E4-4351-AEF7-861E1850A12B}" presName="hierChild7" presStyleCnt="0"/>
      <dgm:spPr/>
    </dgm:pt>
    <dgm:pt modelId="{1B82B524-4696-4E28-8424-DA901433DE06}" type="pres">
      <dgm:prSet presAssocID="{0681AE65-5F82-491E-8D65-28FCCAD60C8E}" presName="hierChild3" presStyleCnt="0"/>
      <dgm:spPr/>
    </dgm:pt>
  </dgm:ptLst>
  <dgm:cxnLst>
    <dgm:cxn modelId="{298B6118-DA6E-4CCA-9E39-22523B212189}" type="presOf" srcId="{047CCF84-D9EE-4989-9941-8AD55D079D02}" destId="{D20A3827-8F8C-4F52-B13D-F2C69249C2AE}" srcOrd="1" destOrd="0" presId="urn:microsoft.com/office/officeart/2005/8/layout/pictureOrgChart+Icon"/>
    <dgm:cxn modelId="{27D23136-EF21-4C14-A5C2-15C4A312CC7F}" type="presOf" srcId="{3156E9EA-90EF-4F82-B913-E1AE8FF82A97}" destId="{5DC7B72E-18CC-4BEA-91FA-514F6BD6C17C}" srcOrd="0" destOrd="0" presId="urn:microsoft.com/office/officeart/2005/8/layout/pictureOrgChart+Icon"/>
    <dgm:cxn modelId="{30349A3D-636A-4EB8-AA6D-89431AA8CDCC}" type="presOf" srcId="{A7C00A51-6A97-4FCF-9E04-E4535CDE8D76}" destId="{478BD1F8-F52E-498E-A5D1-68DDEFA1C423}" srcOrd="0" destOrd="0" presId="urn:microsoft.com/office/officeart/2005/8/layout/pictureOrgChart+Icon"/>
    <dgm:cxn modelId="{A787A05B-7751-477B-B774-D45FB597CCB3}" type="presOf" srcId="{95CAD3BE-F11B-41B6-B79A-B55778CFAA2F}" destId="{1FDF9A19-92FA-469B-AEF6-41F990F3482A}" srcOrd="0" destOrd="0" presId="urn:microsoft.com/office/officeart/2005/8/layout/pictureOrgChart+Icon"/>
    <dgm:cxn modelId="{E5F58F61-F529-48CD-81E8-3AFEC9831EB1}" type="presOf" srcId="{7B00ECA6-189E-4B54-8154-3AB0DDFF056D}" destId="{8326FB3D-F33F-4E71-A860-7C85A702BBFF}" srcOrd="0" destOrd="0" presId="urn:microsoft.com/office/officeart/2005/8/layout/pictureOrgChart+Icon"/>
    <dgm:cxn modelId="{8098EE42-8EB0-4A2F-B662-A0EF3DE9D8DF}" srcId="{0681AE65-5F82-491E-8D65-28FCCAD60C8E}" destId="{A7C00A51-6A97-4FCF-9E04-E4535CDE8D76}" srcOrd="2" destOrd="0" parTransId="{7B00ECA6-189E-4B54-8154-3AB0DDFF056D}" sibTransId="{5AEA4E8D-5E7E-4204-A33C-2B3D61AA0285}"/>
    <dgm:cxn modelId="{A04BAA48-4C72-43D8-A150-45AD63308D9D}" srcId="{459E675E-5735-46A5-B638-46EDCBF1A2FE}" destId="{047CCF84-D9EE-4989-9941-8AD55D079D02}" srcOrd="0" destOrd="0" parTransId="{A6729CD5-857E-44E3-A327-EB3AACDDD72D}" sibTransId="{C25C3B70-C940-42E1-82FD-7C03ACC6280A}"/>
    <dgm:cxn modelId="{03235F72-F211-409D-83A2-17E7553FAF14}" type="presOf" srcId="{D1AD81BA-283B-4CA4-A85D-2E37FB9C04AD}" destId="{63CA2DE8-9299-4940-B1C0-450D6524D8FA}" srcOrd="1" destOrd="0" presId="urn:microsoft.com/office/officeart/2005/8/layout/pictureOrgChart+Icon"/>
    <dgm:cxn modelId="{B9D0C353-7D11-4824-8558-A7A26CCF92F2}" type="presOf" srcId="{76DD4DEB-19AD-4D64-9BF1-C42BC144466F}" destId="{497CC08E-D295-437A-A1AC-C6FEDAB0D7DA}" srcOrd="0" destOrd="0" presId="urn:microsoft.com/office/officeart/2005/8/layout/pictureOrgChart+Icon"/>
    <dgm:cxn modelId="{D4916176-64B6-4C8C-BB70-466372A2341B}" srcId="{0681AE65-5F82-491E-8D65-28FCCAD60C8E}" destId="{459E675E-5735-46A5-B638-46EDCBF1A2FE}" srcOrd="1" destOrd="0" parTransId="{95CAD3BE-F11B-41B6-B79A-B55778CFAA2F}" sibTransId="{9EAA34BE-0AEF-431A-888B-EDB19D000D74}"/>
    <dgm:cxn modelId="{BE5CA676-C6D4-4417-9E3D-2B5B1ECF2EFE}" type="presOf" srcId="{D1AD81BA-283B-4CA4-A85D-2E37FB9C04AD}" destId="{C9B35C18-D51B-4C2B-93F4-A3AF0500DA21}" srcOrd="0" destOrd="0" presId="urn:microsoft.com/office/officeart/2005/8/layout/pictureOrgChart+Icon"/>
    <dgm:cxn modelId="{00D96681-2117-49D0-8E45-BD3A84624C27}" type="presOf" srcId="{047CCF84-D9EE-4989-9941-8AD55D079D02}" destId="{7543A889-D68E-4E84-92F7-E17C895593D4}" srcOrd="0" destOrd="0" presId="urn:microsoft.com/office/officeart/2005/8/layout/pictureOrgChart+Icon"/>
    <dgm:cxn modelId="{83005C8D-49F6-40B4-8332-9099C76C6803}" srcId="{8C105151-E943-4615-9A9A-ABA2A269DD9A}" destId="{0681AE65-5F82-491E-8D65-28FCCAD60C8E}" srcOrd="0" destOrd="0" parTransId="{294B4A11-2AB7-44F1-B444-F03FEC06ADE1}" sibTransId="{3E4B9E36-5FBA-4C6A-9384-8BC7B1CD8D47}"/>
    <dgm:cxn modelId="{B9A2648D-AE26-47B8-9C35-12D98AFA2A25}" type="presOf" srcId="{0681AE65-5F82-491E-8D65-28FCCAD60C8E}" destId="{C88A46EE-98E4-4387-83C4-31DA86E31E90}" srcOrd="1" destOrd="0" presId="urn:microsoft.com/office/officeart/2005/8/layout/pictureOrgChart+Icon"/>
    <dgm:cxn modelId="{1B346C92-46AC-400B-982C-A7CE88453F4E}" type="presOf" srcId="{459E675E-5735-46A5-B638-46EDCBF1A2FE}" destId="{935E322C-68C9-470D-A3DC-D3113B153C13}" srcOrd="0" destOrd="0" presId="urn:microsoft.com/office/officeart/2005/8/layout/pictureOrgChart+Icon"/>
    <dgm:cxn modelId="{16F5619E-85BD-47D2-A19E-6D03B45C6B02}" type="presOf" srcId="{A7C00A51-6A97-4FCF-9E04-E4535CDE8D76}" destId="{5C6F9611-A54B-48FB-B730-A899762ABD20}" srcOrd="1" destOrd="0" presId="urn:microsoft.com/office/officeart/2005/8/layout/pictureOrgChart+Icon"/>
    <dgm:cxn modelId="{A8534EA8-EF08-48DA-B56C-81419A27C81F}" srcId="{A7C00A51-6A97-4FCF-9E04-E4535CDE8D76}" destId="{7F5C354A-D0E4-4351-AEF7-861E1850A12B}" srcOrd="0" destOrd="0" parTransId="{3156E9EA-90EF-4F82-B913-E1AE8FF82A97}" sibTransId="{D4E7FBCB-7ECD-4A37-8AEA-AE8A16F2F089}"/>
    <dgm:cxn modelId="{D171F8B0-0A72-4F8C-9527-03DDBE326E69}" type="presOf" srcId="{8C105151-E943-4615-9A9A-ABA2A269DD9A}" destId="{78916A8F-21D2-4589-AA2B-799A5ED15B97}" srcOrd="0" destOrd="0" presId="urn:microsoft.com/office/officeart/2005/8/layout/pictureOrgChart+Icon"/>
    <dgm:cxn modelId="{404D4CB3-2C95-423D-97FC-F684922D25FF}" type="presOf" srcId="{459E675E-5735-46A5-B638-46EDCBF1A2FE}" destId="{1AFDA21B-662B-46B0-B132-1F3E795C73B8}" srcOrd="1" destOrd="0" presId="urn:microsoft.com/office/officeart/2005/8/layout/pictureOrgChart+Icon"/>
    <dgm:cxn modelId="{76A998BB-A3D9-47AA-B7A8-9AAF67E7AA9E}" type="presOf" srcId="{7F5C354A-D0E4-4351-AEF7-861E1850A12B}" destId="{B9729818-EB2D-4550-BEA9-9582304598CC}" srcOrd="1" destOrd="0" presId="urn:microsoft.com/office/officeart/2005/8/layout/pictureOrgChart+Icon"/>
    <dgm:cxn modelId="{CA6F83BF-7971-4D5F-942E-21AE9BA39A3E}" type="presOf" srcId="{0681AE65-5F82-491E-8D65-28FCCAD60C8E}" destId="{8A7AF1C0-996E-46CB-8171-ACD393B6062C}" srcOrd="0" destOrd="0" presId="urn:microsoft.com/office/officeart/2005/8/layout/pictureOrgChart+Icon"/>
    <dgm:cxn modelId="{D2062ED2-B8AE-4224-B4C2-3FDE46EF8359}" srcId="{0681AE65-5F82-491E-8D65-28FCCAD60C8E}" destId="{D1AD81BA-283B-4CA4-A85D-2E37FB9C04AD}" srcOrd="0" destOrd="0" parTransId="{76DD4DEB-19AD-4D64-9BF1-C42BC144466F}" sibTransId="{791BD95E-4949-4137-A843-F3852929D540}"/>
    <dgm:cxn modelId="{212DECE7-8AF6-400F-AAF6-10A6673B8993}" type="presOf" srcId="{7F5C354A-D0E4-4351-AEF7-861E1850A12B}" destId="{CA761D9F-ED78-4D50-A553-CA523C047B7F}" srcOrd="0" destOrd="0" presId="urn:microsoft.com/office/officeart/2005/8/layout/pictureOrgChart+Icon"/>
    <dgm:cxn modelId="{042112FF-8AE4-4D7F-BF24-F9E04BA680A2}" type="presOf" srcId="{A6729CD5-857E-44E3-A327-EB3AACDDD72D}" destId="{7F169CB3-FBDE-4114-9B70-B81CFEE829B6}" srcOrd="0" destOrd="0" presId="urn:microsoft.com/office/officeart/2005/8/layout/pictureOrgChart+Icon"/>
    <dgm:cxn modelId="{48A2AA05-6CF3-497C-9752-439E6327D909}" type="presParOf" srcId="{78916A8F-21D2-4589-AA2B-799A5ED15B97}" destId="{B2DF50C7-1349-4804-8210-8C49526D8D24}" srcOrd="0" destOrd="0" presId="urn:microsoft.com/office/officeart/2005/8/layout/pictureOrgChart+Icon"/>
    <dgm:cxn modelId="{AF824D3C-D262-418E-9256-0D948CC1E5EE}" type="presParOf" srcId="{B2DF50C7-1349-4804-8210-8C49526D8D24}" destId="{B1EA3B8F-C625-4201-8616-B1AE3D86E97E}" srcOrd="0" destOrd="0" presId="urn:microsoft.com/office/officeart/2005/8/layout/pictureOrgChart+Icon"/>
    <dgm:cxn modelId="{74B54D4C-2A13-4D2F-94EE-59970122A3BC}" type="presParOf" srcId="{B1EA3B8F-C625-4201-8616-B1AE3D86E97E}" destId="{8A7AF1C0-996E-46CB-8171-ACD393B6062C}" srcOrd="0" destOrd="0" presId="urn:microsoft.com/office/officeart/2005/8/layout/pictureOrgChart+Icon"/>
    <dgm:cxn modelId="{244AD5B8-F7CE-43D2-8F1A-F86955346865}" type="presParOf" srcId="{B1EA3B8F-C625-4201-8616-B1AE3D86E97E}" destId="{4D1FBFF3-4A39-4A05-8D7B-50A47A4F0230}" srcOrd="1" destOrd="0" presId="urn:microsoft.com/office/officeart/2005/8/layout/pictureOrgChart+Icon"/>
    <dgm:cxn modelId="{107EDBAE-3FF7-413A-9966-4FF3712EF682}" type="presParOf" srcId="{B1EA3B8F-C625-4201-8616-B1AE3D86E97E}" destId="{C88A46EE-98E4-4387-83C4-31DA86E31E90}" srcOrd="2" destOrd="0" presId="urn:microsoft.com/office/officeart/2005/8/layout/pictureOrgChart+Icon"/>
    <dgm:cxn modelId="{C9D6EC2B-2295-465D-A0AC-A8AE2D181789}" type="presParOf" srcId="{B2DF50C7-1349-4804-8210-8C49526D8D24}" destId="{A5CB5F21-6637-4C93-B425-3C13E2B59013}" srcOrd="1" destOrd="0" presId="urn:microsoft.com/office/officeart/2005/8/layout/pictureOrgChart+Icon"/>
    <dgm:cxn modelId="{3D362A7D-DAFF-4C55-8D2E-ADE1340793AC}" type="presParOf" srcId="{A5CB5F21-6637-4C93-B425-3C13E2B59013}" destId="{497CC08E-D295-437A-A1AC-C6FEDAB0D7DA}" srcOrd="0" destOrd="0" presId="urn:microsoft.com/office/officeart/2005/8/layout/pictureOrgChart+Icon"/>
    <dgm:cxn modelId="{0993416A-72D0-4F0E-BABE-69E9F8109C6A}" type="presParOf" srcId="{A5CB5F21-6637-4C93-B425-3C13E2B59013}" destId="{BE9431A2-9469-4071-9A6F-2879FB9F7FC1}" srcOrd="1" destOrd="0" presId="urn:microsoft.com/office/officeart/2005/8/layout/pictureOrgChart+Icon"/>
    <dgm:cxn modelId="{91DB171E-CF10-405E-92D5-82C4F23BDBE5}" type="presParOf" srcId="{BE9431A2-9469-4071-9A6F-2879FB9F7FC1}" destId="{0E5A5CEC-7589-46BE-8006-E1646BF67BDA}" srcOrd="0" destOrd="0" presId="urn:microsoft.com/office/officeart/2005/8/layout/pictureOrgChart+Icon"/>
    <dgm:cxn modelId="{859326D9-3D52-4E06-BC65-19AA7CA85FE2}" type="presParOf" srcId="{0E5A5CEC-7589-46BE-8006-E1646BF67BDA}" destId="{C9B35C18-D51B-4C2B-93F4-A3AF0500DA21}" srcOrd="0" destOrd="0" presId="urn:microsoft.com/office/officeart/2005/8/layout/pictureOrgChart+Icon"/>
    <dgm:cxn modelId="{2F6C2D54-03F9-4845-8F7D-0B7F0F0C0B69}" type="presParOf" srcId="{0E5A5CEC-7589-46BE-8006-E1646BF67BDA}" destId="{E0F43B0C-0594-4B54-8B38-461A5065BCC8}" srcOrd="1" destOrd="0" presId="urn:microsoft.com/office/officeart/2005/8/layout/pictureOrgChart+Icon"/>
    <dgm:cxn modelId="{50C8FB19-8DDC-438B-9C2F-6DEF977EEB0D}" type="presParOf" srcId="{0E5A5CEC-7589-46BE-8006-E1646BF67BDA}" destId="{63CA2DE8-9299-4940-B1C0-450D6524D8FA}" srcOrd="2" destOrd="0" presId="urn:microsoft.com/office/officeart/2005/8/layout/pictureOrgChart+Icon"/>
    <dgm:cxn modelId="{F894EEF8-ED4A-4167-8736-69806B16D4B2}" type="presParOf" srcId="{BE9431A2-9469-4071-9A6F-2879FB9F7FC1}" destId="{DA7F31EE-4AEC-4286-A380-8ED878A2D39C}" srcOrd="1" destOrd="0" presId="urn:microsoft.com/office/officeart/2005/8/layout/pictureOrgChart+Icon"/>
    <dgm:cxn modelId="{0E875821-625B-46B9-A83F-EEC1A10A4384}" type="presParOf" srcId="{BE9431A2-9469-4071-9A6F-2879FB9F7FC1}" destId="{0852CB70-EF35-4C25-9936-D0E263FC7968}" srcOrd="2" destOrd="0" presId="urn:microsoft.com/office/officeart/2005/8/layout/pictureOrgChart+Icon"/>
    <dgm:cxn modelId="{71CA0FDD-718C-4C13-BD11-39A9293424B6}" type="presParOf" srcId="{A5CB5F21-6637-4C93-B425-3C13E2B59013}" destId="{1FDF9A19-92FA-469B-AEF6-41F990F3482A}" srcOrd="2" destOrd="0" presId="urn:microsoft.com/office/officeart/2005/8/layout/pictureOrgChart+Icon"/>
    <dgm:cxn modelId="{BEE899B5-2355-43FA-88A4-630751D77B8B}" type="presParOf" srcId="{A5CB5F21-6637-4C93-B425-3C13E2B59013}" destId="{8A2B030D-55B1-4825-A41A-0647770CA4F6}" srcOrd="3" destOrd="0" presId="urn:microsoft.com/office/officeart/2005/8/layout/pictureOrgChart+Icon"/>
    <dgm:cxn modelId="{1FA0FE9F-2CEF-4CF4-86DF-B3EA5E13DA11}" type="presParOf" srcId="{8A2B030D-55B1-4825-A41A-0647770CA4F6}" destId="{E3DE6E98-36DC-4E5D-8206-B34FCDEB12D5}" srcOrd="0" destOrd="0" presId="urn:microsoft.com/office/officeart/2005/8/layout/pictureOrgChart+Icon"/>
    <dgm:cxn modelId="{94E2FAB1-70B9-47BF-9700-BA49D5DC25F9}" type="presParOf" srcId="{E3DE6E98-36DC-4E5D-8206-B34FCDEB12D5}" destId="{935E322C-68C9-470D-A3DC-D3113B153C13}" srcOrd="0" destOrd="0" presId="urn:microsoft.com/office/officeart/2005/8/layout/pictureOrgChart+Icon"/>
    <dgm:cxn modelId="{916FF1E2-6BE2-4180-B537-8C0006DBE4B2}" type="presParOf" srcId="{E3DE6E98-36DC-4E5D-8206-B34FCDEB12D5}" destId="{DD85C9F8-5ABB-40B8-96CA-F00A28EF70EE}" srcOrd="1" destOrd="0" presId="urn:microsoft.com/office/officeart/2005/8/layout/pictureOrgChart+Icon"/>
    <dgm:cxn modelId="{CF83D97A-D332-47C7-A6D6-EC4332D76448}" type="presParOf" srcId="{E3DE6E98-36DC-4E5D-8206-B34FCDEB12D5}" destId="{1AFDA21B-662B-46B0-B132-1F3E795C73B8}" srcOrd="2" destOrd="0" presId="urn:microsoft.com/office/officeart/2005/8/layout/pictureOrgChart+Icon"/>
    <dgm:cxn modelId="{F2D76990-9864-441B-954D-3EF393472B71}" type="presParOf" srcId="{8A2B030D-55B1-4825-A41A-0647770CA4F6}" destId="{A5ED993D-2C35-40E5-B8EB-5A44DC49E5C3}" srcOrd="1" destOrd="0" presId="urn:microsoft.com/office/officeart/2005/8/layout/pictureOrgChart+Icon"/>
    <dgm:cxn modelId="{422275C0-F6E4-46F3-BD11-20943C78CE11}" type="presParOf" srcId="{8A2B030D-55B1-4825-A41A-0647770CA4F6}" destId="{B46244DF-6892-4549-AEF5-CD5CBB139E31}" srcOrd="2" destOrd="0" presId="urn:microsoft.com/office/officeart/2005/8/layout/pictureOrgChart+Icon"/>
    <dgm:cxn modelId="{FD9B7D6E-361D-4480-93B3-A08D4C910425}" type="presParOf" srcId="{B46244DF-6892-4549-AEF5-CD5CBB139E31}" destId="{7F169CB3-FBDE-4114-9B70-B81CFEE829B6}" srcOrd="0" destOrd="0" presId="urn:microsoft.com/office/officeart/2005/8/layout/pictureOrgChart+Icon"/>
    <dgm:cxn modelId="{2588CBA8-C584-4BA5-93BC-C3C2B9197653}" type="presParOf" srcId="{B46244DF-6892-4549-AEF5-CD5CBB139E31}" destId="{30699E8C-1C3B-4D45-9775-31C8A427FD85}" srcOrd="1" destOrd="0" presId="urn:microsoft.com/office/officeart/2005/8/layout/pictureOrgChart+Icon"/>
    <dgm:cxn modelId="{381796B9-1611-46F5-995F-52648726EE85}" type="presParOf" srcId="{30699E8C-1C3B-4D45-9775-31C8A427FD85}" destId="{A0C22988-5CEA-4696-94E0-209F81ED5DF9}" srcOrd="0" destOrd="0" presId="urn:microsoft.com/office/officeart/2005/8/layout/pictureOrgChart+Icon"/>
    <dgm:cxn modelId="{BF25794E-F876-4773-83E4-99B2EA2E0BFB}" type="presParOf" srcId="{A0C22988-5CEA-4696-94E0-209F81ED5DF9}" destId="{7543A889-D68E-4E84-92F7-E17C895593D4}" srcOrd="0" destOrd="0" presId="urn:microsoft.com/office/officeart/2005/8/layout/pictureOrgChart+Icon"/>
    <dgm:cxn modelId="{763CB43B-94E8-4252-B372-48447A13C8E8}" type="presParOf" srcId="{A0C22988-5CEA-4696-94E0-209F81ED5DF9}" destId="{F72219DA-2A5C-4CA8-8552-C0C00C8CC1EF}" srcOrd="1" destOrd="0" presId="urn:microsoft.com/office/officeart/2005/8/layout/pictureOrgChart+Icon"/>
    <dgm:cxn modelId="{49E04E51-E318-45FC-BDC4-105D1FCE1F34}" type="presParOf" srcId="{A0C22988-5CEA-4696-94E0-209F81ED5DF9}" destId="{D20A3827-8F8C-4F52-B13D-F2C69249C2AE}" srcOrd="2" destOrd="0" presId="urn:microsoft.com/office/officeart/2005/8/layout/pictureOrgChart+Icon"/>
    <dgm:cxn modelId="{CFD9783B-CEF6-4D21-AB7D-E240FA14667E}" type="presParOf" srcId="{30699E8C-1C3B-4D45-9775-31C8A427FD85}" destId="{920AE29D-63B2-45C0-8E84-7863B8004022}" srcOrd="1" destOrd="0" presId="urn:microsoft.com/office/officeart/2005/8/layout/pictureOrgChart+Icon"/>
    <dgm:cxn modelId="{5F9B70EB-B50B-4F5F-8947-E0974BE2573F}" type="presParOf" srcId="{30699E8C-1C3B-4D45-9775-31C8A427FD85}" destId="{A938BCFA-3229-4D2C-8431-9BCAB1CB19AA}" srcOrd="2" destOrd="0" presId="urn:microsoft.com/office/officeart/2005/8/layout/pictureOrgChart+Icon"/>
    <dgm:cxn modelId="{F5BC7DBA-95AF-4D36-9C51-61C780D6E6B5}" type="presParOf" srcId="{A5CB5F21-6637-4C93-B425-3C13E2B59013}" destId="{8326FB3D-F33F-4E71-A860-7C85A702BBFF}" srcOrd="4" destOrd="0" presId="urn:microsoft.com/office/officeart/2005/8/layout/pictureOrgChart+Icon"/>
    <dgm:cxn modelId="{A039D629-0537-4CE9-8872-835A86BCE1C8}" type="presParOf" srcId="{A5CB5F21-6637-4C93-B425-3C13E2B59013}" destId="{F3B6E6B6-1F2D-4ACE-B8D5-82F039780518}" srcOrd="5" destOrd="0" presId="urn:microsoft.com/office/officeart/2005/8/layout/pictureOrgChart+Icon"/>
    <dgm:cxn modelId="{6498ED81-561D-4FE8-8A8E-A110C03B321B}" type="presParOf" srcId="{F3B6E6B6-1F2D-4ACE-B8D5-82F039780518}" destId="{D754C5E2-D94B-4293-A61D-FDB87A878128}" srcOrd="0" destOrd="0" presId="urn:microsoft.com/office/officeart/2005/8/layout/pictureOrgChart+Icon"/>
    <dgm:cxn modelId="{6382D606-F94F-410C-92A2-FE9E159E0448}" type="presParOf" srcId="{D754C5E2-D94B-4293-A61D-FDB87A878128}" destId="{478BD1F8-F52E-498E-A5D1-68DDEFA1C423}" srcOrd="0" destOrd="0" presId="urn:microsoft.com/office/officeart/2005/8/layout/pictureOrgChart+Icon"/>
    <dgm:cxn modelId="{41D8C1B9-7A5B-4892-9C58-9665186307DA}" type="presParOf" srcId="{D754C5E2-D94B-4293-A61D-FDB87A878128}" destId="{EE8A5067-E562-4309-A7CB-DA8AB6B02D53}" srcOrd="1" destOrd="0" presId="urn:microsoft.com/office/officeart/2005/8/layout/pictureOrgChart+Icon"/>
    <dgm:cxn modelId="{1C0B0641-5A27-49DB-8805-C31568B663D1}" type="presParOf" srcId="{D754C5E2-D94B-4293-A61D-FDB87A878128}" destId="{5C6F9611-A54B-48FB-B730-A899762ABD20}" srcOrd="2" destOrd="0" presId="urn:microsoft.com/office/officeart/2005/8/layout/pictureOrgChart+Icon"/>
    <dgm:cxn modelId="{A4B38275-42EA-46B1-8AD0-02BA23174035}" type="presParOf" srcId="{F3B6E6B6-1F2D-4ACE-B8D5-82F039780518}" destId="{7BD7E4CE-4360-4736-BC1C-056EFEA7C133}" srcOrd="1" destOrd="0" presId="urn:microsoft.com/office/officeart/2005/8/layout/pictureOrgChart+Icon"/>
    <dgm:cxn modelId="{BC001F3F-E2D7-4839-83A7-EF3191DE9F7A}" type="presParOf" srcId="{F3B6E6B6-1F2D-4ACE-B8D5-82F039780518}" destId="{BA93E8B0-FF9B-4FD6-A7AC-70BAB61F813B}" srcOrd="2" destOrd="0" presId="urn:microsoft.com/office/officeart/2005/8/layout/pictureOrgChart+Icon"/>
    <dgm:cxn modelId="{14C713B9-F0CE-438C-8E11-A2CE546E169C}" type="presParOf" srcId="{BA93E8B0-FF9B-4FD6-A7AC-70BAB61F813B}" destId="{5DC7B72E-18CC-4BEA-91FA-514F6BD6C17C}" srcOrd="0" destOrd="0" presId="urn:microsoft.com/office/officeart/2005/8/layout/pictureOrgChart+Icon"/>
    <dgm:cxn modelId="{12A656AE-A996-4AFC-B1E6-F77E355EA561}" type="presParOf" srcId="{BA93E8B0-FF9B-4FD6-A7AC-70BAB61F813B}" destId="{8336D0BD-5DA3-4F58-96C8-A5B0A5F3DD1C}" srcOrd="1" destOrd="0" presId="urn:microsoft.com/office/officeart/2005/8/layout/pictureOrgChart+Icon"/>
    <dgm:cxn modelId="{8C30F065-5EB1-46A9-B068-E74C2AA26B51}" type="presParOf" srcId="{8336D0BD-5DA3-4F58-96C8-A5B0A5F3DD1C}" destId="{21A1486B-3202-4A52-A142-9AEBF89966B4}" srcOrd="0" destOrd="0" presId="urn:microsoft.com/office/officeart/2005/8/layout/pictureOrgChart+Icon"/>
    <dgm:cxn modelId="{DF1B4CB7-ADEE-49F9-8687-A68FBB4FA2A6}" type="presParOf" srcId="{21A1486B-3202-4A52-A142-9AEBF89966B4}" destId="{CA761D9F-ED78-4D50-A553-CA523C047B7F}" srcOrd="0" destOrd="0" presId="urn:microsoft.com/office/officeart/2005/8/layout/pictureOrgChart+Icon"/>
    <dgm:cxn modelId="{59642C34-50E0-4699-B7F3-E01A054382CF}" type="presParOf" srcId="{21A1486B-3202-4A52-A142-9AEBF89966B4}" destId="{B7F5499D-A9A2-43B2-A98D-D6B436723964}" srcOrd="1" destOrd="0" presId="urn:microsoft.com/office/officeart/2005/8/layout/pictureOrgChart+Icon"/>
    <dgm:cxn modelId="{97E8F391-7EA1-4FDA-8EF5-E8DE285FA0F5}" type="presParOf" srcId="{21A1486B-3202-4A52-A142-9AEBF89966B4}" destId="{B9729818-EB2D-4550-BEA9-9582304598CC}" srcOrd="2" destOrd="0" presId="urn:microsoft.com/office/officeart/2005/8/layout/pictureOrgChart+Icon"/>
    <dgm:cxn modelId="{40C6B089-5E8A-4B47-8B97-62F69F9668E6}" type="presParOf" srcId="{8336D0BD-5DA3-4F58-96C8-A5B0A5F3DD1C}" destId="{C7978AEE-776E-4E88-AB1B-8110DCFC7FF4}" srcOrd="1" destOrd="0" presId="urn:microsoft.com/office/officeart/2005/8/layout/pictureOrgChart+Icon"/>
    <dgm:cxn modelId="{33F89EF6-8F34-4660-A677-086BAA953B32}" type="presParOf" srcId="{8336D0BD-5DA3-4F58-96C8-A5B0A5F3DD1C}" destId="{BF5BD20B-45C5-452A-A4F9-6793D0D23CBE}" srcOrd="2" destOrd="0" presId="urn:microsoft.com/office/officeart/2005/8/layout/pictureOrgChart+Icon"/>
    <dgm:cxn modelId="{A95F7C2E-9AB7-4A5A-9C76-5DF39E682045}" type="presParOf" srcId="{B2DF50C7-1349-4804-8210-8C49526D8D24}" destId="{1B82B524-4696-4E28-8424-DA901433DE06}" srcOrd="2" destOrd="0" presId="urn:microsoft.com/office/officeart/2005/8/layout/pictureOrgChar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7B72E-18CC-4BEA-91FA-514F6BD6C17C}">
      <dsp:nvSpPr>
        <dsp:cNvPr id="0" name=""/>
        <dsp:cNvSpPr/>
      </dsp:nvSpPr>
      <dsp:spPr>
        <a:xfrm>
          <a:off x="6901006" y="2726063"/>
          <a:ext cx="231165" cy="1012725"/>
        </a:xfrm>
        <a:custGeom>
          <a:avLst/>
          <a:gdLst/>
          <a:ahLst/>
          <a:cxnLst/>
          <a:rect l="0" t="0" r="0" b="0"/>
          <a:pathLst>
            <a:path>
              <a:moveTo>
                <a:pt x="231165" y="0"/>
              </a:moveTo>
              <a:lnTo>
                <a:pt x="231165" y="1012725"/>
              </a:lnTo>
              <a:lnTo>
                <a:pt x="0" y="1012725"/>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26FB3D-F33F-4E71-A860-7C85A702BBFF}">
      <dsp:nvSpPr>
        <dsp:cNvPr id="0" name=""/>
        <dsp:cNvSpPr/>
      </dsp:nvSpPr>
      <dsp:spPr>
        <a:xfrm>
          <a:off x="4117652" y="1162943"/>
          <a:ext cx="3014519" cy="462331"/>
        </a:xfrm>
        <a:custGeom>
          <a:avLst/>
          <a:gdLst/>
          <a:ahLst/>
          <a:cxnLst/>
          <a:rect l="0" t="0" r="0" b="0"/>
          <a:pathLst>
            <a:path>
              <a:moveTo>
                <a:pt x="0" y="0"/>
              </a:moveTo>
              <a:lnTo>
                <a:pt x="0" y="231165"/>
              </a:lnTo>
              <a:lnTo>
                <a:pt x="3014519" y="231165"/>
              </a:lnTo>
              <a:lnTo>
                <a:pt x="3014519" y="462331"/>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169CB3-FBDE-4114-9B70-B81CFEE829B6}">
      <dsp:nvSpPr>
        <dsp:cNvPr id="0" name=""/>
        <dsp:cNvSpPr/>
      </dsp:nvSpPr>
      <dsp:spPr>
        <a:xfrm>
          <a:off x="4007683" y="2726063"/>
          <a:ext cx="231165" cy="1012725"/>
        </a:xfrm>
        <a:custGeom>
          <a:avLst/>
          <a:gdLst/>
          <a:ahLst/>
          <a:cxnLst/>
          <a:rect l="0" t="0" r="0" b="0"/>
          <a:pathLst>
            <a:path>
              <a:moveTo>
                <a:pt x="231165" y="0"/>
              </a:moveTo>
              <a:lnTo>
                <a:pt x="231165" y="1012725"/>
              </a:lnTo>
              <a:lnTo>
                <a:pt x="0" y="1012725"/>
              </a:lnTo>
            </a:path>
          </a:pathLst>
        </a:custGeom>
        <a:noFill/>
        <a:ln w="12700" cap="flat" cmpd="sng" algn="ctr">
          <a:solidFill>
            <a:schemeClr val="accent3">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DF9A19-92FA-469B-AEF6-41F990F3482A}">
      <dsp:nvSpPr>
        <dsp:cNvPr id="0" name=""/>
        <dsp:cNvSpPr/>
      </dsp:nvSpPr>
      <dsp:spPr>
        <a:xfrm>
          <a:off x="4117652" y="1162943"/>
          <a:ext cx="121196" cy="462331"/>
        </a:xfrm>
        <a:custGeom>
          <a:avLst/>
          <a:gdLst/>
          <a:ahLst/>
          <a:cxnLst/>
          <a:rect l="0" t="0" r="0" b="0"/>
          <a:pathLst>
            <a:path>
              <a:moveTo>
                <a:pt x="0" y="0"/>
              </a:moveTo>
              <a:lnTo>
                <a:pt x="0" y="231165"/>
              </a:lnTo>
              <a:lnTo>
                <a:pt x="121196" y="231165"/>
              </a:lnTo>
              <a:lnTo>
                <a:pt x="121196" y="462331"/>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7CC08E-D295-437A-A1AC-C6FEDAB0D7DA}">
      <dsp:nvSpPr>
        <dsp:cNvPr id="0" name=""/>
        <dsp:cNvSpPr/>
      </dsp:nvSpPr>
      <dsp:spPr>
        <a:xfrm>
          <a:off x="1224328" y="1162943"/>
          <a:ext cx="2893323" cy="462331"/>
        </a:xfrm>
        <a:custGeom>
          <a:avLst/>
          <a:gdLst/>
          <a:ahLst/>
          <a:cxnLst/>
          <a:rect l="0" t="0" r="0" b="0"/>
          <a:pathLst>
            <a:path>
              <a:moveTo>
                <a:pt x="2893323" y="0"/>
              </a:moveTo>
              <a:lnTo>
                <a:pt x="2893323" y="231165"/>
              </a:lnTo>
              <a:lnTo>
                <a:pt x="0" y="231165"/>
              </a:lnTo>
              <a:lnTo>
                <a:pt x="0" y="462331"/>
              </a:lnTo>
            </a:path>
          </a:pathLst>
        </a:cu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A7AF1C0-996E-46CB-8171-ACD393B6062C}">
      <dsp:nvSpPr>
        <dsp:cNvPr id="0" name=""/>
        <dsp:cNvSpPr/>
      </dsp:nvSpPr>
      <dsp:spPr>
        <a:xfrm>
          <a:off x="3016863" y="62155"/>
          <a:ext cx="2201576" cy="1100788"/>
        </a:xfrm>
        <a:prstGeom prst="rect">
          <a:avLst/>
        </a:prstGeom>
        <a:solidFill>
          <a:schemeClr val="accent3">
            <a:alpha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501"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Arthur P. McMahan</a:t>
          </a:r>
        </a:p>
        <a:p>
          <a:pPr marL="0" lvl="0" indent="0" algn="ctr" defTabSz="711200">
            <a:lnSpc>
              <a:spcPct val="90000"/>
            </a:lnSpc>
            <a:spcBef>
              <a:spcPct val="0"/>
            </a:spcBef>
            <a:spcAft>
              <a:spcPct val="35000"/>
            </a:spcAft>
            <a:buNone/>
          </a:pPr>
          <a:r>
            <a:rPr lang="en-US" sz="1600" kern="1200"/>
            <a:t>Senior Associate Director</a:t>
          </a:r>
        </a:p>
      </dsp:txBody>
      <dsp:txXfrm>
        <a:off x="3016863" y="62155"/>
        <a:ext cx="2201576" cy="1100788"/>
      </dsp:txXfrm>
    </dsp:sp>
    <dsp:sp modelId="{4D1FBFF3-4A39-4A05-8D7B-50A47A4F0230}">
      <dsp:nvSpPr>
        <dsp:cNvPr id="0" name=""/>
        <dsp:cNvSpPr/>
      </dsp:nvSpPr>
      <dsp:spPr>
        <a:xfrm>
          <a:off x="3126942" y="172234"/>
          <a:ext cx="660472" cy="88063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B35C18-D51B-4C2B-93F4-A3AF0500DA21}">
      <dsp:nvSpPr>
        <dsp:cNvPr id="0" name=""/>
        <dsp:cNvSpPr/>
      </dsp:nvSpPr>
      <dsp:spPr>
        <a:xfrm>
          <a:off x="2343" y="1625274"/>
          <a:ext cx="2443970" cy="1100788"/>
        </a:xfrm>
        <a:prstGeom prst="rect">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501"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Sedika Franklin Associate Director</a:t>
          </a:r>
        </a:p>
      </dsp:txBody>
      <dsp:txXfrm>
        <a:off x="2343" y="1625274"/>
        <a:ext cx="2443970" cy="1100788"/>
      </dsp:txXfrm>
    </dsp:sp>
    <dsp:sp modelId="{E0F43B0C-0594-4B54-8B38-461A5065BCC8}">
      <dsp:nvSpPr>
        <dsp:cNvPr id="0" name=""/>
        <dsp:cNvSpPr/>
      </dsp:nvSpPr>
      <dsp:spPr>
        <a:xfrm>
          <a:off x="171422" y="1723341"/>
          <a:ext cx="660472" cy="880630"/>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5E322C-68C9-470D-A3DC-D3113B153C13}">
      <dsp:nvSpPr>
        <dsp:cNvPr id="0" name=""/>
        <dsp:cNvSpPr/>
      </dsp:nvSpPr>
      <dsp:spPr>
        <a:xfrm>
          <a:off x="2908645" y="1625274"/>
          <a:ext cx="2660407" cy="1100788"/>
        </a:xfrm>
        <a:prstGeom prst="rect">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501"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Tammi Fergusson Intergovernmental Relations Coordinator</a:t>
          </a:r>
        </a:p>
      </dsp:txBody>
      <dsp:txXfrm>
        <a:off x="2908645" y="1625274"/>
        <a:ext cx="2660407" cy="1100788"/>
      </dsp:txXfrm>
    </dsp:sp>
    <dsp:sp modelId="{DD85C9F8-5ABB-40B8-96CA-F00A28EF70EE}">
      <dsp:nvSpPr>
        <dsp:cNvPr id="0" name=""/>
        <dsp:cNvSpPr/>
      </dsp:nvSpPr>
      <dsp:spPr>
        <a:xfrm>
          <a:off x="3055188" y="1729189"/>
          <a:ext cx="660472" cy="88063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43A889-D68E-4E84-92F7-E17C895593D4}">
      <dsp:nvSpPr>
        <dsp:cNvPr id="0" name=""/>
        <dsp:cNvSpPr/>
      </dsp:nvSpPr>
      <dsp:spPr>
        <a:xfrm>
          <a:off x="1806106" y="3188394"/>
          <a:ext cx="2201576" cy="1100788"/>
        </a:xfrm>
        <a:prstGeom prst="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501"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Jalen Mitchell</a:t>
          </a:r>
        </a:p>
        <a:p>
          <a:pPr marL="0" lvl="0" indent="0" algn="ctr" defTabSz="711200">
            <a:lnSpc>
              <a:spcPct val="90000"/>
            </a:lnSpc>
            <a:spcBef>
              <a:spcPct val="0"/>
            </a:spcBef>
            <a:spcAft>
              <a:spcPct val="35000"/>
            </a:spcAft>
            <a:buNone/>
          </a:pPr>
          <a:r>
            <a:rPr lang="en-US" sz="1600" kern="1200"/>
            <a:t>Student Volunteer Intern</a:t>
          </a:r>
        </a:p>
      </dsp:txBody>
      <dsp:txXfrm>
        <a:off x="1806106" y="3188394"/>
        <a:ext cx="2201576" cy="1100788"/>
      </dsp:txXfrm>
    </dsp:sp>
    <dsp:sp modelId="{F72219DA-2A5C-4CA8-8552-C0C00C8CC1EF}">
      <dsp:nvSpPr>
        <dsp:cNvPr id="0" name=""/>
        <dsp:cNvSpPr/>
      </dsp:nvSpPr>
      <dsp:spPr>
        <a:xfrm rot="16200000">
          <a:off x="1797313" y="3426160"/>
          <a:ext cx="898216" cy="625256"/>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t="-3000" b="-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8BD1F8-F52E-498E-A5D1-68DDEFA1C423}">
      <dsp:nvSpPr>
        <dsp:cNvPr id="0" name=""/>
        <dsp:cNvSpPr/>
      </dsp:nvSpPr>
      <dsp:spPr>
        <a:xfrm>
          <a:off x="6031383" y="1625274"/>
          <a:ext cx="2201576" cy="1100788"/>
        </a:xfrm>
        <a:prstGeom prst="rect">
          <a:avLst/>
        </a:prstGeom>
        <a:solidFill>
          <a:schemeClr val="accent3">
            <a:alpha val="7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501" tIns="10160" rIns="10160" bIns="10160" numCol="1" spcCol="1270" anchor="ctr" anchorCtr="0">
          <a:noAutofit/>
        </a:bodyPr>
        <a:lstStyle/>
        <a:p>
          <a:pPr marL="0" lvl="0" indent="0" algn="ctr" defTabSz="711200" rtl="0">
            <a:lnSpc>
              <a:spcPct val="90000"/>
            </a:lnSpc>
            <a:spcBef>
              <a:spcPct val="0"/>
            </a:spcBef>
            <a:spcAft>
              <a:spcPct val="35000"/>
            </a:spcAft>
            <a:buNone/>
          </a:pPr>
          <a:r>
            <a:rPr lang="en-US" sz="1600" kern="1200"/>
            <a:t>Elyse Jones </a:t>
          </a:r>
          <a:r>
            <a:rPr lang="en-US" sz="1600" b="0" kern="1200">
              <a:latin typeface="Century Gothic"/>
            </a:rPr>
            <a:t>Outreach and Engagement Coordinator</a:t>
          </a:r>
          <a:endParaRPr lang="en-US" sz="1600" b="1" kern="1200"/>
        </a:p>
      </dsp:txBody>
      <dsp:txXfrm>
        <a:off x="6031383" y="1625274"/>
        <a:ext cx="2201576" cy="1100788"/>
      </dsp:txXfrm>
    </dsp:sp>
    <dsp:sp modelId="{EE8A5067-E562-4309-A7CB-DA8AB6B02D53}">
      <dsp:nvSpPr>
        <dsp:cNvPr id="0" name=""/>
        <dsp:cNvSpPr/>
      </dsp:nvSpPr>
      <dsp:spPr>
        <a:xfrm>
          <a:off x="6141462" y="1735353"/>
          <a:ext cx="660472" cy="88063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761D9F-ED78-4D50-A553-CA523C047B7F}">
      <dsp:nvSpPr>
        <dsp:cNvPr id="0" name=""/>
        <dsp:cNvSpPr/>
      </dsp:nvSpPr>
      <dsp:spPr>
        <a:xfrm>
          <a:off x="4699429" y="3188394"/>
          <a:ext cx="2201576" cy="1100788"/>
        </a:xfrm>
        <a:prstGeom prst="rect">
          <a:avLst/>
        </a:prstGeom>
        <a:solidFill>
          <a:schemeClr val="accent3">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5501"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Cameron Lewis Office Automation Clerk</a:t>
          </a:r>
        </a:p>
      </dsp:txBody>
      <dsp:txXfrm>
        <a:off x="4699429" y="3188394"/>
        <a:ext cx="2201576" cy="1100788"/>
      </dsp:txXfrm>
    </dsp:sp>
    <dsp:sp modelId="{B7F5499D-A9A2-43B2-A98D-D6B436723964}">
      <dsp:nvSpPr>
        <dsp:cNvPr id="0" name=""/>
        <dsp:cNvSpPr/>
      </dsp:nvSpPr>
      <dsp:spPr>
        <a:xfrm>
          <a:off x="4809508" y="3298473"/>
          <a:ext cx="660472" cy="880630"/>
        </a:xfrm>
        <a:prstGeom prst="rect">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ictureOrgChart+Icon">
  <dgm:title val="Picture Organization Chart"/>
  <dgm:desc val="Use to show hierarchical information or reporting relationships in an organization, with corresponding pictures. The assistant shape and the Org Chart hanging layouts are available with this layout."/>
  <dgm:catLst>
    <dgm:cat type="hierarchy" pri="1050"/>
    <dgm:cat type="officeonline" pri="1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lMarg" for="ch" forName="rootText1" refType="w" fact="1.05"/>
                  <dgm:constr type="l" for="ch" forName="rootPict1" refType="w" refFor="ch" refForName="rootText1" op="equ" fact="0.05"/>
                  <dgm:constr type="t" for="ch" forName="rootPict1" refType="h" refFor="ch" refForName="rootText1" op="equ" fact="0.1"/>
                  <dgm:constr type="w" for="ch" forName="rootPict1" refType="w" refFor="ch" refForName="rootText1" op="equ" fact="0.3"/>
                  <dgm:constr type="h" for="ch" forName="rootPict1" refType="h" refFor="ch" refForName="rootText1" op="equ" fact="0.8"/>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1" styleLbl="alignImgPlace1">
              <dgm:alg type="sp"/>
              <dgm:shape xmlns:r="http://schemas.openxmlformats.org/officeDocument/2006/relationships" type="rect" r:blip="" blipPhldr="1">
                <dgm:adjLst/>
              </dgm:shape>
              <dgm:presOf/>
              <dgm:constrLst/>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lMarg" for="ch" forName="rootText" refType="w" fact="1.05"/>
                        <dgm:constr type="l" for="ch" forName="rootPict" refType="w" fact="0.05"/>
                        <dgm:constr type="t" for="ch" forName="rootPict" refType="h" refFor="ch" refForName="rootText" fact="0.1"/>
                        <dgm:constr type="w" for="ch" forName="rootPict" refType="w" fact="0.3"/>
                        <dgm:constr type="h" for="ch" forName="rootPict" refType="h" refFor="ch" refForName="rootText" fact="0.8"/>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 styleLbl="alignImgPlace1">
                    <dgm:alg type="sp"/>
                    <dgm:shape xmlns:r="http://schemas.openxmlformats.org/officeDocument/2006/relationships" type="rect" r:blip="" blipPhldr="1">
                      <dgm:adjLst/>
                    </dgm:shape>
                    <dgm:presOf/>
                    <dgm:constrLst/>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lMarg" for="ch" forName="rootText3" refType="w" fact="1.05"/>
                        <dgm:constr type="l" for="ch" forName="rootPict3" refType="w" fact="0.05"/>
                        <dgm:constr type="t" for="ch" forName="rootPict3" refType="h" refFor="ch" refForName="rootText3" fact="0.1"/>
                        <dgm:constr type="w" for="ch" forName="rootPict3" refType="w" fact="0.3"/>
                        <dgm:constr type="h" for="ch" forName="rootPict3" refType="h" refFor="ch" refForName="rootText3" fact="0.8"/>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Pict3" styleLbl="alignImgPlace1">
                    <dgm:alg type="sp"/>
                    <dgm:shape xmlns:r="http://schemas.openxmlformats.org/officeDocument/2006/relationships" type="rect" r:blip="" blipPhldr="1">
                      <dgm:adjLst/>
                    </dgm:shape>
                    <dgm:presOf/>
                    <dgm:constrLst/>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9254BF-5EA9-4968-9FDD-7A852CF5BBA7}" type="datetimeFigureOut">
              <a:rPr lang="en-US" smtClean="0"/>
              <a:t>3/8/2021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5320E-3923-42AA-888A-0675B93F3D08}" type="slidenum">
              <a:rPr lang="en-US" smtClean="0"/>
              <a:t>‹#›</a:t>
            </a:fld>
            <a:endParaRPr lang="en-US"/>
          </a:p>
        </p:txBody>
      </p:sp>
    </p:spTree>
    <p:extLst>
      <p:ext uri="{BB962C8B-B14F-4D97-AF65-F5344CB8AC3E}">
        <p14:creationId xmlns:p14="http://schemas.microsoft.com/office/powerpoint/2010/main" val="1257852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Tammi</a:t>
            </a:r>
          </a:p>
          <a:p>
            <a:endParaRPr lang="en-US" b="1" dirty="0"/>
          </a:p>
          <a:p>
            <a:r>
              <a:rPr lang="en-US" b="0" dirty="0"/>
              <a:t>Hello! My name is Tammi Fergusson and on behalf of the entire initiative team I'd like to welcome you to today’s presentation, Introduction to the White House Initiative on Historically Black Colleges and Universities. This presentation was specifically designed for our new federal agency partners interested in joining the Interagency Working Group or recently designated as the official agency Liaison by their Secretary.  </a:t>
            </a:r>
          </a:p>
          <a:p>
            <a:endParaRPr lang="en-US" b="0" dirty="0"/>
          </a:p>
          <a:p>
            <a:r>
              <a:rPr lang="en-US" b="0" dirty="0"/>
              <a:t>Our hope is that you will walk away from the presentation with a general working knowledge about the history, structure and goals of the Initiative.  As well as the important role that our federal agency partners play in carrying out the Executive Order tied to our office.  </a:t>
            </a:r>
          </a:p>
          <a:p>
            <a:endParaRPr lang="en-US" b="0" dirty="0"/>
          </a:p>
          <a:p>
            <a:r>
              <a:rPr lang="en-US" b="0" dirty="0"/>
              <a:t>To begin, lets take a look at today’s agenda…</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3919070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6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As mentioned in the intro, the executive order established the Initiative as well as a President’s Board of Advisors on HBCUs.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effectLst/>
                <a:latin typeface="Courier New" panose="02070309020205020404" pitchFamily="49" charset="0"/>
                <a:ea typeface="Calibri" panose="020F0502020204030204" pitchFamily="34" charset="0"/>
                <a:cs typeface="Times New Roman" panose="02020603050405020304" pitchFamily="18" charset="0"/>
              </a:rPr>
              <a:t>The Board plays a vital role in advising the President of the United States </a:t>
            </a:r>
            <a:r>
              <a:rPr lang="en-US" sz="16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on all matters pertaining to strengthening the educational capacity of HBCUs.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Pictured here are the Chairman Johnny C. Taylor, Jr. president of the Society for Human Resource Management as well as 13 members comprised of representatives from the philanthropic, education, business, finance, entrepreneurship, private foundations and sitting HBCU presidents.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The Board meets biannually and submit a report on the status their efforts to improve the competitiveness of HBCUs.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Agendas are set in collaboration with the Chair and if warranted our office may be in contact to request additional information about your agency’s priorities and strategic goals.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solidFill>
                  <a:srgbClr val="000000"/>
                </a:solidFill>
                <a:effectLst/>
                <a:latin typeface="Courier New" panose="02070309020205020404" pitchFamily="49" charset="0"/>
                <a:ea typeface="Calibri" panose="020F0502020204030204" pitchFamily="34" charset="0"/>
                <a:cs typeface="Times New Roman" panose="02020603050405020304" pitchFamily="18" charset="0"/>
              </a:rPr>
              <a:t>Meetings are open to the general public and offered in a virtual format as well.  There’s a link to the previous meeting in this slide deck. Future meeting notices will be published in the Federal Register as required by law.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739132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2860258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this slide you will find the contacts for the White House Initiative on HBCUs.</a:t>
            </a:r>
          </a:p>
          <a:p>
            <a:endParaRPr lang="en-US"/>
          </a:p>
          <a:p>
            <a:r>
              <a:rPr lang="en-US"/>
              <a:t>Any inquiries regarding Clusters, White House or Secretary level matters, please reach out to Dr. Arthur McMahan.</a:t>
            </a:r>
          </a:p>
          <a:p>
            <a:endParaRPr lang="en-US"/>
          </a:p>
          <a:p>
            <a:r>
              <a:rPr lang="en-US"/>
              <a:t>Inquiries towards private industry or the National HBCU Week Conference, please reach out to Sedika Franklin.</a:t>
            </a:r>
          </a:p>
          <a:p>
            <a:endParaRPr lang="en-US"/>
          </a:p>
          <a:p>
            <a:r>
              <a:rPr lang="en-US"/>
              <a:t>Inquiries or concerns regarding Federal Agencies, please direct your correspondence to Tammi Fergusson.</a:t>
            </a:r>
          </a:p>
          <a:p>
            <a:endParaRPr lang="en-US"/>
          </a:p>
          <a:p>
            <a:r>
              <a:rPr lang="en-US"/>
              <a:t>All inquiries or requests for student engagement, please direct your emails to Elyse Jones.</a:t>
            </a:r>
          </a:p>
          <a:p>
            <a:endParaRPr lang="en-US"/>
          </a:p>
          <a:p>
            <a:r>
              <a:rPr lang="en-US"/>
              <a:t>All submissions for the weekly HBCU Newsletter, please submit copy ready announcements to HBCUNewsletter@ed.gov</a:t>
            </a:r>
          </a:p>
          <a:p>
            <a:endParaRPr lang="en-US"/>
          </a:p>
          <a:p>
            <a:r>
              <a:rPr lang="en-US"/>
              <a:t>All other general concerns, can be addressed to Cameron Lewis or the WHIHBCU General Mailbox.</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1731115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Tammi </a:t>
            </a:r>
            <a:r>
              <a:rPr lang="en-US" dirty="0"/>
              <a:t>to Present</a:t>
            </a:r>
          </a:p>
          <a:p>
            <a:endParaRPr lang="en-US" dirty="0"/>
          </a:p>
          <a:p>
            <a:r>
              <a:rPr lang="en-US" dirty="0"/>
              <a:t>To begin we will have an:</a:t>
            </a:r>
          </a:p>
          <a:p>
            <a:endParaRPr lang="en-US" dirty="0"/>
          </a:p>
          <a:p>
            <a:r>
              <a:rPr lang="en-US" dirty="0"/>
              <a:t>The History of the Initiative</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dirty="0"/>
              <a:t>Introduction to the Team</a:t>
            </a:r>
          </a:p>
          <a:p>
            <a:r>
              <a:rPr lang="en-US" dirty="0"/>
              <a:t>The Interagency Working Group </a:t>
            </a:r>
          </a:p>
          <a:p>
            <a:r>
              <a:rPr lang="en-US" dirty="0"/>
              <a:t>Reporting</a:t>
            </a:r>
          </a:p>
          <a:p>
            <a:r>
              <a:rPr lang="en-US" dirty="0"/>
              <a:t>Clusters</a:t>
            </a:r>
          </a:p>
          <a:p>
            <a:r>
              <a:rPr lang="en-US" dirty="0"/>
              <a:t>Student Outreach and Engagement</a:t>
            </a:r>
          </a:p>
          <a:p>
            <a:r>
              <a:rPr lang="en-US" dirty="0"/>
              <a:t>Operations and Partnerships</a:t>
            </a:r>
          </a:p>
          <a:p>
            <a:r>
              <a:rPr lang="en-US" dirty="0"/>
              <a:t>What Can We Do For You!</a:t>
            </a:r>
          </a:p>
          <a:p>
            <a:endParaRPr lang="en-US" dirty="0"/>
          </a:p>
          <a:p>
            <a:r>
              <a:rPr lang="en-US" dirty="0"/>
              <a:t>To kick things off, I am going to pass the presentation over to Nya Wheeler, one of the Initiatives' Office Automation Clerks, to give you a brief introduction to the team and history lesson.  Nya…</a:t>
            </a:r>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252673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Nya</a:t>
            </a:r>
            <a:r>
              <a:rPr lang="en-US" dirty="0"/>
              <a:t> to present.</a:t>
            </a:r>
          </a:p>
          <a:p>
            <a:endParaRPr lang="en-US" dirty="0"/>
          </a:p>
          <a:p>
            <a:pPr marL="304165" indent="-304165"/>
            <a:r>
              <a:rPr lang="en-US" dirty="0"/>
              <a:t>First, what is a Historically Black College and University?</a:t>
            </a:r>
          </a:p>
          <a:p>
            <a:pPr marL="304165" indent="-304165"/>
            <a:endParaRPr lang="en-US" dirty="0"/>
          </a:p>
          <a:p>
            <a:pPr marL="304165" indent="-304165"/>
            <a:r>
              <a:rPr lang="en-US" sz="1600" b="0" i="0" kern="1200" dirty="0">
                <a:solidFill>
                  <a:schemeClr val="tx2"/>
                </a:solidFill>
                <a:effectLst/>
                <a:latin typeface="+mn-lt"/>
                <a:ea typeface="+mn-ea"/>
                <a:cs typeface="+mn-cs"/>
              </a:rPr>
              <a:t>The Higher Education Act of 1965, as amended, defines an HBCU as: “…any historically black college or university that was established prior to 1964, whose principal mission was, and is, the education of black Americans, and that is accredited by a nationally recognized accrediting agency or association determined by the Secretary [of Education] to be a reliable authority as to the quality of training offered or is, according to such an agency or association, making reasonable progress toward accreditation.” </a:t>
            </a:r>
            <a:endParaRPr lang="en-US" dirty="0"/>
          </a:p>
          <a:p>
            <a:pPr marL="304165" indent="-304165"/>
            <a:endParaRPr lang="en-US" dirty="0"/>
          </a:p>
          <a:p>
            <a:pPr marL="304165" indent="-304165"/>
            <a:r>
              <a:rPr lang="en-US" dirty="0"/>
              <a:t>In 1980, President Jimmy Carter signed an executive order to distribute adequate resources and funds to strengthen HBCUs. </a:t>
            </a:r>
          </a:p>
          <a:p>
            <a:pPr marL="304165" indent="-304165"/>
            <a:r>
              <a:rPr lang="en-US" dirty="0"/>
              <a:t>His executive order manifested the White House Initiative on Historically Black Colleges and Universities (WHI-HBCU). </a:t>
            </a:r>
          </a:p>
          <a:p>
            <a:pPr marL="304165" indent="-304165"/>
            <a:r>
              <a:rPr lang="en-US" dirty="0"/>
              <a:t>The office has been renewed by every administration since through Executive Orders.</a:t>
            </a:r>
          </a:p>
          <a:p>
            <a:endParaRPr lang="en-US"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1086610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Nya</a:t>
            </a:r>
            <a:r>
              <a:rPr lang="en-US" dirty="0"/>
              <a:t> to present.</a:t>
            </a:r>
          </a:p>
          <a:p>
            <a:endParaRPr lang="en-US" dirty="0"/>
          </a:p>
          <a:p>
            <a:r>
              <a:rPr lang="en-US" dirty="0"/>
              <a:t>Currently, the office operates under Executive order 13779. The executive order serves as the constitution of the initiative. The initiative is led by an executive director that is appointed by the president to serve during the administrations term. The executive director sits on the domestic policy council in the executive office of the president. The daily operations of the initiative are conducted by a small team of career employees housed in the US Department of Education. </a:t>
            </a:r>
          </a:p>
          <a:p>
            <a:endParaRPr lang="en-US" dirty="0"/>
          </a:p>
          <a:p>
            <a:r>
              <a:rPr lang="en-US" dirty="0"/>
              <a:t>Let’s take a deeper look at the current Initiative team.  </a:t>
            </a:r>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A9363530-4712-4D79-A104-8632B4809F98}"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3305843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Nya</a:t>
            </a:r>
            <a:r>
              <a:rPr lang="en-US" dirty="0"/>
              <a:t> to Present</a:t>
            </a:r>
          </a:p>
          <a:p>
            <a:endParaRPr lang="en-US" dirty="0"/>
          </a:p>
          <a:p>
            <a:r>
              <a:rPr lang="en-US" dirty="0"/>
              <a:t>Leading the career team at the U.S. Department of Education is Doctor Arthur McMahan, the senior associate director. </a:t>
            </a:r>
          </a:p>
          <a:p>
            <a:endParaRPr lang="en-US" dirty="0"/>
          </a:p>
          <a:p>
            <a:r>
              <a:rPr lang="en-US" dirty="0"/>
              <a:t>Sedika Franklin currently serves as the associate director and works directly with be initiatives private partners and presidents board of advisors. </a:t>
            </a:r>
          </a:p>
          <a:p>
            <a:endParaRPr lang="en-US" dirty="0"/>
          </a:p>
          <a:p>
            <a:r>
              <a:rPr lang="en-US" dirty="0"/>
              <a:t>Tammi Fergusson is the intergovernmental relations coordinator . She works directly with our 30 plus federal agency partners across the government. </a:t>
            </a:r>
          </a:p>
          <a:p>
            <a:endParaRPr lang="en-US" dirty="0"/>
          </a:p>
          <a:p>
            <a:r>
              <a:rPr lang="en-US" dirty="0"/>
              <a:t>Elyse Jones is the management and program analyst who handles all components of </a:t>
            </a:r>
            <a:r>
              <a:rPr lang="en-US" sz="1600" b="0" kern="1200" dirty="0">
                <a:solidFill>
                  <a:schemeClr val="tx2"/>
                </a:solidFill>
                <a:effectLst/>
                <a:latin typeface="+mn-lt"/>
                <a:ea typeface="+mn-ea"/>
                <a:cs typeface="+mn-cs"/>
              </a:rPr>
              <a:t>HBCU Student Outreach and Engagement.  </a:t>
            </a:r>
          </a:p>
          <a:p>
            <a:endParaRPr lang="en-US" sz="1600" b="0" kern="1200" dirty="0">
              <a:solidFill>
                <a:schemeClr val="tx2"/>
              </a:solidFill>
              <a:effectLst/>
              <a:latin typeface="+mn-lt"/>
              <a:ea typeface="+mn-ea"/>
              <a:cs typeface="+mn-cs"/>
            </a:endParaRPr>
          </a:p>
          <a:p>
            <a:r>
              <a:rPr lang="en-US" sz="1600" b="0" kern="1200" dirty="0">
                <a:solidFill>
                  <a:schemeClr val="tx2"/>
                </a:solidFill>
                <a:effectLst/>
                <a:latin typeface="+mn-lt"/>
                <a:ea typeface="+mn-ea"/>
                <a:cs typeface="+mn-cs"/>
              </a:rPr>
              <a:t>The team is rounded out by a group of Office Automatic Clerks who assist in the day to day tasks needed to execute the Executive Order.  That team consists of Mark R. Washington, Cameron Lewis and myself Nya Wheeler. </a:t>
            </a:r>
          </a:p>
          <a:p>
            <a:endParaRPr lang="en-US" sz="1600" b="0" kern="1200" dirty="0">
              <a:solidFill>
                <a:schemeClr val="tx2"/>
              </a:solidFill>
              <a:effectLst/>
              <a:latin typeface="+mn-lt"/>
              <a:ea typeface="+mn-ea"/>
              <a:cs typeface="+mn-cs"/>
            </a:endParaRPr>
          </a:p>
          <a:p>
            <a:r>
              <a:rPr lang="en-US" sz="1600" b="0" kern="1200" dirty="0">
                <a:solidFill>
                  <a:schemeClr val="tx2"/>
                </a:solidFill>
                <a:effectLst/>
                <a:latin typeface="+mn-lt"/>
                <a:ea typeface="+mn-ea"/>
                <a:cs typeface="+mn-cs"/>
              </a:rPr>
              <a:t>By now you’ve heard us mention Executive Order 13779 several times.  To further explain what the EO consists of, I will pass it back to Tammi Fergusson.  </a:t>
            </a:r>
            <a:endParaRPr lang="en-US" b="0"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3875604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cluster concept was developed through collaboration with the IWG and the initiative as a force multiplier to advance specific areas of interest that originate within IWG membership.</a:t>
            </a:r>
          </a:p>
          <a:p>
            <a:r>
              <a:rPr lang="en-US" dirty="0"/>
              <a:t>Listed on this slide are the 8 active clusters. Each cluster is led by a chair and co-chair from the working group with members from different agencies that have a common interest in the subject matter.</a:t>
            </a:r>
          </a:p>
          <a:p>
            <a:endParaRPr lang="en-US" b="1"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A9363530-4712-4D79-A104-8632B4809F98}"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74084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Tammi to present</a:t>
            </a:r>
          </a:p>
          <a:p>
            <a:endParaRPr lang="en-US" dirty="0"/>
          </a:p>
          <a:p>
            <a:r>
              <a:rPr lang="en-US" dirty="0"/>
              <a:t>Currently there are over 30 agencies that participate in this working group.  Membership consists of a mix of political appointees and career employees…many of whom have been working with the Initiative for several decades! </a:t>
            </a:r>
          </a:p>
          <a:p>
            <a:endParaRPr lang="en-US" dirty="0"/>
          </a:p>
          <a:p>
            <a:r>
              <a:rPr lang="en-US" dirty="0"/>
              <a:t>To our HBCU stakeholder community, these individuals serve as the agency’s resident HBCU point of contact for the public.  They participate in many of our outreach activities and collaborate across the federal space to executive co-branded programs and projects specifically for HBCUs.</a:t>
            </a:r>
          </a:p>
          <a:p>
            <a:endParaRPr lang="en-US" dirty="0"/>
          </a:p>
          <a:p>
            <a:r>
              <a:rPr lang="en-US" dirty="0"/>
              <a:t>Lastly, one of the most important roles of this group is to address the reporting requirement outlined in the Executive Order, which I will discuss shortly.</a:t>
            </a:r>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A9363530-4712-4D79-A104-8632B4809F98}"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2460359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The goals of the Interagency Competitiveness Cluster(s) ICCs are to:</a:t>
            </a:r>
          </a:p>
          <a:p>
            <a:pPr marL="285750" indent="-285750" algn="just">
              <a:buFont typeface="Arial"/>
              <a:buChar char="•"/>
            </a:pPr>
            <a:r>
              <a:rPr lang="en-US" dirty="0"/>
              <a:t>Create efficiencies within the Federal system to implement Executive Order 13779. </a:t>
            </a:r>
          </a:p>
          <a:p>
            <a:pPr marL="285750" indent="-285750" algn="just">
              <a:buFont typeface="Arial"/>
              <a:buChar char="•"/>
            </a:pPr>
            <a:r>
              <a:rPr lang="en-US" dirty="0"/>
              <a:t>Provide high-leverage, individual and collaborative leadership to advance HBCU competitiveness; and</a:t>
            </a:r>
          </a:p>
          <a:p>
            <a:pPr marL="285750" indent="-285750" algn="just">
              <a:buFont typeface="Arial"/>
              <a:buChar char="•"/>
            </a:pPr>
            <a:r>
              <a:rPr lang="en-US" dirty="0"/>
              <a:t>Increase Federal agency engagement with HBCUs and contributions to the institutions and the people and communities they principally serve. </a:t>
            </a:r>
          </a:p>
          <a:p>
            <a:endParaRPr lang="en-US" b="1"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A9363530-4712-4D79-A104-8632B4809F98}"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1268929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outreach and Engagement is conducted by the office in various ways. </a:t>
            </a:r>
          </a:p>
          <a:p>
            <a:endParaRPr lang="en-US" dirty="0"/>
          </a:p>
          <a:p>
            <a:r>
              <a:rPr lang="en-US" dirty="0"/>
              <a:t>Today we are going to cover Initiative Student Programs, along with Interagency Student Program and explain how you, as our partner can get involved. </a:t>
            </a:r>
          </a:p>
          <a:p>
            <a:endParaRPr lang="en-US" dirty="0"/>
          </a:p>
          <a:p>
            <a:endParaRPr lang="en-US" b="0" dirty="0"/>
          </a:p>
          <a:p>
            <a:endParaRPr lang="en-US" b="0" dirty="0"/>
          </a:p>
          <a:p>
            <a:endParaRPr lang="en-US" b="1" dirty="0"/>
          </a:p>
          <a:p>
            <a:endParaRPr lang="en-US" b="1" dirty="0"/>
          </a:p>
          <a:p>
            <a:endParaRPr lang="en-US" b="0" dirty="0"/>
          </a:p>
        </p:txBody>
      </p:sp>
      <p:sp>
        <p:nvSpPr>
          <p:cNvPr id="4" name="Slide Number Placeholder 3"/>
          <p:cNvSpPr>
            <a:spLocks noGrp="1"/>
          </p:cNvSpPr>
          <p:nvPr>
            <p:ph type="sldNum" sz="quarter" idx="5"/>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8796F01-7154-41E0-B48B-A6921757531A}" type="slidenum">
              <a:rPr kumimoji="0" lang="en-US" sz="1200" b="0" i="0" u="none" strike="noStrike" kern="1200" cap="none" spc="0" normalizeH="0" baseline="0" noProof="0" smtClean="0">
                <a:ln>
                  <a:noFill/>
                </a:ln>
                <a:solidFill>
                  <a:srgbClr val="000000"/>
                </a:solidFill>
                <a:effectLst/>
                <a:uLnTx/>
                <a:uFillTx/>
                <a:latin typeface="Century Gothic"/>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Century Gothic"/>
              <a:ea typeface="+mn-ea"/>
              <a:cs typeface="+mn-cs"/>
            </a:endParaRPr>
          </a:p>
        </p:txBody>
      </p:sp>
    </p:spTree>
    <p:extLst>
      <p:ext uri="{BB962C8B-B14F-4D97-AF65-F5344CB8AC3E}">
        <p14:creationId xmlns:p14="http://schemas.microsoft.com/office/powerpoint/2010/main" val="27309363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accent1"/>
            </a:gs>
            <a:gs pos="71000">
              <a:srgbClr val="094065"/>
            </a:gs>
            <a:gs pos="100000">
              <a:schemeClr val="accent3"/>
            </a:gs>
          </a:gsLst>
          <a:lin ang="2700000" scaled="1"/>
        </a:gradFill>
        <a:effectLst/>
      </p:bgPr>
    </p:bg>
    <p:spTree>
      <p:nvGrpSpPr>
        <p:cNvPr id="1" name=""/>
        <p:cNvGrpSpPr/>
        <p:nvPr/>
      </p:nvGrpSpPr>
      <p:grpSpPr>
        <a:xfrm>
          <a:off x="0" y="0"/>
          <a:ext cx="0" cy="0"/>
          <a:chOff x="0" y="0"/>
          <a:chExt cx="0" cy="0"/>
        </a:xfrm>
      </p:grpSpPr>
      <p:pic>
        <p:nvPicPr>
          <p:cNvPr id="9" name="Picture 8" descr="A picture containing logo&#10;&#10;Description automatically generated">
            <a:extLst>
              <a:ext uri="{FF2B5EF4-FFF2-40B4-BE49-F238E27FC236}">
                <a16:creationId xmlns:a16="http://schemas.microsoft.com/office/drawing/2014/main" id="{244C2151-67F2-4132-9A16-CBCC9AED4F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040" y="808930"/>
            <a:ext cx="1823357" cy="1823357"/>
          </a:xfrm>
          <a:prstGeom prst="rect">
            <a:avLst/>
          </a:prstGeom>
        </p:spPr>
      </p:pic>
      <p:pic>
        <p:nvPicPr>
          <p:cNvPr id="10" name="Picture 9" descr="A picture containing chain, vector graphics&#10;&#10;Description automatically generated">
            <a:extLst>
              <a:ext uri="{FF2B5EF4-FFF2-40B4-BE49-F238E27FC236}">
                <a16:creationId xmlns:a16="http://schemas.microsoft.com/office/drawing/2014/main" id="{3CCE3899-120C-4F5B-82E4-7877407AFC83}"/>
              </a:ext>
            </a:extLst>
          </p:cNvPr>
          <p:cNvPicPr>
            <a:picLocks noChangeAspect="1"/>
          </p:cNvPicPr>
          <p:nvPr userDrawn="1"/>
        </p:nvPicPr>
        <p:blipFill rotWithShape="1">
          <a:blip r:embed="rId3">
            <a:alphaModFix amt="29000"/>
            <a:extLst>
              <a:ext uri="{28A0092B-C50C-407E-A947-70E740481C1C}">
                <a14:useLocalDpi xmlns:a14="http://schemas.microsoft.com/office/drawing/2010/main" val="0"/>
              </a:ext>
            </a:extLst>
          </a:blip>
          <a:srcRect t="1233" r="38402" b="1330"/>
          <a:stretch/>
        </p:blipFill>
        <p:spPr>
          <a:xfrm>
            <a:off x="7852814" y="0"/>
            <a:ext cx="4339186" cy="6858000"/>
          </a:xfrm>
          <a:prstGeom prst="rect">
            <a:avLst/>
          </a:prstGeom>
          <a:scene3d>
            <a:camera prst="orthographicFront"/>
            <a:lightRig rig="threePt" dir="t"/>
          </a:scene3d>
          <a:sp3d/>
        </p:spPr>
      </p:pic>
      <p:sp>
        <p:nvSpPr>
          <p:cNvPr id="3" name="Subtitle 2">
            <a:extLst>
              <a:ext uri="{FF2B5EF4-FFF2-40B4-BE49-F238E27FC236}">
                <a16:creationId xmlns:a16="http://schemas.microsoft.com/office/drawing/2014/main" id="{51C1E6A7-8CAE-4641-A979-7248A78B0D83}"/>
              </a:ext>
            </a:extLst>
          </p:cNvPr>
          <p:cNvSpPr>
            <a:spLocks noGrp="1"/>
          </p:cNvSpPr>
          <p:nvPr>
            <p:ph type="subTitle" idx="1"/>
          </p:nvPr>
        </p:nvSpPr>
        <p:spPr>
          <a:xfrm>
            <a:off x="999744" y="3760635"/>
            <a:ext cx="6853069" cy="1655762"/>
          </a:xfrm>
        </p:spPr>
        <p:txBody>
          <a:bodyPr/>
          <a:lstStyle>
            <a:lvl1pPr marL="0" indent="0" algn="l">
              <a:buNone/>
              <a:defRPr lang="en-US" sz="2400" kern="1200" dirty="0">
                <a:solidFill>
                  <a:schemeClr val="accent5"/>
                </a:solidFill>
                <a:latin typeface="Arial Narrow" panose="020B0604020202020204" pitchFamily="34" charset="0"/>
                <a:ea typeface="+mn-ea"/>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Title 1">
            <a:extLst>
              <a:ext uri="{FF2B5EF4-FFF2-40B4-BE49-F238E27FC236}">
                <a16:creationId xmlns:a16="http://schemas.microsoft.com/office/drawing/2014/main" id="{6AA3441C-24BE-4D6A-A6EF-183A1E5AF726}"/>
              </a:ext>
            </a:extLst>
          </p:cNvPr>
          <p:cNvSpPr>
            <a:spLocks noGrp="1"/>
          </p:cNvSpPr>
          <p:nvPr>
            <p:ph type="ctrTitle"/>
          </p:nvPr>
        </p:nvSpPr>
        <p:spPr>
          <a:xfrm>
            <a:off x="999744" y="3073631"/>
            <a:ext cx="6853071" cy="673457"/>
          </a:xfrm>
        </p:spPr>
        <p:txBody>
          <a:bodyPr anchor="b"/>
          <a:lstStyle>
            <a:lvl1pPr algn="l">
              <a:defRPr lang="en-US" sz="4000" b="1" kern="1200" dirty="0">
                <a:solidFill>
                  <a:schemeClr val="bg1"/>
                </a:solidFill>
                <a:latin typeface="Calibri" panose="020F0502020204030204" pitchFamily="34" charset="0"/>
                <a:ea typeface="+mj-ea"/>
                <a:cs typeface="Calibri" panose="020F0502020204030204" pitchFamily="34" charset="0"/>
              </a:defRPr>
            </a:lvl1pPr>
          </a:lstStyle>
          <a:p>
            <a:r>
              <a:rPr lang="en-US"/>
              <a:t>Click to edit Master title style</a:t>
            </a:r>
          </a:p>
        </p:txBody>
      </p:sp>
      <p:pic>
        <p:nvPicPr>
          <p:cNvPr id="12" name="Picture 11">
            <a:extLst>
              <a:ext uri="{FF2B5EF4-FFF2-40B4-BE49-F238E27FC236}">
                <a16:creationId xmlns:a16="http://schemas.microsoft.com/office/drawing/2014/main" id="{2A3913D7-DB57-40E0-88C7-F96E0894BB0C}"/>
              </a:ext>
            </a:extLst>
          </p:cNvPr>
          <p:cNvPicPr>
            <a:picLocks noChangeAspect="1"/>
          </p:cNvPicPr>
          <p:nvPr userDrawn="1"/>
        </p:nvPicPr>
        <p:blipFill>
          <a:blip r:embed="rId4"/>
          <a:stretch>
            <a:fillRect/>
          </a:stretch>
        </p:blipFill>
        <p:spPr>
          <a:xfrm>
            <a:off x="902763" y="5477711"/>
            <a:ext cx="5145470" cy="768163"/>
          </a:xfrm>
          <a:prstGeom prst="rect">
            <a:avLst/>
          </a:prstGeom>
        </p:spPr>
      </p:pic>
    </p:spTree>
    <p:extLst>
      <p:ext uri="{BB962C8B-B14F-4D97-AF65-F5344CB8AC3E}">
        <p14:creationId xmlns:p14="http://schemas.microsoft.com/office/powerpoint/2010/main" val="1974080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BF172B37-DACE-4B18-9754-05C45E31C66B}"/>
              </a:ext>
            </a:extLst>
          </p:cNvPr>
          <p:cNvCxnSpPr>
            <a:cxnSpLocks/>
          </p:cNvCxnSpPr>
          <p:nvPr userDrawn="1"/>
        </p:nvCxnSpPr>
        <p:spPr>
          <a:xfrm>
            <a:off x="888914" y="1354907"/>
            <a:ext cx="835871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D7B7D67-8092-488C-8F35-2E2BA4E490AE}"/>
              </a:ext>
            </a:extLst>
          </p:cNvPr>
          <p:cNvSpPr>
            <a:spLocks noGrp="1"/>
          </p:cNvSpPr>
          <p:nvPr>
            <p:ph type="title"/>
          </p:nvPr>
        </p:nvSpPr>
        <p:spPr>
          <a:xfrm>
            <a:off x="804080" y="372450"/>
            <a:ext cx="7746242" cy="982457"/>
          </a:xfr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205ECC0-50B8-499A-8204-44C635585871}"/>
              </a:ext>
            </a:extLst>
          </p:cNvPr>
          <p:cNvSpPr>
            <a:spLocks noGrp="1"/>
          </p:cNvSpPr>
          <p:nvPr>
            <p:ph idx="1"/>
          </p:nvPr>
        </p:nvSpPr>
        <p:spPr>
          <a:xfrm>
            <a:off x="870626" y="1647575"/>
            <a:ext cx="767969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4">
            <a:extLst>
              <a:ext uri="{FF2B5EF4-FFF2-40B4-BE49-F238E27FC236}">
                <a16:creationId xmlns:a16="http://schemas.microsoft.com/office/drawing/2014/main" id="{E704C7F9-E163-4F2E-93BB-60323E6A2F34}"/>
              </a:ext>
            </a:extLst>
          </p:cNvPr>
          <p:cNvSpPr>
            <a:spLocks noGrp="1"/>
          </p:cNvSpPr>
          <p:nvPr>
            <p:ph type="body" sz="quarter" idx="14" hasCustomPrompt="1"/>
          </p:nvPr>
        </p:nvSpPr>
        <p:spPr>
          <a:xfrm>
            <a:off x="9753092" y="4121150"/>
            <a:ext cx="1938338" cy="1878013"/>
          </a:xfrm>
        </p:spPr>
        <p:txBody>
          <a:bodyPr>
            <a:noAutofit/>
          </a:bodyPr>
          <a:lstStyle>
            <a:lvl1pPr algn="ctr">
              <a:buFontTx/>
              <a:buNone/>
              <a:defRPr lang="en-US" sz="1800" smtClean="0">
                <a:solidFill>
                  <a:schemeClr val="bg1"/>
                </a:solidFill>
              </a:defRPr>
            </a:lvl1pPr>
            <a:lvl2pPr algn="ctr">
              <a:buFontTx/>
              <a:buNone/>
              <a:defRPr lang="en-US" smtClean="0"/>
            </a:lvl2pPr>
            <a:lvl3pPr algn="ctr">
              <a:buFontTx/>
              <a:buNone/>
              <a:defRPr lang="en-US" smtClean="0"/>
            </a:lvl3pPr>
            <a:lvl4pPr algn="ctr">
              <a:buFontTx/>
              <a:buNone/>
              <a:defRPr lang="en-US" smtClean="0"/>
            </a:lvl4pPr>
            <a:lvl5pPr algn="ctr">
              <a:buFontTx/>
              <a:buNone/>
              <a:defRPr lang="en-US"/>
            </a:lvl5pPr>
          </a:lstStyle>
          <a:p>
            <a:pPr lvl="0"/>
            <a:r>
              <a:rPr lang="en-US"/>
              <a:t>Quote, theme, stat, or slide number can go here; or this can be left blank. Use White or Yellow text.</a:t>
            </a:r>
          </a:p>
        </p:txBody>
      </p:sp>
      <p:sp>
        <p:nvSpPr>
          <p:cNvPr id="27" name="Slide Number Placeholder 5">
            <a:extLst>
              <a:ext uri="{FF2B5EF4-FFF2-40B4-BE49-F238E27FC236}">
                <a16:creationId xmlns:a16="http://schemas.microsoft.com/office/drawing/2014/main" id="{B8FF07E7-913C-4E72-AAE8-F92BAAC8050B}"/>
              </a:ext>
            </a:extLst>
          </p:cNvPr>
          <p:cNvSpPr>
            <a:spLocks noGrp="1"/>
          </p:cNvSpPr>
          <p:nvPr>
            <p:ph type="sldNum" sz="quarter" idx="4"/>
          </p:nvPr>
        </p:nvSpPr>
        <p:spPr>
          <a:xfrm>
            <a:off x="9753090" y="6315265"/>
            <a:ext cx="1938339" cy="365125"/>
          </a:xfrm>
          <a:prstGeom prst="rect">
            <a:avLst/>
          </a:prstGeom>
        </p:spPr>
        <p:txBody>
          <a:bodyPr vert="horz" lIns="91440" tIns="45720" rIns="91440" bIns="45720" rtlCol="0" anchor="ctr"/>
          <a:lstStyle>
            <a:lvl1pPr algn="r">
              <a:defRPr sz="1200">
                <a:solidFill>
                  <a:schemeClr val="accent5"/>
                </a:solidFill>
              </a:defRPr>
            </a:lvl1pPr>
          </a:lstStyle>
          <a:p>
            <a:fld id="{4DCEF5A3-9DAB-4CF3-90C5-35B11E4171CE}" type="slidenum">
              <a:rPr lang="en-US" smtClean="0"/>
              <a:pPr/>
              <a:t>‹#›</a:t>
            </a:fld>
            <a:endParaRPr lang="en-US"/>
          </a:p>
        </p:txBody>
      </p:sp>
    </p:spTree>
    <p:extLst>
      <p:ext uri="{BB962C8B-B14F-4D97-AF65-F5344CB8AC3E}">
        <p14:creationId xmlns:p14="http://schemas.microsoft.com/office/powerpoint/2010/main" val="385448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A033B-0D15-4F00-8176-AE063264B120}"/>
              </a:ext>
            </a:extLst>
          </p:cNvPr>
          <p:cNvSpPr>
            <a:spLocks noGrp="1"/>
          </p:cNvSpPr>
          <p:nvPr>
            <p:ph type="title"/>
          </p:nvPr>
        </p:nvSpPr>
        <p:spPr>
          <a:xfrm>
            <a:off x="831850" y="1709738"/>
            <a:ext cx="7623302" cy="2852737"/>
          </a:xfrm>
        </p:spPr>
        <p:txBody>
          <a:bodyPr anchor="b"/>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4386000B-5589-4A74-99E6-2CC2095C546A}"/>
              </a:ext>
            </a:extLst>
          </p:cNvPr>
          <p:cNvSpPr>
            <a:spLocks noGrp="1"/>
          </p:cNvSpPr>
          <p:nvPr>
            <p:ph type="body" idx="1"/>
          </p:nvPr>
        </p:nvSpPr>
        <p:spPr>
          <a:xfrm>
            <a:off x="831850" y="4589463"/>
            <a:ext cx="7623302"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CE79255C-108B-4936-84A2-9A9FE9927C79}"/>
              </a:ext>
            </a:extLst>
          </p:cNvPr>
          <p:cNvSpPr>
            <a:spLocks noGrp="1"/>
          </p:cNvSpPr>
          <p:nvPr>
            <p:ph type="sldNum" sz="quarter" idx="12"/>
          </p:nvPr>
        </p:nvSpPr>
        <p:spPr/>
        <p:txBody>
          <a:bodyPr/>
          <a:lstStyle/>
          <a:p>
            <a:fld id="{4C900EAF-4810-4DFE-8C60-BF446BA9A0A0}" type="slidenum">
              <a:rPr lang="en-US" smtClean="0"/>
              <a:t>‹#›</a:t>
            </a:fld>
            <a:endParaRPr lang="en-US"/>
          </a:p>
        </p:txBody>
      </p:sp>
      <p:sp>
        <p:nvSpPr>
          <p:cNvPr id="7" name="Text Placeholder 24">
            <a:extLst>
              <a:ext uri="{FF2B5EF4-FFF2-40B4-BE49-F238E27FC236}">
                <a16:creationId xmlns:a16="http://schemas.microsoft.com/office/drawing/2014/main" id="{ECA8764D-77B2-430D-8041-005A79A73BF8}"/>
              </a:ext>
            </a:extLst>
          </p:cNvPr>
          <p:cNvSpPr>
            <a:spLocks noGrp="1"/>
          </p:cNvSpPr>
          <p:nvPr>
            <p:ph type="body" sz="quarter" idx="14" hasCustomPrompt="1"/>
          </p:nvPr>
        </p:nvSpPr>
        <p:spPr>
          <a:xfrm>
            <a:off x="9753092" y="4121150"/>
            <a:ext cx="1938338" cy="1878013"/>
          </a:xfrm>
        </p:spPr>
        <p:txBody>
          <a:bodyPr>
            <a:noAutofit/>
          </a:bodyPr>
          <a:lstStyle>
            <a:lvl1pPr algn="ctr">
              <a:buFontTx/>
              <a:buNone/>
              <a:defRPr lang="en-US" sz="1800" smtClean="0">
                <a:solidFill>
                  <a:schemeClr val="bg1"/>
                </a:solidFill>
              </a:defRPr>
            </a:lvl1pPr>
            <a:lvl2pPr algn="ctr">
              <a:buFontTx/>
              <a:buNone/>
              <a:defRPr lang="en-US" smtClean="0"/>
            </a:lvl2pPr>
            <a:lvl3pPr algn="ctr">
              <a:buFontTx/>
              <a:buNone/>
              <a:defRPr lang="en-US" smtClean="0"/>
            </a:lvl3pPr>
            <a:lvl4pPr algn="ctr">
              <a:buFontTx/>
              <a:buNone/>
              <a:defRPr lang="en-US" smtClean="0"/>
            </a:lvl4pPr>
            <a:lvl5pPr algn="ctr">
              <a:buFontTx/>
              <a:buNone/>
              <a:defRPr lang="en-US"/>
            </a:lvl5pPr>
          </a:lstStyle>
          <a:p>
            <a:pPr lvl="0"/>
            <a:r>
              <a:rPr lang="en-US"/>
              <a:t>Quote, theme, stat, or slide number can go here; or this can be left blank. Use White or Yellow text.</a:t>
            </a:r>
          </a:p>
        </p:txBody>
      </p:sp>
    </p:spTree>
    <p:extLst>
      <p:ext uri="{BB962C8B-B14F-4D97-AF65-F5344CB8AC3E}">
        <p14:creationId xmlns:p14="http://schemas.microsoft.com/office/powerpoint/2010/main" val="1496288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EF8F18AE-5456-4442-9B78-D4C4EFC07E66}"/>
              </a:ext>
            </a:extLst>
          </p:cNvPr>
          <p:cNvCxnSpPr>
            <a:cxnSpLocks/>
          </p:cNvCxnSpPr>
          <p:nvPr userDrawn="1"/>
        </p:nvCxnSpPr>
        <p:spPr>
          <a:xfrm>
            <a:off x="888914" y="1354907"/>
            <a:ext cx="835871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2676239-BC30-4422-AAA1-D7E3CB4FD6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DA743-F958-4ED7-AC94-36CF6604D01C}"/>
              </a:ext>
            </a:extLst>
          </p:cNvPr>
          <p:cNvSpPr>
            <a:spLocks noGrp="1"/>
          </p:cNvSpPr>
          <p:nvPr>
            <p:ph sz="half" idx="1"/>
          </p:nvPr>
        </p:nvSpPr>
        <p:spPr>
          <a:xfrm>
            <a:off x="838200" y="1633728"/>
            <a:ext cx="3736846" cy="4543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EEE47E-4E2F-46A5-AE41-66218DD8A8F7}"/>
              </a:ext>
            </a:extLst>
          </p:cNvPr>
          <p:cNvSpPr>
            <a:spLocks noGrp="1"/>
          </p:cNvSpPr>
          <p:nvPr>
            <p:ph sz="half" idx="2"/>
          </p:nvPr>
        </p:nvSpPr>
        <p:spPr>
          <a:xfrm>
            <a:off x="4882896" y="1633728"/>
            <a:ext cx="3736847" cy="45432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6E00F1EB-BF88-4188-B655-E7168149D479}"/>
              </a:ext>
            </a:extLst>
          </p:cNvPr>
          <p:cNvSpPr>
            <a:spLocks noGrp="1"/>
          </p:cNvSpPr>
          <p:nvPr>
            <p:ph type="sldNum" sz="quarter" idx="12"/>
          </p:nvPr>
        </p:nvSpPr>
        <p:spPr/>
        <p:txBody>
          <a:bodyPr/>
          <a:lstStyle/>
          <a:p>
            <a:fld id="{4C900EAF-4810-4DFE-8C60-BF446BA9A0A0}" type="slidenum">
              <a:rPr lang="en-US" smtClean="0"/>
              <a:t>‹#›</a:t>
            </a:fld>
            <a:endParaRPr lang="en-US"/>
          </a:p>
        </p:txBody>
      </p:sp>
      <p:sp>
        <p:nvSpPr>
          <p:cNvPr id="8" name="Text Placeholder 24">
            <a:extLst>
              <a:ext uri="{FF2B5EF4-FFF2-40B4-BE49-F238E27FC236}">
                <a16:creationId xmlns:a16="http://schemas.microsoft.com/office/drawing/2014/main" id="{92CE1DF5-F7F7-49C3-AFE9-D64914F25B56}"/>
              </a:ext>
            </a:extLst>
          </p:cNvPr>
          <p:cNvSpPr>
            <a:spLocks noGrp="1"/>
          </p:cNvSpPr>
          <p:nvPr>
            <p:ph type="body" sz="quarter" idx="14" hasCustomPrompt="1"/>
          </p:nvPr>
        </p:nvSpPr>
        <p:spPr>
          <a:xfrm>
            <a:off x="9753092" y="4121150"/>
            <a:ext cx="1938338" cy="1878013"/>
          </a:xfrm>
        </p:spPr>
        <p:txBody>
          <a:bodyPr>
            <a:noAutofit/>
          </a:bodyPr>
          <a:lstStyle>
            <a:lvl1pPr algn="ctr">
              <a:buFontTx/>
              <a:buNone/>
              <a:defRPr lang="en-US" sz="1800" smtClean="0">
                <a:solidFill>
                  <a:schemeClr val="bg1"/>
                </a:solidFill>
              </a:defRPr>
            </a:lvl1pPr>
            <a:lvl2pPr algn="ctr">
              <a:buFontTx/>
              <a:buNone/>
              <a:defRPr lang="en-US" smtClean="0"/>
            </a:lvl2pPr>
            <a:lvl3pPr algn="ctr">
              <a:buFontTx/>
              <a:buNone/>
              <a:defRPr lang="en-US" smtClean="0"/>
            </a:lvl3pPr>
            <a:lvl4pPr algn="ctr">
              <a:buFontTx/>
              <a:buNone/>
              <a:defRPr lang="en-US" smtClean="0"/>
            </a:lvl4pPr>
            <a:lvl5pPr algn="ctr">
              <a:buFontTx/>
              <a:buNone/>
              <a:defRPr lang="en-US"/>
            </a:lvl5pPr>
          </a:lstStyle>
          <a:p>
            <a:pPr lvl="0"/>
            <a:r>
              <a:rPr lang="en-US"/>
              <a:t>Quote, theme, stat, or slide number can go here; or this can be left blank. Use White or Yellow text.</a:t>
            </a:r>
          </a:p>
        </p:txBody>
      </p:sp>
    </p:spTree>
    <p:extLst>
      <p:ext uri="{BB962C8B-B14F-4D97-AF65-F5344CB8AC3E}">
        <p14:creationId xmlns:p14="http://schemas.microsoft.com/office/powerpoint/2010/main" val="1827987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DFD39856-2A2E-4ED5-A1F2-964F683AA3D6}"/>
              </a:ext>
            </a:extLst>
          </p:cNvPr>
          <p:cNvCxnSpPr>
            <a:cxnSpLocks/>
          </p:cNvCxnSpPr>
          <p:nvPr userDrawn="1"/>
        </p:nvCxnSpPr>
        <p:spPr>
          <a:xfrm>
            <a:off x="888914" y="1354907"/>
            <a:ext cx="835871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CF0155D-947D-4882-8170-5EBE0670B231}"/>
              </a:ext>
            </a:extLst>
          </p:cNvPr>
          <p:cNvSpPr>
            <a:spLocks noGrp="1"/>
          </p:cNvSpPr>
          <p:nvPr>
            <p:ph type="title"/>
          </p:nvPr>
        </p:nvSpPr>
        <p:spPr>
          <a:xfrm>
            <a:off x="798576" y="365126"/>
            <a:ext cx="7821168" cy="989782"/>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9F3108-E4F7-421A-870B-94DC6FCD05C7}"/>
              </a:ext>
            </a:extLst>
          </p:cNvPr>
          <p:cNvSpPr>
            <a:spLocks noGrp="1"/>
          </p:cNvSpPr>
          <p:nvPr>
            <p:ph type="body" idx="1"/>
          </p:nvPr>
        </p:nvSpPr>
        <p:spPr>
          <a:xfrm>
            <a:off x="839789" y="1520777"/>
            <a:ext cx="373830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8A8E48-606A-497A-9CB6-8D6EB1F3FA6D}"/>
              </a:ext>
            </a:extLst>
          </p:cNvPr>
          <p:cNvSpPr>
            <a:spLocks noGrp="1"/>
          </p:cNvSpPr>
          <p:nvPr>
            <p:ph sz="half" idx="2"/>
          </p:nvPr>
        </p:nvSpPr>
        <p:spPr>
          <a:xfrm>
            <a:off x="839789" y="2505075"/>
            <a:ext cx="373830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2C8AED-040C-4865-98AC-550162FA2DAF}"/>
              </a:ext>
            </a:extLst>
          </p:cNvPr>
          <p:cNvSpPr>
            <a:spLocks noGrp="1"/>
          </p:cNvSpPr>
          <p:nvPr>
            <p:ph type="body" sz="quarter" idx="3"/>
          </p:nvPr>
        </p:nvSpPr>
        <p:spPr>
          <a:xfrm>
            <a:off x="4875341" y="1520777"/>
            <a:ext cx="373830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CA46E2-AFBE-417C-B27C-25BD9F2F83CE}"/>
              </a:ext>
            </a:extLst>
          </p:cNvPr>
          <p:cNvSpPr>
            <a:spLocks noGrp="1"/>
          </p:cNvSpPr>
          <p:nvPr>
            <p:ph sz="quarter" idx="4"/>
          </p:nvPr>
        </p:nvSpPr>
        <p:spPr>
          <a:xfrm>
            <a:off x="4875341" y="2505075"/>
            <a:ext cx="3738307" cy="368458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9D3BF10C-9395-4F37-B469-93A43D1E5014}"/>
              </a:ext>
            </a:extLst>
          </p:cNvPr>
          <p:cNvSpPr>
            <a:spLocks noGrp="1"/>
          </p:cNvSpPr>
          <p:nvPr>
            <p:ph type="sldNum" sz="quarter" idx="12"/>
          </p:nvPr>
        </p:nvSpPr>
        <p:spPr/>
        <p:txBody>
          <a:bodyPr/>
          <a:lstStyle/>
          <a:p>
            <a:fld id="{4C900EAF-4810-4DFE-8C60-BF446BA9A0A0}" type="slidenum">
              <a:rPr lang="en-US" smtClean="0"/>
              <a:t>‹#›</a:t>
            </a:fld>
            <a:endParaRPr lang="en-US"/>
          </a:p>
        </p:txBody>
      </p:sp>
      <p:sp>
        <p:nvSpPr>
          <p:cNvPr id="10" name="Text Placeholder 24">
            <a:extLst>
              <a:ext uri="{FF2B5EF4-FFF2-40B4-BE49-F238E27FC236}">
                <a16:creationId xmlns:a16="http://schemas.microsoft.com/office/drawing/2014/main" id="{C818ECFE-BB35-4CF5-8B8A-453597366AF1}"/>
              </a:ext>
            </a:extLst>
          </p:cNvPr>
          <p:cNvSpPr>
            <a:spLocks noGrp="1"/>
          </p:cNvSpPr>
          <p:nvPr>
            <p:ph type="body" sz="quarter" idx="14" hasCustomPrompt="1"/>
          </p:nvPr>
        </p:nvSpPr>
        <p:spPr>
          <a:xfrm>
            <a:off x="9753092" y="4121150"/>
            <a:ext cx="1938338" cy="1878013"/>
          </a:xfrm>
        </p:spPr>
        <p:txBody>
          <a:bodyPr>
            <a:noAutofit/>
          </a:bodyPr>
          <a:lstStyle>
            <a:lvl1pPr algn="ctr">
              <a:buFontTx/>
              <a:buNone/>
              <a:defRPr lang="en-US" sz="1800" smtClean="0">
                <a:solidFill>
                  <a:schemeClr val="bg1"/>
                </a:solidFill>
              </a:defRPr>
            </a:lvl1pPr>
            <a:lvl2pPr algn="ctr">
              <a:buFontTx/>
              <a:buNone/>
              <a:defRPr lang="en-US" smtClean="0"/>
            </a:lvl2pPr>
            <a:lvl3pPr algn="ctr">
              <a:buFontTx/>
              <a:buNone/>
              <a:defRPr lang="en-US" smtClean="0"/>
            </a:lvl3pPr>
            <a:lvl4pPr algn="ctr">
              <a:buFontTx/>
              <a:buNone/>
              <a:defRPr lang="en-US" smtClean="0"/>
            </a:lvl4pPr>
            <a:lvl5pPr algn="ctr">
              <a:buFontTx/>
              <a:buNone/>
              <a:defRPr lang="en-US"/>
            </a:lvl5pPr>
          </a:lstStyle>
          <a:p>
            <a:pPr lvl="0"/>
            <a:r>
              <a:rPr lang="en-US"/>
              <a:t>Quote, theme, stat, or slide number can go here; or this can be left blank. Use White or Yellow text.</a:t>
            </a:r>
          </a:p>
        </p:txBody>
      </p:sp>
    </p:spTree>
    <p:extLst>
      <p:ext uri="{BB962C8B-B14F-4D97-AF65-F5344CB8AC3E}">
        <p14:creationId xmlns:p14="http://schemas.microsoft.com/office/powerpoint/2010/main" val="872071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F7961-B6D8-4BC9-A9FC-900A75EC4EAC}"/>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56C40366-0C7F-4FA5-9B65-238BDFB88FCA}"/>
              </a:ext>
            </a:extLst>
          </p:cNvPr>
          <p:cNvSpPr>
            <a:spLocks noGrp="1"/>
          </p:cNvSpPr>
          <p:nvPr>
            <p:ph type="sldNum" sz="quarter" idx="12"/>
          </p:nvPr>
        </p:nvSpPr>
        <p:spPr/>
        <p:txBody>
          <a:bodyPr/>
          <a:lstStyle/>
          <a:p>
            <a:fld id="{4C900EAF-4810-4DFE-8C60-BF446BA9A0A0}" type="slidenum">
              <a:rPr lang="en-US" smtClean="0"/>
              <a:t>‹#›</a:t>
            </a:fld>
            <a:endParaRPr lang="en-US"/>
          </a:p>
        </p:txBody>
      </p:sp>
      <p:sp>
        <p:nvSpPr>
          <p:cNvPr id="4" name="Text Placeholder 24">
            <a:extLst>
              <a:ext uri="{FF2B5EF4-FFF2-40B4-BE49-F238E27FC236}">
                <a16:creationId xmlns:a16="http://schemas.microsoft.com/office/drawing/2014/main" id="{EFF0C9D2-434E-47E3-A320-53FAC585DB66}"/>
              </a:ext>
            </a:extLst>
          </p:cNvPr>
          <p:cNvSpPr>
            <a:spLocks noGrp="1"/>
          </p:cNvSpPr>
          <p:nvPr>
            <p:ph type="body" sz="quarter" idx="14" hasCustomPrompt="1"/>
          </p:nvPr>
        </p:nvSpPr>
        <p:spPr>
          <a:xfrm>
            <a:off x="9753092" y="4121150"/>
            <a:ext cx="1938338" cy="1878013"/>
          </a:xfrm>
        </p:spPr>
        <p:txBody>
          <a:bodyPr>
            <a:noAutofit/>
          </a:bodyPr>
          <a:lstStyle>
            <a:lvl1pPr algn="ctr">
              <a:buFontTx/>
              <a:buNone/>
              <a:defRPr lang="en-US" sz="1800" smtClean="0">
                <a:solidFill>
                  <a:schemeClr val="bg1"/>
                </a:solidFill>
              </a:defRPr>
            </a:lvl1pPr>
            <a:lvl2pPr algn="ctr">
              <a:buFontTx/>
              <a:buNone/>
              <a:defRPr lang="en-US" smtClean="0"/>
            </a:lvl2pPr>
            <a:lvl3pPr algn="ctr">
              <a:buFontTx/>
              <a:buNone/>
              <a:defRPr lang="en-US" smtClean="0"/>
            </a:lvl3pPr>
            <a:lvl4pPr algn="ctr">
              <a:buFontTx/>
              <a:buNone/>
              <a:defRPr lang="en-US" smtClean="0"/>
            </a:lvl4pPr>
            <a:lvl5pPr algn="ctr">
              <a:buFontTx/>
              <a:buNone/>
              <a:defRPr lang="en-US"/>
            </a:lvl5pPr>
          </a:lstStyle>
          <a:p>
            <a:pPr lvl="0"/>
            <a:r>
              <a:rPr lang="en-US"/>
              <a:t>Quote, theme, stat, or slide number can go here; or this can be left blank. Use White or Yellow text.</a:t>
            </a:r>
          </a:p>
        </p:txBody>
      </p:sp>
    </p:spTree>
    <p:extLst>
      <p:ext uri="{BB962C8B-B14F-4D97-AF65-F5344CB8AC3E}">
        <p14:creationId xmlns:p14="http://schemas.microsoft.com/office/powerpoint/2010/main" val="3136692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5A53B4-8C8C-47A1-985F-4CD7F3A02723}"/>
              </a:ext>
            </a:extLst>
          </p:cNvPr>
          <p:cNvSpPr>
            <a:spLocks noGrp="1"/>
          </p:cNvSpPr>
          <p:nvPr>
            <p:ph type="sldNum" sz="quarter" idx="12"/>
          </p:nvPr>
        </p:nvSpPr>
        <p:spPr/>
        <p:txBody>
          <a:bodyPr/>
          <a:lstStyle/>
          <a:p>
            <a:fld id="{4C900EAF-4810-4DFE-8C60-BF446BA9A0A0}" type="slidenum">
              <a:rPr lang="en-US" smtClean="0"/>
              <a:t>‹#›</a:t>
            </a:fld>
            <a:endParaRPr lang="en-US"/>
          </a:p>
        </p:txBody>
      </p:sp>
    </p:spTree>
    <p:extLst>
      <p:ext uri="{BB962C8B-B14F-4D97-AF65-F5344CB8AC3E}">
        <p14:creationId xmlns:p14="http://schemas.microsoft.com/office/powerpoint/2010/main" val="2053324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F38A87-00CE-4525-80AF-9AC34E576B62}"/>
              </a:ext>
            </a:extLst>
          </p:cNvPr>
          <p:cNvSpPr>
            <a:spLocks noGrp="1"/>
          </p:cNvSpPr>
          <p:nvPr>
            <p:ph idx="1"/>
          </p:nvPr>
        </p:nvSpPr>
        <p:spPr>
          <a:xfrm>
            <a:off x="3243072" y="2057401"/>
            <a:ext cx="5565648" cy="3811588"/>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FA93B54F-D81A-4420-B7CB-C4F999103F14}"/>
              </a:ext>
            </a:extLst>
          </p:cNvPr>
          <p:cNvSpPr>
            <a:spLocks noGrp="1"/>
          </p:cNvSpPr>
          <p:nvPr>
            <p:ph type="sldNum" sz="quarter" idx="12"/>
          </p:nvPr>
        </p:nvSpPr>
        <p:spPr/>
        <p:txBody>
          <a:bodyPr/>
          <a:lstStyle/>
          <a:p>
            <a:fld id="{4C900EAF-4810-4DFE-8C60-BF446BA9A0A0}" type="slidenum">
              <a:rPr lang="en-US" smtClean="0"/>
              <a:t>‹#›</a:t>
            </a:fld>
            <a:endParaRPr lang="en-US"/>
          </a:p>
        </p:txBody>
      </p:sp>
      <p:cxnSp>
        <p:nvCxnSpPr>
          <p:cNvPr id="8" name="Straight Connector 7">
            <a:extLst>
              <a:ext uri="{FF2B5EF4-FFF2-40B4-BE49-F238E27FC236}">
                <a16:creationId xmlns:a16="http://schemas.microsoft.com/office/drawing/2014/main" id="{1AB5B17F-3207-4288-BC3A-ED6FB2290DC7}"/>
              </a:ext>
            </a:extLst>
          </p:cNvPr>
          <p:cNvCxnSpPr>
            <a:cxnSpLocks/>
          </p:cNvCxnSpPr>
          <p:nvPr userDrawn="1"/>
        </p:nvCxnSpPr>
        <p:spPr>
          <a:xfrm>
            <a:off x="888914" y="1834833"/>
            <a:ext cx="835871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D403A144-7AAC-42CF-A6B2-6958659EC849}"/>
              </a:ext>
            </a:extLst>
          </p:cNvPr>
          <p:cNvSpPr>
            <a:spLocks noGrp="1"/>
          </p:cNvSpPr>
          <p:nvPr>
            <p:ph type="title"/>
          </p:nvPr>
        </p:nvSpPr>
        <p:spPr>
          <a:xfrm>
            <a:off x="797116" y="688848"/>
            <a:ext cx="8011604" cy="1145985"/>
          </a:xfrm>
        </p:spPr>
        <p:txBody>
          <a:bodyPr anchor="b"/>
          <a:lstStyle>
            <a:lvl1pPr>
              <a:defRPr sz="3200"/>
            </a:lvl1pPr>
          </a:lstStyle>
          <a:p>
            <a:r>
              <a:rPr lang="en-US"/>
              <a:t>Click to edit Master title style</a:t>
            </a:r>
          </a:p>
        </p:txBody>
      </p:sp>
      <p:sp>
        <p:nvSpPr>
          <p:cNvPr id="10" name="Text Placeholder 3">
            <a:extLst>
              <a:ext uri="{FF2B5EF4-FFF2-40B4-BE49-F238E27FC236}">
                <a16:creationId xmlns:a16="http://schemas.microsoft.com/office/drawing/2014/main" id="{492AE3F4-27C0-43B7-A22E-3B1D50B0B5AD}"/>
              </a:ext>
            </a:extLst>
          </p:cNvPr>
          <p:cNvSpPr>
            <a:spLocks noGrp="1"/>
          </p:cNvSpPr>
          <p:nvPr>
            <p:ph type="body" sz="half" idx="2"/>
          </p:nvPr>
        </p:nvSpPr>
        <p:spPr>
          <a:xfrm>
            <a:off x="839789" y="2057400"/>
            <a:ext cx="213505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61415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65F747A-802E-4DA8-9FF2-3CB7CD68CE0A}"/>
              </a:ext>
            </a:extLst>
          </p:cNvPr>
          <p:cNvCxnSpPr>
            <a:cxnSpLocks/>
          </p:cNvCxnSpPr>
          <p:nvPr userDrawn="1"/>
        </p:nvCxnSpPr>
        <p:spPr>
          <a:xfrm>
            <a:off x="888914" y="1834833"/>
            <a:ext cx="8358718"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7899FFE-B258-47EC-932B-963CE7FB1CAC}"/>
              </a:ext>
            </a:extLst>
          </p:cNvPr>
          <p:cNvSpPr>
            <a:spLocks noGrp="1"/>
          </p:cNvSpPr>
          <p:nvPr>
            <p:ph type="title"/>
          </p:nvPr>
        </p:nvSpPr>
        <p:spPr>
          <a:xfrm>
            <a:off x="797116" y="688848"/>
            <a:ext cx="8011604" cy="1145985"/>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6946D3-3067-472B-A48A-F43F7F86E099}"/>
              </a:ext>
            </a:extLst>
          </p:cNvPr>
          <p:cNvSpPr>
            <a:spLocks noGrp="1"/>
          </p:cNvSpPr>
          <p:nvPr>
            <p:ph type="pic" idx="1"/>
          </p:nvPr>
        </p:nvSpPr>
        <p:spPr>
          <a:xfrm>
            <a:off x="3236976" y="2057400"/>
            <a:ext cx="5571744"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0B61600-651D-4B6A-B5CE-4D617FF0E620}"/>
              </a:ext>
            </a:extLst>
          </p:cNvPr>
          <p:cNvSpPr>
            <a:spLocks noGrp="1"/>
          </p:cNvSpPr>
          <p:nvPr>
            <p:ph type="body" sz="half" idx="2"/>
          </p:nvPr>
        </p:nvSpPr>
        <p:spPr>
          <a:xfrm>
            <a:off x="839789" y="2057400"/>
            <a:ext cx="213505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C66A65FB-1F04-4800-90A2-CBFAD276AF64}"/>
              </a:ext>
            </a:extLst>
          </p:cNvPr>
          <p:cNvSpPr>
            <a:spLocks noGrp="1"/>
          </p:cNvSpPr>
          <p:nvPr>
            <p:ph type="sldNum" sz="quarter" idx="12"/>
          </p:nvPr>
        </p:nvSpPr>
        <p:spPr/>
        <p:txBody>
          <a:bodyPr/>
          <a:lstStyle/>
          <a:p>
            <a:fld id="{4C900EAF-4810-4DFE-8C60-BF446BA9A0A0}" type="slidenum">
              <a:rPr lang="en-US" smtClean="0"/>
              <a:t>‹#›</a:t>
            </a:fld>
            <a:endParaRPr lang="en-US"/>
          </a:p>
        </p:txBody>
      </p:sp>
    </p:spTree>
    <p:extLst>
      <p:ext uri="{BB962C8B-B14F-4D97-AF65-F5344CB8AC3E}">
        <p14:creationId xmlns:p14="http://schemas.microsoft.com/office/powerpoint/2010/main" val="4237734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13C377-70DA-433E-8136-3B89C26FBBAC}"/>
              </a:ext>
            </a:extLst>
          </p:cNvPr>
          <p:cNvSpPr/>
          <p:nvPr userDrawn="1"/>
        </p:nvSpPr>
        <p:spPr>
          <a:xfrm>
            <a:off x="9247632" y="0"/>
            <a:ext cx="2944368" cy="6858000"/>
          </a:xfrm>
          <a:prstGeom prst="rect">
            <a:avLst/>
          </a:prstGeom>
          <a:gradFill flip="none" rotWithShape="1">
            <a:gsLst>
              <a:gs pos="0">
                <a:schemeClr val="accent1"/>
              </a:gs>
              <a:gs pos="71000">
                <a:srgbClr val="094065"/>
              </a:gs>
              <a:gs pos="10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logo&#10;&#10;Description automatically generated">
            <a:extLst>
              <a:ext uri="{FF2B5EF4-FFF2-40B4-BE49-F238E27FC236}">
                <a16:creationId xmlns:a16="http://schemas.microsoft.com/office/drawing/2014/main" id="{D48D903A-9E00-444C-91B3-D35AA74A935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9813307" y="448398"/>
            <a:ext cx="1813018" cy="1813018"/>
          </a:xfrm>
          <a:prstGeom prst="rect">
            <a:avLst/>
          </a:prstGeom>
          <a:effectLst>
            <a:glow rad="38100">
              <a:schemeClr val="bg1">
                <a:alpha val="8000"/>
              </a:schemeClr>
            </a:glow>
            <a:softEdge rad="0"/>
          </a:effectLst>
        </p:spPr>
      </p:pic>
      <p:sp>
        <p:nvSpPr>
          <p:cNvPr id="2" name="Title Placeholder 1">
            <a:extLst>
              <a:ext uri="{FF2B5EF4-FFF2-40B4-BE49-F238E27FC236}">
                <a16:creationId xmlns:a16="http://schemas.microsoft.com/office/drawing/2014/main" id="{DDA414B8-5866-4DA1-BB85-8C5245BF870B}"/>
              </a:ext>
            </a:extLst>
          </p:cNvPr>
          <p:cNvSpPr>
            <a:spLocks noGrp="1"/>
          </p:cNvSpPr>
          <p:nvPr>
            <p:ph type="title"/>
          </p:nvPr>
        </p:nvSpPr>
        <p:spPr>
          <a:xfrm>
            <a:off x="798576" y="365126"/>
            <a:ext cx="7833360" cy="98978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CA4527-D9D6-4C5E-A076-8A90D73AD31B}"/>
              </a:ext>
            </a:extLst>
          </p:cNvPr>
          <p:cNvSpPr>
            <a:spLocks noGrp="1"/>
          </p:cNvSpPr>
          <p:nvPr>
            <p:ph type="body" idx="1"/>
          </p:nvPr>
        </p:nvSpPr>
        <p:spPr>
          <a:xfrm>
            <a:off x="838200" y="1621536"/>
            <a:ext cx="7787640" cy="4555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FB24D1ED-8CB9-4D69-8E73-04B6355C05A0}"/>
              </a:ext>
            </a:extLst>
          </p:cNvPr>
          <p:cNvSpPr>
            <a:spLocks noGrp="1"/>
          </p:cNvSpPr>
          <p:nvPr>
            <p:ph type="sldNum" sz="quarter" idx="4"/>
          </p:nvPr>
        </p:nvSpPr>
        <p:spPr>
          <a:xfrm>
            <a:off x="9753090" y="6315265"/>
            <a:ext cx="1938339" cy="365125"/>
          </a:xfrm>
          <a:prstGeom prst="rect">
            <a:avLst/>
          </a:prstGeom>
        </p:spPr>
        <p:txBody>
          <a:bodyPr vert="horz" lIns="91440" tIns="45720" rIns="91440" bIns="45720" rtlCol="0" anchor="ctr"/>
          <a:lstStyle>
            <a:lvl1pPr algn="r">
              <a:defRPr sz="1200">
                <a:solidFill>
                  <a:schemeClr val="accent5"/>
                </a:solidFill>
              </a:defRPr>
            </a:lvl1pPr>
          </a:lstStyle>
          <a:p>
            <a:fld id="{4DCEF5A3-9DAB-4CF3-90C5-35B11E4171CE}" type="slidenum">
              <a:rPr lang="en-US" smtClean="0"/>
              <a:pPr/>
              <a:t>‹#›</a:t>
            </a:fld>
            <a:endParaRPr lang="en-US"/>
          </a:p>
        </p:txBody>
      </p:sp>
    </p:spTree>
    <p:extLst>
      <p:ext uri="{BB962C8B-B14F-4D97-AF65-F5344CB8AC3E}">
        <p14:creationId xmlns:p14="http://schemas.microsoft.com/office/powerpoint/2010/main" val="121718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 id="2147483657" r:id="rId6"/>
    <p:sldLayoutId id="2147483658" r:id="rId7"/>
    <p:sldLayoutId id="2147483659" r:id="rId8"/>
    <p:sldLayoutId id="2147483660"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hyperlink" Target="https://edstream.ed.gov/webcast/Play/e95b816ea6cd4e70b13a1d2d9b46a0dd1d"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mailto:HBCUNewsletter@ed.gov" TargetMode="External"/><Relationship Id="rId3" Type="http://schemas.openxmlformats.org/officeDocument/2006/relationships/hyperlink" Target="mailto:Arthur.Mcmahan@ed.gov" TargetMode="External"/><Relationship Id="rId7" Type="http://schemas.openxmlformats.org/officeDocument/2006/relationships/hyperlink" Target="mailto:Cameron.Lewis@ed.gov"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mailto:Elyse.Jones@ed.gov" TargetMode="External"/><Relationship Id="rId5" Type="http://schemas.openxmlformats.org/officeDocument/2006/relationships/hyperlink" Target="mailto:Tammi.Fergusson@ed.gov" TargetMode="External"/><Relationship Id="rId4" Type="http://schemas.openxmlformats.org/officeDocument/2006/relationships/hyperlink" Target="mailto:Sedika,Franklin@ed.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March 2021</a:t>
            </a:r>
          </a:p>
        </p:txBody>
      </p:sp>
      <p:sp>
        <p:nvSpPr>
          <p:cNvPr id="2" name="Title 1"/>
          <p:cNvSpPr>
            <a:spLocks noGrp="1"/>
          </p:cNvSpPr>
          <p:nvPr>
            <p:ph type="ctrTitle"/>
          </p:nvPr>
        </p:nvSpPr>
        <p:spPr/>
        <p:txBody>
          <a:bodyPr>
            <a:normAutofit fontScale="90000"/>
          </a:bodyPr>
          <a:lstStyle/>
          <a:p>
            <a:r>
              <a:rPr lang="en-US" b="1" dirty="0"/>
              <a:t>Introduction to White House Initiative on HBCUs</a:t>
            </a:r>
          </a:p>
        </p:txBody>
      </p:sp>
    </p:spTree>
    <p:extLst>
      <p:ext uri="{BB962C8B-B14F-4D97-AF65-F5344CB8AC3E}">
        <p14:creationId xmlns:p14="http://schemas.microsoft.com/office/powerpoint/2010/main" val="3650340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9876498C-E910-47AB-8342-5C15C591E920}"/>
              </a:ext>
            </a:extLst>
          </p:cNvPr>
          <p:cNvPicPr>
            <a:picLocks noGrp="1" noChangeAspect="1"/>
          </p:cNvPicPr>
          <p:nvPr>
            <p:ph idx="1"/>
          </p:nvPr>
        </p:nvPicPr>
        <p:blipFill>
          <a:blip r:embed="rId3"/>
          <a:stretch>
            <a:fillRect/>
          </a:stretch>
        </p:blipFill>
        <p:spPr>
          <a:xfrm>
            <a:off x="3485092" y="2057400"/>
            <a:ext cx="5082117" cy="3811588"/>
          </a:xfrm>
        </p:spPr>
      </p:pic>
      <p:sp>
        <p:nvSpPr>
          <p:cNvPr id="2" name="Title 1">
            <a:extLst>
              <a:ext uri="{FF2B5EF4-FFF2-40B4-BE49-F238E27FC236}">
                <a16:creationId xmlns:a16="http://schemas.microsoft.com/office/drawing/2014/main" id="{71007017-0151-4A5B-8F81-314325962E07}"/>
              </a:ext>
            </a:extLst>
          </p:cNvPr>
          <p:cNvSpPr>
            <a:spLocks noGrp="1"/>
          </p:cNvSpPr>
          <p:nvPr>
            <p:ph type="title"/>
          </p:nvPr>
        </p:nvSpPr>
        <p:spPr/>
        <p:txBody>
          <a:bodyPr>
            <a:noAutofit/>
          </a:bodyPr>
          <a:lstStyle/>
          <a:p>
            <a:r>
              <a:rPr lang="en-US" sz="3200" dirty="0"/>
              <a:t>President's Board of Advisors on HBCUs</a:t>
            </a:r>
          </a:p>
        </p:txBody>
      </p:sp>
      <p:sp>
        <p:nvSpPr>
          <p:cNvPr id="4" name="Content Placeholder 3">
            <a:extLst>
              <a:ext uri="{FF2B5EF4-FFF2-40B4-BE49-F238E27FC236}">
                <a16:creationId xmlns:a16="http://schemas.microsoft.com/office/drawing/2014/main" id="{08244C16-5046-4AD9-BB0B-3123156C971C}"/>
              </a:ext>
            </a:extLst>
          </p:cNvPr>
          <p:cNvSpPr>
            <a:spLocks noGrp="1"/>
          </p:cNvSpPr>
          <p:nvPr>
            <p:ph type="body" sz="half" idx="2"/>
          </p:nvPr>
        </p:nvSpPr>
        <p:spPr/>
        <p:txBody>
          <a:bodyPr vert="horz" lIns="121899" tIns="60949" rIns="121899" bIns="60949" rtlCol="0" anchor="t">
            <a:normAutofit fontScale="92500" lnSpcReduction="20000"/>
          </a:bodyPr>
          <a:lstStyle/>
          <a:p>
            <a:endParaRPr lang="en-US" sz="2000" dirty="0">
              <a:ea typeface="+mn-lt"/>
              <a:cs typeface="+mn-lt"/>
            </a:endParaRPr>
          </a:p>
          <a:p>
            <a:r>
              <a:rPr lang="en-US" sz="2000" dirty="0">
                <a:ea typeface="+mn-lt"/>
                <a:cs typeface="+mn-lt"/>
              </a:rPr>
              <a:t>Advising the President, through the Initiative, on all matters pertaining to strengthening the educational capacity of HBCUs.</a:t>
            </a:r>
            <a:endParaRPr lang="en-US" sz="2000" dirty="0"/>
          </a:p>
          <a:p>
            <a:endParaRPr lang="en-US" sz="2000" dirty="0"/>
          </a:p>
          <a:p>
            <a:r>
              <a:rPr lang="en-US" sz="2000" dirty="0">
                <a:ea typeface="+mn-lt"/>
                <a:cs typeface="+mn-lt"/>
              </a:rPr>
              <a:t>Meetings</a:t>
            </a:r>
          </a:p>
          <a:p>
            <a:r>
              <a:rPr lang="en-US" sz="2000" u="sng" dirty="0">
                <a:ea typeface="+mn-lt"/>
                <a:cs typeface="+mn-lt"/>
                <a:hlinkClick r:id="rId4"/>
              </a:rPr>
              <a:t>February 14, 2020- Washington, DC</a:t>
            </a:r>
            <a:endParaRPr lang="en-US" dirty="0"/>
          </a:p>
          <a:p>
            <a:r>
              <a:rPr lang="en-US" sz="2000" dirty="0"/>
              <a:t>September 23, 2020- Washington, DC</a:t>
            </a:r>
            <a:endParaRPr lang="en-US" sz="2000" u="sng" dirty="0"/>
          </a:p>
          <a:p>
            <a:endParaRPr lang="en-US" sz="2000" u="sng" dirty="0"/>
          </a:p>
          <a:p>
            <a:endParaRPr lang="en-US" dirty="0"/>
          </a:p>
        </p:txBody>
      </p:sp>
    </p:spTree>
    <p:extLst>
      <p:ext uri="{BB962C8B-B14F-4D97-AF65-F5344CB8AC3E}">
        <p14:creationId xmlns:p14="http://schemas.microsoft.com/office/powerpoint/2010/main" val="1894427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2A6E8BB-27F4-4638-BBC1-2CD286B13840}"/>
              </a:ext>
            </a:extLst>
          </p:cNvPr>
          <p:cNvSpPr>
            <a:spLocks noGrp="1"/>
          </p:cNvSpPr>
          <p:nvPr>
            <p:ph type="subTitle" idx="1"/>
          </p:nvPr>
        </p:nvSpPr>
        <p:spPr/>
        <p:txBody>
          <a:bodyPr/>
          <a:lstStyle/>
          <a:p>
            <a:r>
              <a:rPr lang="en-US" dirty="0"/>
              <a:t>Lead: Sedika.Franklin@ed.gov</a:t>
            </a:r>
          </a:p>
        </p:txBody>
      </p:sp>
      <p:sp>
        <p:nvSpPr>
          <p:cNvPr id="2" name="Title 1">
            <a:extLst>
              <a:ext uri="{FF2B5EF4-FFF2-40B4-BE49-F238E27FC236}">
                <a16:creationId xmlns:a16="http://schemas.microsoft.com/office/drawing/2014/main" id="{CE7E34B3-402F-4B34-985F-CFEED3432E94}"/>
              </a:ext>
            </a:extLst>
          </p:cNvPr>
          <p:cNvSpPr>
            <a:spLocks noGrp="1"/>
          </p:cNvSpPr>
          <p:nvPr>
            <p:ph type="ctrTitle"/>
          </p:nvPr>
        </p:nvSpPr>
        <p:spPr/>
        <p:txBody>
          <a:bodyPr>
            <a:normAutofit/>
          </a:bodyPr>
          <a:lstStyle/>
          <a:p>
            <a:r>
              <a:rPr lang="en-US" b="1" dirty="0"/>
              <a:t>HBCU Week Annual Conference</a:t>
            </a:r>
          </a:p>
        </p:txBody>
      </p:sp>
    </p:spTree>
    <p:extLst>
      <p:ext uri="{BB962C8B-B14F-4D97-AF65-F5344CB8AC3E}">
        <p14:creationId xmlns:p14="http://schemas.microsoft.com/office/powerpoint/2010/main" val="3081220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E8239-FE97-4359-B127-A652C23DAE37}"/>
              </a:ext>
            </a:extLst>
          </p:cNvPr>
          <p:cNvSpPr>
            <a:spLocks noGrp="1"/>
          </p:cNvSpPr>
          <p:nvPr>
            <p:ph type="subTitle" idx="1"/>
          </p:nvPr>
        </p:nvSpPr>
        <p:spPr/>
        <p:txBody>
          <a:bodyPr vert="horz" lIns="121899" tIns="60949" rIns="121899" bIns="60949" rtlCol="0" anchor="t">
            <a:normAutofit fontScale="55000" lnSpcReduction="20000"/>
          </a:bodyPr>
          <a:lstStyle/>
          <a:p>
            <a:pPr marL="304165" indent="-304165"/>
            <a:r>
              <a:rPr lang="en-US" dirty="0"/>
              <a:t>Dr. Arthur McMahan; Senior Associate Director, </a:t>
            </a:r>
            <a:r>
              <a:rPr lang="en-US" dirty="0">
                <a:hlinkClick r:id="rId3"/>
              </a:rPr>
              <a:t>Arthur.Mcmahan@ed.gov</a:t>
            </a:r>
            <a:endParaRPr lang="en-US" dirty="0"/>
          </a:p>
          <a:p>
            <a:pPr marL="304165" indent="-304165"/>
            <a:r>
              <a:rPr lang="en-US" dirty="0">
                <a:latin typeface="Arial Narrow"/>
              </a:rPr>
              <a:t>Sedika Franklin; Associate Director, </a:t>
            </a:r>
            <a:r>
              <a:rPr lang="en-US" dirty="0">
                <a:latin typeface="Arial Narrow"/>
                <a:hlinkClick r:id="rId4"/>
              </a:rPr>
              <a:t>Sedika.Franklin@ed.gov</a:t>
            </a:r>
            <a:endParaRPr lang="en-US" dirty="0">
              <a:latin typeface="Arial Narrow"/>
            </a:endParaRPr>
          </a:p>
          <a:p>
            <a:pPr marL="304165" indent="-304165"/>
            <a:r>
              <a:rPr lang="en-US" dirty="0"/>
              <a:t>Tammi Fergusson, Intergovernmental Affairs Coordinator, </a:t>
            </a:r>
            <a:r>
              <a:rPr lang="en-US" dirty="0">
                <a:hlinkClick r:id="rId5"/>
              </a:rPr>
              <a:t>Tammi.Fergusson@ed.gov</a:t>
            </a:r>
            <a:endParaRPr lang="en-US" dirty="0"/>
          </a:p>
          <a:p>
            <a:pPr marL="304165" indent="-304165"/>
            <a:r>
              <a:rPr lang="en-US" dirty="0">
                <a:latin typeface="Arial Narrow"/>
              </a:rPr>
              <a:t>Elyse Jones; Outreach and Engagement Coordinator, </a:t>
            </a:r>
            <a:r>
              <a:rPr lang="en-US" dirty="0">
                <a:latin typeface="Arial Narrow"/>
                <a:hlinkClick r:id="rId6"/>
              </a:rPr>
              <a:t>Elyse.Jones@ed.gov</a:t>
            </a:r>
            <a:endParaRPr lang="en-US" dirty="0">
              <a:latin typeface="Arial Narrow"/>
            </a:endParaRPr>
          </a:p>
          <a:p>
            <a:pPr marL="304165" indent="-304165"/>
            <a:r>
              <a:rPr lang="en-US" dirty="0"/>
              <a:t>Cameron Lewis, Pathways Fellow, </a:t>
            </a:r>
            <a:r>
              <a:rPr lang="en-US" dirty="0">
                <a:hlinkClick r:id="rId7"/>
              </a:rPr>
              <a:t>Cameron.Lewis@ed.gov</a:t>
            </a:r>
            <a:endParaRPr lang="en-US" dirty="0"/>
          </a:p>
          <a:p>
            <a:pPr marL="304165" indent="-304165"/>
            <a:r>
              <a:rPr lang="en-US" dirty="0"/>
              <a:t>HBCU Newsletter, </a:t>
            </a:r>
            <a:r>
              <a:rPr lang="en-US" dirty="0">
                <a:hlinkClick r:id="rId8"/>
              </a:rPr>
              <a:t>HBCUNewsletter@ed.gov</a:t>
            </a:r>
            <a:r>
              <a:rPr lang="en-US" dirty="0"/>
              <a:t> </a:t>
            </a:r>
          </a:p>
          <a:p>
            <a:pPr marL="304165" indent="-304165"/>
            <a:endParaRPr lang="en-US" dirty="0"/>
          </a:p>
          <a:p>
            <a:pPr marL="304165" indent="-304165"/>
            <a:endParaRPr lang="en-US" dirty="0"/>
          </a:p>
        </p:txBody>
      </p:sp>
      <p:sp>
        <p:nvSpPr>
          <p:cNvPr id="2" name="Title 1">
            <a:extLst>
              <a:ext uri="{FF2B5EF4-FFF2-40B4-BE49-F238E27FC236}">
                <a16:creationId xmlns:a16="http://schemas.microsoft.com/office/drawing/2014/main" id="{47E80D60-DD1A-4728-8B8F-BBB21D8BB865}"/>
              </a:ext>
            </a:extLst>
          </p:cNvPr>
          <p:cNvSpPr>
            <a:spLocks noGrp="1"/>
          </p:cNvSpPr>
          <p:nvPr>
            <p:ph type="ctrTitle"/>
          </p:nvPr>
        </p:nvSpPr>
        <p:spPr/>
        <p:txBody>
          <a:bodyPr/>
          <a:lstStyle/>
          <a:p>
            <a:r>
              <a:rPr lang="en-US" b="1"/>
              <a:t>Initiative Point of Contacts</a:t>
            </a:r>
          </a:p>
        </p:txBody>
      </p:sp>
    </p:spTree>
    <p:extLst>
      <p:ext uri="{BB962C8B-B14F-4D97-AF65-F5344CB8AC3E}">
        <p14:creationId xmlns:p14="http://schemas.microsoft.com/office/powerpoint/2010/main" val="1752281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E7CDE-F8B7-4D00-B77D-9BFEE1952ADF}"/>
              </a:ext>
            </a:extLst>
          </p:cNvPr>
          <p:cNvSpPr>
            <a:spLocks noGrp="1"/>
          </p:cNvSpPr>
          <p:nvPr>
            <p:ph type="title"/>
          </p:nvPr>
        </p:nvSpPr>
        <p:spPr/>
        <p:txBody>
          <a:bodyPr/>
          <a:lstStyle/>
          <a:p>
            <a:r>
              <a:rPr lang="en-US" b="1" dirty="0"/>
              <a:t>Agenda</a:t>
            </a:r>
          </a:p>
        </p:txBody>
      </p:sp>
      <p:sp>
        <p:nvSpPr>
          <p:cNvPr id="3" name="Content Placeholder 2">
            <a:extLst>
              <a:ext uri="{FF2B5EF4-FFF2-40B4-BE49-F238E27FC236}">
                <a16:creationId xmlns:a16="http://schemas.microsoft.com/office/drawing/2014/main" id="{BF9790BD-4910-4CB1-933C-D142D67C2E19}"/>
              </a:ext>
            </a:extLst>
          </p:cNvPr>
          <p:cNvSpPr>
            <a:spLocks noGrp="1"/>
          </p:cNvSpPr>
          <p:nvPr>
            <p:ph idx="1"/>
          </p:nvPr>
        </p:nvSpPr>
        <p:spPr/>
        <p:txBody>
          <a:bodyPr>
            <a:normAutofit/>
          </a:bodyPr>
          <a:lstStyle/>
          <a:p>
            <a:r>
              <a:rPr lang="en-US" dirty="0"/>
              <a:t>The History of the Initiative</a:t>
            </a:r>
          </a:p>
          <a:p>
            <a:r>
              <a:rPr lang="en-US" dirty="0"/>
              <a:t>Introduction to the Team</a:t>
            </a:r>
          </a:p>
          <a:p>
            <a:r>
              <a:rPr lang="en-US" dirty="0"/>
              <a:t>Programming</a:t>
            </a:r>
          </a:p>
          <a:p>
            <a:pPr lvl="1"/>
            <a:r>
              <a:rPr lang="en-US" dirty="0"/>
              <a:t>Interagency Working Group</a:t>
            </a:r>
          </a:p>
          <a:p>
            <a:pPr lvl="1"/>
            <a:r>
              <a:rPr lang="en-US" dirty="0"/>
              <a:t>Student Engagement and Outreach</a:t>
            </a:r>
          </a:p>
          <a:p>
            <a:pPr lvl="1"/>
            <a:r>
              <a:rPr lang="en-US" dirty="0"/>
              <a:t>National HBCU Week Conference</a:t>
            </a:r>
          </a:p>
          <a:p>
            <a:r>
              <a:rPr lang="en-US" dirty="0"/>
              <a:t>President’s Board of Advisors</a:t>
            </a:r>
          </a:p>
          <a:p>
            <a:r>
              <a:rPr lang="en-US" dirty="0"/>
              <a:t>What Can We Do For You!</a:t>
            </a:r>
          </a:p>
        </p:txBody>
      </p:sp>
      <p:sp>
        <p:nvSpPr>
          <p:cNvPr id="4" name="Text Placeholder 3">
            <a:extLst>
              <a:ext uri="{FF2B5EF4-FFF2-40B4-BE49-F238E27FC236}">
                <a16:creationId xmlns:a16="http://schemas.microsoft.com/office/drawing/2014/main" id="{D348B100-CBAD-4BB4-AF8B-564659F02EF8}"/>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75937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t>The Origin Story </a:t>
            </a:r>
          </a:p>
        </p:txBody>
      </p:sp>
      <p:sp>
        <p:nvSpPr>
          <p:cNvPr id="14" name="Content Placeholder 13"/>
          <p:cNvSpPr>
            <a:spLocks noGrp="1"/>
          </p:cNvSpPr>
          <p:nvPr>
            <p:ph idx="1"/>
          </p:nvPr>
        </p:nvSpPr>
        <p:spPr/>
        <p:txBody>
          <a:bodyPr vert="horz" lIns="121899" tIns="60949" rIns="121899" bIns="60949" rtlCol="0" anchor="t">
            <a:normAutofit/>
          </a:bodyPr>
          <a:lstStyle/>
          <a:p>
            <a:pPr marL="304165" indent="-304165"/>
            <a:r>
              <a:rPr lang="en-US" dirty="0"/>
              <a:t>In 1980, President Jimmy Carter signed an executive order to distribute adequate resources and funds to strengthen HBCUs. </a:t>
            </a:r>
          </a:p>
          <a:p>
            <a:pPr marL="304165" indent="-304165"/>
            <a:r>
              <a:rPr lang="en-US" dirty="0"/>
              <a:t>His executive order manifested the White House Initiative on Historically Black Colleges and Universities (WHI-HBCU). </a:t>
            </a:r>
          </a:p>
          <a:p>
            <a:pPr marL="304165" indent="-304165"/>
            <a:r>
              <a:rPr lang="en-US" dirty="0"/>
              <a:t>The office has been renewed by every administration through Executive Orders.</a:t>
            </a:r>
          </a:p>
        </p:txBody>
      </p:sp>
    </p:spTree>
    <p:extLst>
      <p:ext uri="{BB962C8B-B14F-4D97-AF65-F5344CB8AC3E}">
        <p14:creationId xmlns:p14="http://schemas.microsoft.com/office/powerpoint/2010/main" val="711182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The Initiative</a:t>
            </a:r>
            <a:endParaRPr lang="en-US" dirty="0"/>
          </a:p>
        </p:txBody>
      </p:sp>
      <p:sp>
        <p:nvSpPr>
          <p:cNvPr id="4" name="Text Placeholder 1"/>
          <p:cNvSpPr>
            <a:spLocks noGrp="1"/>
          </p:cNvSpPr>
          <p:nvPr>
            <p:ph idx="1"/>
          </p:nvPr>
        </p:nvSpPr>
        <p:spPr/>
        <p:txBody>
          <a:bodyPr>
            <a:noAutofit/>
          </a:bodyPr>
          <a:lstStyle/>
          <a:p>
            <a:pPr marL="285750" indent="-285750">
              <a:lnSpc>
                <a:spcPct val="100000"/>
              </a:lnSpc>
            </a:pPr>
            <a:r>
              <a:rPr lang="en-US" dirty="0">
                <a:solidFill>
                  <a:schemeClr val="tx1"/>
                </a:solidFill>
              </a:rPr>
              <a:t>Empowered by Presidential </a:t>
            </a:r>
            <a:r>
              <a:rPr lang="en-US" dirty="0"/>
              <a:t>E</a:t>
            </a:r>
            <a:r>
              <a:rPr lang="en-US" dirty="0">
                <a:solidFill>
                  <a:schemeClr val="tx1"/>
                </a:solidFill>
              </a:rPr>
              <a:t>xecutive </a:t>
            </a:r>
            <a:r>
              <a:rPr lang="en-US" dirty="0"/>
              <a:t>O</a:t>
            </a:r>
            <a:r>
              <a:rPr lang="en-US" dirty="0">
                <a:solidFill>
                  <a:schemeClr val="tx1"/>
                </a:solidFill>
              </a:rPr>
              <a:t>rder 13779 </a:t>
            </a:r>
          </a:p>
          <a:p>
            <a:pPr marL="742950" indent="-285750">
              <a:lnSpc>
                <a:spcPct val="100000"/>
              </a:lnSpc>
              <a:buFont typeface="Wingdings" panose="05000000000000000000" pitchFamily="2" charset="2"/>
              <a:buChar char="ü"/>
            </a:pPr>
            <a:r>
              <a:rPr lang="en-US" dirty="0">
                <a:solidFill>
                  <a:schemeClr val="tx1"/>
                </a:solidFill>
              </a:rPr>
              <a:t>The “constitution” of the Initiative</a:t>
            </a:r>
          </a:p>
          <a:p>
            <a:pPr marL="285750" indent="-285750">
              <a:lnSpc>
                <a:spcPct val="100000"/>
              </a:lnSpc>
            </a:pPr>
            <a:r>
              <a:rPr lang="en-US" dirty="0">
                <a:solidFill>
                  <a:schemeClr val="tx1"/>
                </a:solidFill>
              </a:rPr>
              <a:t>Led by an Executive </a:t>
            </a:r>
            <a:r>
              <a:rPr lang="en-US" dirty="0"/>
              <a:t>D</a:t>
            </a:r>
            <a:r>
              <a:rPr lang="en-US" dirty="0">
                <a:solidFill>
                  <a:schemeClr val="tx1"/>
                </a:solidFill>
              </a:rPr>
              <a:t>irector</a:t>
            </a:r>
          </a:p>
          <a:p>
            <a:pPr marL="742950" indent="-285750">
              <a:lnSpc>
                <a:spcPct val="100000"/>
              </a:lnSpc>
              <a:buFont typeface="Wingdings" panose="05000000000000000000" pitchFamily="2" charset="2"/>
              <a:buChar char="ü"/>
            </a:pPr>
            <a:r>
              <a:rPr lang="en-US" dirty="0">
                <a:solidFill>
                  <a:schemeClr val="tx1"/>
                </a:solidFill>
              </a:rPr>
              <a:t>Appointed by the President</a:t>
            </a:r>
          </a:p>
          <a:p>
            <a:pPr marL="285750" indent="-285750">
              <a:lnSpc>
                <a:spcPct val="100000"/>
              </a:lnSpc>
            </a:pPr>
            <a:r>
              <a:rPr lang="en-US" dirty="0">
                <a:solidFill>
                  <a:schemeClr val="tx1"/>
                </a:solidFill>
              </a:rPr>
              <a:t>Housed in the Executive </a:t>
            </a:r>
            <a:r>
              <a:rPr lang="en-US" dirty="0"/>
              <a:t>O</a:t>
            </a:r>
            <a:r>
              <a:rPr lang="en-US" dirty="0">
                <a:solidFill>
                  <a:schemeClr val="tx1"/>
                </a:solidFill>
              </a:rPr>
              <a:t>ffice of the </a:t>
            </a:r>
            <a:r>
              <a:rPr lang="en-US" dirty="0"/>
              <a:t>Pr</a:t>
            </a:r>
            <a:r>
              <a:rPr lang="en-US" dirty="0">
                <a:solidFill>
                  <a:schemeClr val="tx1"/>
                </a:solidFill>
              </a:rPr>
              <a:t>esident </a:t>
            </a:r>
          </a:p>
          <a:p>
            <a:pPr marL="742950" indent="-285750">
              <a:lnSpc>
                <a:spcPct val="100000"/>
              </a:lnSpc>
              <a:buFont typeface="Wingdings" panose="05000000000000000000" pitchFamily="2" charset="2"/>
              <a:buChar char="ü"/>
            </a:pPr>
            <a:r>
              <a:rPr lang="en-US" dirty="0">
                <a:solidFill>
                  <a:schemeClr val="tx1"/>
                </a:solidFill>
              </a:rPr>
              <a:t>Domestic Policy </a:t>
            </a:r>
            <a:r>
              <a:rPr lang="en-US" dirty="0"/>
              <a:t>C</a:t>
            </a:r>
            <a:r>
              <a:rPr lang="en-US" dirty="0">
                <a:solidFill>
                  <a:schemeClr val="tx1"/>
                </a:solidFill>
              </a:rPr>
              <a:t>ouncil </a:t>
            </a:r>
          </a:p>
          <a:p>
            <a:pPr marL="285750" indent="-285750">
              <a:lnSpc>
                <a:spcPct val="100000"/>
              </a:lnSpc>
            </a:pPr>
            <a:r>
              <a:rPr lang="en-US" dirty="0">
                <a:solidFill>
                  <a:schemeClr val="tx1"/>
                </a:solidFill>
              </a:rPr>
              <a:t>Operations in the Department of Education</a:t>
            </a:r>
          </a:p>
          <a:p>
            <a:pPr marL="742950" indent="-285750">
              <a:lnSpc>
                <a:spcPct val="100000"/>
              </a:lnSpc>
              <a:buFont typeface="Wingdings" panose="05000000000000000000" pitchFamily="2" charset="2"/>
              <a:buChar char="ü"/>
            </a:pPr>
            <a:r>
              <a:rPr lang="en-US" dirty="0">
                <a:solidFill>
                  <a:schemeClr val="tx1"/>
                </a:solidFill>
              </a:rPr>
              <a:t>Team of career employees; works across the entire federal government</a:t>
            </a:r>
          </a:p>
        </p:txBody>
      </p:sp>
      <p:sp>
        <p:nvSpPr>
          <p:cNvPr id="2" name="Text Placeholder 1">
            <a:extLst>
              <a:ext uri="{FF2B5EF4-FFF2-40B4-BE49-F238E27FC236}">
                <a16:creationId xmlns:a16="http://schemas.microsoft.com/office/drawing/2014/main" id="{22176266-2883-477A-B20F-787448A60592}"/>
              </a:ext>
            </a:extLst>
          </p:cNvPr>
          <p:cNvSpPr>
            <a:spLocks noGrp="1"/>
          </p:cNvSpPr>
          <p:nvPr>
            <p:ph type="body" sz="quarter" idx="14"/>
          </p:nvPr>
        </p:nvSpPr>
        <p:spPr>
          <a:xfrm>
            <a:off x="9515959" y="4123618"/>
            <a:ext cx="2363492" cy="1875295"/>
          </a:xfrm>
        </p:spPr>
        <p:txBody>
          <a:bodyPr/>
          <a:lstStyle/>
          <a:p>
            <a:r>
              <a:rPr lang="en-US" dirty="0"/>
              <a:t>Striving to increase the capacity of HBCUs to provide the highest-quality education to an increasing number of students.</a:t>
            </a:r>
          </a:p>
        </p:txBody>
      </p:sp>
    </p:spTree>
    <p:extLst>
      <p:ext uri="{BB962C8B-B14F-4D97-AF65-F5344CB8AC3E}">
        <p14:creationId xmlns:p14="http://schemas.microsoft.com/office/powerpoint/2010/main" val="2060434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4D0EF-FE68-40F5-A55F-681E70C39413}"/>
              </a:ext>
            </a:extLst>
          </p:cNvPr>
          <p:cNvSpPr>
            <a:spLocks noGrp="1"/>
          </p:cNvSpPr>
          <p:nvPr>
            <p:ph type="title"/>
          </p:nvPr>
        </p:nvSpPr>
        <p:spPr/>
        <p:txBody>
          <a:bodyPr/>
          <a:lstStyle/>
          <a:p>
            <a:r>
              <a:rPr lang="en-US" b="1" dirty="0"/>
              <a:t>The Initiative Career Staff Team</a:t>
            </a:r>
          </a:p>
        </p:txBody>
      </p:sp>
      <p:graphicFrame>
        <p:nvGraphicFramePr>
          <p:cNvPr id="10" name="Content Placeholder 9">
            <a:extLst>
              <a:ext uri="{FF2B5EF4-FFF2-40B4-BE49-F238E27FC236}">
                <a16:creationId xmlns:a16="http://schemas.microsoft.com/office/drawing/2014/main" id="{36717212-4749-4620-89F2-49B79B688DA3}"/>
              </a:ext>
            </a:extLst>
          </p:cNvPr>
          <p:cNvGraphicFramePr>
            <a:graphicFrameLocks noGrp="1"/>
          </p:cNvGraphicFramePr>
          <p:nvPr>
            <p:ph idx="1"/>
            <p:extLst>
              <p:ext uri="{D42A27DB-BD31-4B8C-83A1-F6EECF244321}">
                <p14:modId xmlns:p14="http://schemas.microsoft.com/office/powerpoint/2010/main" val="1770200292"/>
              </p:ext>
            </p:extLst>
          </p:nvPr>
        </p:nvGraphicFramePr>
        <p:xfrm>
          <a:off x="869950" y="1647825"/>
          <a:ext cx="823530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A82A1F56-55A1-4D00-9A16-2F622909CAE3}"/>
              </a:ext>
            </a:extLst>
          </p:cNvPr>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3178412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525965" y="2471980"/>
            <a:ext cx="4192189" cy="1761354"/>
          </a:xfrm>
        </p:spPr>
        <p:txBody>
          <a:bodyPr>
            <a:normAutofit/>
          </a:bodyPr>
          <a:lstStyle/>
          <a:p>
            <a:r>
              <a:rPr lang="en-US" sz="8000" b="1" dirty="0"/>
              <a:t>Programs</a:t>
            </a:r>
            <a:endParaRPr lang="en-US" sz="4400" dirty="0"/>
          </a:p>
        </p:txBody>
      </p:sp>
    </p:spTree>
    <p:extLst>
      <p:ext uri="{BB962C8B-B14F-4D97-AF65-F5344CB8AC3E}">
        <p14:creationId xmlns:p14="http://schemas.microsoft.com/office/powerpoint/2010/main" val="3166246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E2ED6F9-63C3-4A8D-9BB4-1EA62533B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6D72081E-AD41-4FBB-B02B-698A68DBC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51560" y="4495466"/>
            <a:ext cx="3611880" cy="1536192"/>
          </a:xfrm>
        </p:spPr>
        <p:txBody>
          <a:bodyPr vert="horz" lIns="91440" tIns="45720" rIns="91440" bIns="45720" rtlCol="0" anchor="ctr">
            <a:normAutofit/>
          </a:bodyPr>
          <a:lstStyle/>
          <a:p>
            <a:r>
              <a:rPr lang="en-US" sz="3200" b="1" dirty="0">
                <a:effectLst>
                  <a:outerShdw blurRad="50800" dist="38100" dir="5400000" algn="t" rotWithShape="0">
                    <a:prstClr val="black">
                      <a:alpha val="40000"/>
                    </a:prstClr>
                  </a:outerShdw>
                </a:effectLst>
              </a:rPr>
              <a:t>Interagency Working Group (IWG)</a:t>
            </a:r>
          </a:p>
        </p:txBody>
      </p:sp>
      <p:pic>
        <p:nvPicPr>
          <p:cNvPr id="5" name="Content Placeholder 4"/>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t="13659" b="18439"/>
          <a:stretch/>
        </p:blipFill>
        <p:spPr>
          <a:xfrm>
            <a:off x="20" y="10"/>
            <a:ext cx="12191980" cy="3994473"/>
          </a:xfrm>
          <a:prstGeom prst="rect">
            <a:avLst/>
          </a:prstGeom>
        </p:spPr>
      </p:pic>
      <p:sp>
        <p:nvSpPr>
          <p:cNvPr id="14" name="Rectangle 13">
            <a:extLst>
              <a:ext uri="{FF2B5EF4-FFF2-40B4-BE49-F238E27FC236}">
                <a16:creationId xmlns:a16="http://schemas.microsoft.com/office/drawing/2014/main" id="{716248AD-805F-41BF-9B57-FC53E5B32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6" name="Rectangle 15">
            <a:extLst>
              <a:ext uri="{FF2B5EF4-FFF2-40B4-BE49-F238E27FC236}">
                <a16:creationId xmlns:a16="http://schemas.microsoft.com/office/drawing/2014/main" id="{1F82758F-B2B3-4F0A-BB90-4BFFEDD16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type="body" idx="1"/>
          </p:nvPr>
        </p:nvSpPr>
        <p:spPr>
          <a:xfrm>
            <a:off x="5286682" y="4392698"/>
            <a:ext cx="3830251" cy="1798875"/>
          </a:xfrm>
        </p:spPr>
        <p:txBody>
          <a:bodyPr vert="horz" lIns="91440" tIns="45720" rIns="91440" bIns="45720" rtlCol="0" anchor="ctr">
            <a:normAutofit/>
          </a:bodyPr>
          <a:lstStyle/>
          <a:p>
            <a:pPr marL="342900" indent="-228600">
              <a:buFont typeface="Arial" panose="020B0604020202020204" pitchFamily="34" charset="0"/>
              <a:buChar char="•"/>
            </a:pPr>
            <a:r>
              <a:rPr lang="en-US" sz="1100" dirty="0">
                <a:solidFill>
                  <a:schemeClr val="tx1"/>
                </a:solidFill>
              </a:rPr>
              <a:t>Career and political appointees from 33+ federal agencies</a:t>
            </a:r>
          </a:p>
          <a:p>
            <a:pPr marL="342900" indent="-228600">
              <a:buFont typeface="Arial" panose="020B0604020202020204" pitchFamily="34" charset="0"/>
              <a:buChar char="•"/>
            </a:pPr>
            <a:r>
              <a:rPr lang="en-US" sz="1100" dirty="0">
                <a:solidFill>
                  <a:schemeClr val="tx1"/>
                </a:solidFill>
              </a:rPr>
              <a:t>Group meets monthly</a:t>
            </a:r>
          </a:p>
          <a:p>
            <a:pPr marL="342900" indent="-228600">
              <a:buFont typeface="Arial" panose="020B0604020202020204" pitchFamily="34" charset="0"/>
              <a:buChar char="•"/>
            </a:pPr>
            <a:r>
              <a:rPr lang="en-US" sz="1100" dirty="0">
                <a:solidFill>
                  <a:schemeClr val="tx1"/>
                </a:solidFill>
              </a:rPr>
              <a:t>Liaisons and Representatives serve as your agency POCs </a:t>
            </a:r>
          </a:p>
          <a:p>
            <a:pPr marL="342900" indent="-228600">
              <a:buFont typeface="Arial" panose="020B0604020202020204" pitchFamily="34" charset="0"/>
              <a:buChar char="•"/>
            </a:pPr>
            <a:r>
              <a:rPr lang="en-US" sz="1100" dirty="0">
                <a:solidFill>
                  <a:schemeClr val="tx1"/>
                </a:solidFill>
              </a:rPr>
              <a:t>Ultimately responsible for the HBCU Plan*</a:t>
            </a:r>
          </a:p>
          <a:p>
            <a:r>
              <a:rPr lang="en-US" sz="1100" dirty="0">
                <a:solidFill>
                  <a:schemeClr val="tx1"/>
                </a:solidFill>
              </a:rPr>
              <a:t>*HBCU PARTNERS Act requires reporting each year by </a:t>
            </a:r>
            <a:r>
              <a:rPr lang="en-US" sz="1100" dirty="0">
                <a:solidFill>
                  <a:schemeClr val="tx1"/>
                </a:solidFill>
                <a:highlight>
                  <a:srgbClr val="FFFF00"/>
                </a:highlight>
              </a:rPr>
              <a:t>DATE</a:t>
            </a:r>
          </a:p>
        </p:txBody>
      </p:sp>
    </p:spTree>
    <p:extLst>
      <p:ext uri="{BB962C8B-B14F-4D97-AF65-F5344CB8AC3E}">
        <p14:creationId xmlns:p14="http://schemas.microsoft.com/office/powerpoint/2010/main" val="244121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50800" dist="38100" dir="5400000" algn="t" rotWithShape="0">
                    <a:prstClr val="black">
                      <a:alpha val="40000"/>
                    </a:prstClr>
                  </a:outerShdw>
                </a:effectLst>
              </a:rPr>
              <a:t>HBCU Competitiveness Clusters</a:t>
            </a:r>
            <a:endParaRPr lang="en-US" dirty="0">
              <a:effectLst>
                <a:outerShdw blurRad="50800" dist="38100" dir="5400000" algn="t" rotWithShape="0">
                  <a:prstClr val="black">
                    <a:alpha val="40000"/>
                  </a:prstClr>
                </a:outerShdw>
              </a:effectLst>
            </a:endParaRPr>
          </a:p>
        </p:txBody>
      </p:sp>
      <p:sp>
        <p:nvSpPr>
          <p:cNvPr id="3" name="Content Placeholder 2"/>
          <p:cNvSpPr>
            <a:spLocks noGrp="1"/>
          </p:cNvSpPr>
          <p:nvPr>
            <p:ph idx="1"/>
          </p:nvPr>
        </p:nvSpPr>
        <p:spPr/>
        <p:txBody>
          <a:bodyPr>
            <a:normAutofit/>
          </a:bodyPr>
          <a:lstStyle/>
          <a:p>
            <a:pPr lvl="0"/>
            <a:r>
              <a:rPr lang="en-US" dirty="0"/>
              <a:t>Goal of cluster strategy is to galvanize and accelerate federal agencies and private sector actors into action on HBCU competitiveness.</a:t>
            </a:r>
          </a:p>
          <a:p>
            <a:pPr lvl="0"/>
            <a:r>
              <a:rPr lang="en-US" dirty="0"/>
              <a:t>Develop and deliver a portfolio of 20-125 projects through the competitiveness clusters </a:t>
            </a:r>
          </a:p>
          <a:p>
            <a:pPr lvl="0"/>
            <a:r>
              <a:rPr lang="en-US" dirty="0"/>
              <a:t>Projects are generally finite-duration, often discretionary and can be outside federal agency or private sector actors’ day-to-day operational activities. </a:t>
            </a:r>
          </a:p>
          <a:p>
            <a:r>
              <a:rPr lang="en-US" dirty="0"/>
              <a:t>8 clusters are up and running </a:t>
            </a:r>
          </a:p>
          <a:p>
            <a:r>
              <a:rPr lang="en-US" dirty="0"/>
              <a:t>Each cluster has mission and functions directly tied to Executive Order</a:t>
            </a:r>
          </a:p>
          <a:p>
            <a:endParaRPr lang="en-US" dirty="0"/>
          </a:p>
        </p:txBody>
      </p:sp>
      <p:sp>
        <p:nvSpPr>
          <p:cNvPr id="5" name="Text Placeholder 4">
            <a:extLst>
              <a:ext uri="{FF2B5EF4-FFF2-40B4-BE49-F238E27FC236}">
                <a16:creationId xmlns:a16="http://schemas.microsoft.com/office/drawing/2014/main" id="{34CBC5AB-9DD6-4C19-9F08-A1B32EF47421}"/>
              </a:ext>
            </a:extLst>
          </p:cNvPr>
          <p:cNvSpPr>
            <a:spLocks noGrp="1"/>
          </p:cNvSpPr>
          <p:nvPr>
            <p:ph type="body" sz="quarter" idx="14"/>
          </p:nvPr>
        </p:nvSpPr>
        <p:spPr>
          <a:xfrm>
            <a:off x="9753092" y="4120900"/>
            <a:ext cx="1938338" cy="1878013"/>
          </a:xfrm>
        </p:spPr>
        <p:txBody>
          <a:bodyPr/>
          <a:lstStyle/>
          <a:p>
            <a:endParaRPr lang="en-US" dirty="0"/>
          </a:p>
        </p:txBody>
      </p:sp>
    </p:spTree>
    <p:extLst>
      <p:ext uri="{BB962C8B-B14F-4D97-AF65-F5344CB8AC3E}">
        <p14:creationId xmlns:p14="http://schemas.microsoft.com/office/powerpoint/2010/main" val="499578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40B3B-924E-444D-8B7D-91A4CBE75EF5}"/>
              </a:ext>
            </a:extLst>
          </p:cNvPr>
          <p:cNvSpPr>
            <a:spLocks noGrp="1"/>
          </p:cNvSpPr>
          <p:nvPr>
            <p:ph type="ctrTitle"/>
          </p:nvPr>
        </p:nvSpPr>
        <p:spPr>
          <a:xfrm>
            <a:off x="7464614" y="1783959"/>
            <a:ext cx="4087306" cy="2889114"/>
          </a:xfrm>
        </p:spPr>
        <p:txBody>
          <a:bodyPr vert="horz" lIns="91440" tIns="45720" rIns="91440" bIns="45720" rtlCol="0" anchor="b">
            <a:normAutofit/>
          </a:bodyPr>
          <a:lstStyle/>
          <a:p>
            <a:r>
              <a:rPr lang="en-US" sz="5400" b="1" dirty="0">
                <a:solidFill>
                  <a:schemeClr val="tx1"/>
                </a:solidFill>
                <a:latin typeface="+mj-lt"/>
                <a:cs typeface="+mj-cs"/>
              </a:rPr>
              <a:t>Student Engagement</a:t>
            </a:r>
            <a:endParaRPr lang="en-US" sz="5400" dirty="0">
              <a:solidFill>
                <a:schemeClr val="tx1"/>
              </a:solidFill>
              <a:latin typeface="+mj-lt"/>
              <a:cs typeface="+mj-cs"/>
            </a:endParaRPr>
          </a:p>
        </p:txBody>
      </p:sp>
      <p:sp>
        <p:nvSpPr>
          <p:cNvPr id="3" name="Content Placeholder 2">
            <a:extLst>
              <a:ext uri="{FF2B5EF4-FFF2-40B4-BE49-F238E27FC236}">
                <a16:creationId xmlns:a16="http://schemas.microsoft.com/office/drawing/2014/main" id="{4E70C268-1E40-4E53-807C-1E98AAB8933E}"/>
              </a:ext>
            </a:extLst>
          </p:cNvPr>
          <p:cNvSpPr>
            <a:spLocks noGrp="1"/>
          </p:cNvSpPr>
          <p:nvPr>
            <p:ph type="subTitle" idx="1"/>
          </p:nvPr>
        </p:nvSpPr>
        <p:spPr>
          <a:xfrm>
            <a:off x="7464612" y="4750893"/>
            <a:ext cx="4385478" cy="1308944"/>
          </a:xfrm>
        </p:spPr>
        <p:txBody>
          <a:bodyPr vert="horz" lIns="91440" tIns="45720" rIns="91440" bIns="45720" rtlCol="0" anchor="t">
            <a:normAutofit fontScale="92500" lnSpcReduction="20000"/>
          </a:bodyPr>
          <a:lstStyle/>
          <a:p>
            <a:r>
              <a:rPr lang="en-US" sz="2000" dirty="0">
                <a:solidFill>
                  <a:schemeClr val="tx1"/>
                </a:solidFill>
                <a:latin typeface="+mn-lt"/>
                <a:cs typeface="+mn-cs"/>
              </a:rPr>
              <a:t>HBCU Scholar Recognition Program </a:t>
            </a:r>
          </a:p>
          <a:p>
            <a:r>
              <a:rPr lang="en-US" sz="2000" dirty="0">
                <a:solidFill>
                  <a:schemeClr val="tx1"/>
                </a:solidFill>
                <a:latin typeface="+mn-lt"/>
                <a:cs typeface="+mn-cs"/>
              </a:rPr>
              <a:t>Monthly Webinars &amp; Scholar Master Classes</a:t>
            </a:r>
          </a:p>
          <a:p>
            <a:r>
              <a:rPr lang="en-US" sz="2000" dirty="0">
                <a:solidFill>
                  <a:schemeClr val="tx1"/>
                </a:solidFill>
                <a:latin typeface="+mn-lt"/>
                <a:cs typeface="+mn-cs"/>
              </a:rPr>
              <a:t>Campus Events and Career Fairs</a:t>
            </a:r>
          </a:p>
          <a:p>
            <a:r>
              <a:rPr lang="en-US" sz="2000" dirty="0">
                <a:solidFill>
                  <a:schemeClr val="tx1"/>
                </a:solidFill>
                <a:latin typeface="+mn-lt"/>
                <a:cs typeface="+mn-cs"/>
              </a:rPr>
              <a:t>Outreach </a:t>
            </a:r>
          </a:p>
          <a:p>
            <a:endParaRPr lang="en-US" sz="2300" dirty="0">
              <a:solidFill>
                <a:schemeClr val="tx1"/>
              </a:solidFill>
              <a:latin typeface="+mn-lt"/>
              <a:cs typeface="+mn-cs"/>
            </a:endParaRPr>
          </a:p>
          <a:p>
            <a:endParaRPr lang="en-US" sz="2000" dirty="0">
              <a:solidFill>
                <a:schemeClr val="tx1"/>
              </a:solidFill>
              <a:latin typeface="+mn-lt"/>
              <a:cs typeface="+mn-cs"/>
            </a:endParaRPr>
          </a:p>
        </p:txBody>
      </p:sp>
      <p:sp>
        <p:nvSpPr>
          <p:cNvPr id="16"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A group of people posing for a photo&#10;&#10;Description automatically generated">
            <a:extLst>
              <a:ext uri="{FF2B5EF4-FFF2-40B4-BE49-F238E27FC236}">
                <a16:creationId xmlns:a16="http://schemas.microsoft.com/office/drawing/2014/main" id="{1B02DA00-1AB2-4295-8B83-C8EA7B1EDB18}"/>
              </a:ext>
            </a:extLst>
          </p:cNvPr>
          <p:cNvPicPr>
            <a:picLocks noChangeAspect="1"/>
          </p:cNvPicPr>
          <p:nvPr/>
        </p:nvPicPr>
        <p:blipFill rotWithShape="1">
          <a:blip r:embed="rId3"/>
          <a:srcRect l="7796" r="26357"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64742970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HBCU Theme">
      <a:dk1>
        <a:srgbClr val="243065"/>
      </a:dk1>
      <a:lt1>
        <a:sysClr val="window" lastClr="FFFFFF"/>
      </a:lt1>
      <a:dk2>
        <a:srgbClr val="121A49"/>
      </a:dk2>
      <a:lt2>
        <a:srgbClr val="E7E6E6"/>
      </a:lt2>
      <a:accent1>
        <a:srgbClr val="121A49"/>
      </a:accent1>
      <a:accent2>
        <a:srgbClr val="243065"/>
      </a:accent2>
      <a:accent3>
        <a:srgbClr val="006480"/>
      </a:accent3>
      <a:accent4>
        <a:srgbClr val="B42625"/>
      </a:accent4>
      <a:accent5>
        <a:srgbClr val="E7D25D"/>
      </a:accent5>
      <a:accent6>
        <a:srgbClr val="7F7F7F"/>
      </a:accent6>
      <a:hlink>
        <a:srgbClr val="0563C1"/>
      </a:hlink>
      <a:folHlink>
        <a:srgbClr val="954F72"/>
      </a:folHlink>
    </a:clrScheme>
    <a:fontScheme name="HBCU Theme">
      <a:majorFont>
        <a:latin typeface="Calibri"/>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BCU PowerPoint Template V2" id="{6369F8C6-0A71-480A-ACD4-A9560A5A435B}" vid="{997D80AB-6E20-4C16-8C52-566E03F6F4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WH Initiative</Template>
  <TotalTime>4</TotalTime>
  <Words>1704</Words>
  <Application>Microsoft Office PowerPoint</Application>
  <PresentationFormat>Widescreen</PresentationFormat>
  <Paragraphs>167</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Narrow</vt:lpstr>
      <vt:lpstr>Calibri</vt:lpstr>
      <vt:lpstr>Century Gothic</vt:lpstr>
      <vt:lpstr>Courier New</vt:lpstr>
      <vt:lpstr>Wingdings</vt:lpstr>
      <vt:lpstr>Office Theme</vt:lpstr>
      <vt:lpstr>Introduction to White House Initiative on HBCUs</vt:lpstr>
      <vt:lpstr>Agenda</vt:lpstr>
      <vt:lpstr>The Origin Story </vt:lpstr>
      <vt:lpstr>The Initiative</vt:lpstr>
      <vt:lpstr>The Initiative Career Staff Team</vt:lpstr>
      <vt:lpstr>Programs</vt:lpstr>
      <vt:lpstr>Interagency Working Group (IWG)</vt:lpstr>
      <vt:lpstr>HBCU Competitiveness Clusters</vt:lpstr>
      <vt:lpstr>Student Engagement</vt:lpstr>
      <vt:lpstr>President's Board of Advisors on HBCUs</vt:lpstr>
      <vt:lpstr>HBCU Week Annual Conference</vt:lpstr>
      <vt:lpstr>Initiative Point of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White House Initiative on HBCUs</dc:title>
  <dc:creator>Franklin, Sedika</dc:creator>
  <cp:lastModifiedBy>McMahan, Arthur</cp:lastModifiedBy>
  <cp:revision>7</cp:revision>
  <dcterms:created xsi:type="dcterms:W3CDTF">2021-01-29T19:31:06Z</dcterms:created>
  <dcterms:modified xsi:type="dcterms:W3CDTF">2021-03-08T18:55:46Z</dcterms:modified>
</cp:coreProperties>
</file>