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4"/>
  </p:sldMasterIdLst>
  <p:notesMasterIdLst>
    <p:notesMasterId r:id="rId12"/>
  </p:notesMasterIdLst>
  <p:sldIdLst>
    <p:sldId id="274" r:id="rId5"/>
    <p:sldId id="289" r:id="rId6"/>
    <p:sldId id="259" r:id="rId7"/>
    <p:sldId id="2076137302" r:id="rId8"/>
    <p:sldId id="295" r:id="rId9"/>
    <p:sldId id="296" r:id="rId10"/>
    <p:sldId id="260" r:id="rId11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Bodoni MT" panose="02070603080606020203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7" roundtripDataSignature="AMtx7mgafr5k2u8LEpQffB+ryE1U2wsG5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ice Henneman" initials="RH" lastIdx="3" clrIdx="0">
    <p:extLst>
      <p:ext uri="{19B8F6BF-5375-455C-9EA6-DF929625EA0E}">
        <p15:presenceInfo xmlns:p15="http://schemas.microsoft.com/office/powerpoint/2012/main" userId="3f91c420aa2407a4" providerId="Windows Live"/>
      </p:ext>
    </p:extLst>
  </p:cmAuthor>
  <p:cmAuthor id="2" name="Tonya" initials="To" lastIdx="1" clrIdx="1">
    <p:extLst>
      <p:ext uri="{19B8F6BF-5375-455C-9EA6-DF929625EA0E}">
        <p15:presenceInfo xmlns:p15="http://schemas.microsoft.com/office/powerpoint/2012/main" userId="S::tonya.mclaughlin_epigentechnology.com#ext#@epigentechnology583.onmicrosoft.com::99c84678-ec50-4da3-93b2-3fa3e6339b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3864"/>
    <a:srgbClr val="0076A3"/>
    <a:srgbClr val="CAA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55" autoAdjust="0"/>
    <p:restoredTop sz="79626" autoAdjust="0"/>
  </p:normalViewPr>
  <p:slideViewPr>
    <p:cSldViewPr snapToGrid="0">
      <p:cViewPr varScale="1">
        <p:scale>
          <a:sx n="48" d="100"/>
          <a:sy n="48" d="100"/>
        </p:scale>
        <p:origin x="1446" y="60"/>
      </p:cViewPr>
      <p:guideLst>
        <p:guide orient="horz" pos="25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82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77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8600" y="274320"/>
            <a:ext cx="6400800" cy="48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228600" y="5120640"/>
            <a:ext cx="640080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69680"/>
            <a:ext cx="2971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69679"/>
            <a:ext cx="2971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5D512-6531-4066-9415-7E6C75B26B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8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5D512-6531-4066-9415-7E6C75B26B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 for jobs on </a:t>
            </a:r>
            <a:r>
              <a:rPr lang="en-US" dirty="0" err="1"/>
              <a:t>USAjobs</a:t>
            </a:r>
            <a:r>
              <a:rPr lang="en-US" dirty="0"/>
              <a:t> – upload your resumes and enroll in email Job announcements</a:t>
            </a:r>
          </a:p>
          <a:p>
            <a:r>
              <a:rPr lang="en-US" dirty="0" err="1"/>
              <a:t>PaCE</a:t>
            </a:r>
            <a:r>
              <a:rPr lang="en-US" dirty="0"/>
              <a:t> – Pathways to Career Excellence – DLA 2 </a:t>
            </a:r>
            <a:r>
              <a:rPr lang="en-US" dirty="0" err="1"/>
              <a:t>yrs</a:t>
            </a:r>
            <a:r>
              <a:rPr lang="en-US" dirty="0"/>
              <a:t> Intern Program</a:t>
            </a:r>
          </a:p>
          <a:p>
            <a:r>
              <a:rPr lang="en-US" dirty="0"/>
              <a:t>Streamlined Hiring Authority - Seeking Critical Job Positions (highly qualified applicants)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5D512-6531-4066-9415-7E6C75B26B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53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5D512-6531-4066-9415-7E6C75B26B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41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5D512-6531-4066-9415-7E6C75B26B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5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E089F6-1F1A-8F4C-8F28-5E2D4BB231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010" y="1737360"/>
            <a:ext cx="8017990" cy="4754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0A2634-4C05-C743-A35C-1CEBFA890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0"/>
            <a:ext cx="9143244" cy="17311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3092DB-ABE7-FD4B-BFFE-18839A2BD539}"/>
              </a:ext>
            </a:extLst>
          </p:cNvPr>
          <p:cNvSpPr txBox="1"/>
          <p:nvPr userDrawn="1"/>
        </p:nvSpPr>
        <p:spPr>
          <a:xfrm>
            <a:off x="4419600" y="880421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C91340-2860-EB4D-A942-D0EAA3407A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50692">
            <a:off x="8006207" y="201966"/>
            <a:ext cx="1031777" cy="7738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53851F-4A56-844A-B6EF-59B225EEFC79}"/>
              </a:ext>
            </a:extLst>
          </p:cNvPr>
          <p:cNvSpPr txBox="1"/>
          <p:nvPr userDrawn="1"/>
        </p:nvSpPr>
        <p:spPr>
          <a:xfrm>
            <a:off x="1233130" y="929518"/>
            <a:ext cx="1574470" cy="21544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Established 1961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2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98" y="1453896"/>
            <a:ext cx="4038604" cy="4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9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9;p7">
            <a:extLst>
              <a:ext uri="{FF2B5EF4-FFF2-40B4-BE49-F238E27FC236}">
                <a16:creationId xmlns:a16="http://schemas.microsoft.com/office/drawing/2014/main" id="{C45FEED2-1887-F241-A664-2749C55248B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56" y="1523"/>
            <a:ext cx="9143244" cy="117033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463040"/>
            <a:ext cx="8229600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686800" y="649224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/>
              <a:t>‹#›</a:t>
            </a:fld>
            <a:endParaRPr dirty="0"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0" y="6492240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495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677F805-FBEA-4B45-8503-82DB6A2A24E6}"/>
              </a:ext>
            </a:extLst>
          </p:cNvPr>
          <p:cNvSpPr txBox="1"/>
          <p:nvPr userDrawn="1"/>
        </p:nvSpPr>
        <p:spPr>
          <a:xfrm>
            <a:off x="8639175" y="6543682"/>
            <a:ext cx="323176" cy="19897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825" smtClean="0">
                <a:solidFill>
                  <a:schemeClr val="accent6"/>
                </a:solidFill>
              </a:rPr>
              <a:pPr algn="ctr"/>
              <a:t>‹#›</a:t>
            </a:fld>
            <a:endParaRPr lang="en-US" sz="1350" dirty="0">
              <a:solidFill>
                <a:schemeClr val="accent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06DC61-C167-B74D-8185-95FD4E592C2F}"/>
              </a:ext>
            </a:extLst>
          </p:cNvPr>
          <p:cNvSpPr txBox="1"/>
          <p:nvPr userDrawn="1"/>
        </p:nvSpPr>
        <p:spPr>
          <a:xfrm>
            <a:off x="105152" y="6509801"/>
            <a:ext cx="5721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b="0" i="0" u="none" strike="noStrike" kern="12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sapns2.com</a:t>
            </a:r>
            <a:endParaRPr lang="en-US" sz="1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15E0E70C-0713-F54E-A6C8-57C70D64C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86" y="206933"/>
            <a:ext cx="8776781" cy="520375"/>
          </a:xfrm>
        </p:spPr>
        <p:txBody>
          <a:bodyPr>
            <a:noAutofit/>
          </a:bodyPr>
          <a:lstStyle>
            <a:lvl1pPr>
              <a:defRPr sz="2799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188E6B-F5F5-8743-A481-1A55C0510B56}"/>
              </a:ext>
            </a:extLst>
          </p:cNvPr>
          <p:cNvGrpSpPr/>
          <p:nvPr userDrawn="1"/>
        </p:nvGrpSpPr>
        <p:grpSpPr>
          <a:xfrm>
            <a:off x="0" y="27580"/>
            <a:ext cx="9144000" cy="60959"/>
            <a:chOff x="185570" y="580068"/>
            <a:chExt cx="8776781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8CF083A-F7C9-694A-AD39-7E1B3D91BA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5570" y="580068"/>
              <a:ext cx="580828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85EFAEA-44BD-DB43-AD09-A747DF9C47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84239" y="580068"/>
              <a:ext cx="2245360" cy="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75CDB7-1702-F742-B4C3-AA2B767FF69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8229600" y="580068"/>
              <a:ext cx="732751" cy="0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F1F6D68-8A77-264D-9637-2AFAE7B0CF3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1486" y="727305"/>
            <a:ext cx="8776779" cy="453224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000" b="0" i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056" indent="0">
              <a:buNone/>
              <a:defRPr>
                <a:solidFill>
                  <a:schemeClr val="accent2"/>
                </a:solidFill>
              </a:defRPr>
            </a:lvl2pPr>
            <a:lvl3pPr marL="914111" indent="0">
              <a:buNone/>
              <a:defRPr>
                <a:solidFill>
                  <a:schemeClr val="accent2"/>
                </a:solidFill>
              </a:defRPr>
            </a:lvl3pPr>
            <a:lvl4pPr marL="1371166" indent="0">
              <a:buNone/>
              <a:defRPr>
                <a:solidFill>
                  <a:schemeClr val="accent2"/>
                </a:solidFill>
              </a:defRPr>
            </a:lvl4pPr>
            <a:lvl5pPr marL="1828221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0">
            <a:extLst>
              <a:ext uri="{FF2B5EF4-FFF2-40B4-BE49-F238E27FC236}">
                <a16:creationId xmlns:a16="http://schemas.microsoft.com/office/drawing/2014/main" id="{148B6D76-E1B8-FE4A-AAE1-EA150B31A3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1484" y="1391613"/>
            <a:ext cx="8776779" cy="5078421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399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583" indent="-228527">
              <a:buClr>
                <a:schemeClr val="accent2"/>
              </a:buClr>
              <a:defRPr lang="en-US" sz="2000" i="1" kern="1200" dirty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>
              <a:buClr>
                <a:schemeClr val="accent2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chemeClr val="accent2"/>
              </a:buClr>
              <a:defRPr sz="1599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chemeClr val="accent2"/>
              </a:buClr>
              <a:defRPr sz="1599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685583" lvl="1" indent="-228527" algn="l" defTabSz="914111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688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C3D426E-7C95-BE41-A84B-D505C1404157}"/>
              </a:ext>
            </a:extLst>
          </p:cNvPr>
          <p:cNvSpPr txBox="1"/>
          <p:nvPr userDrawn="1"/>
        </p:nvSpPr>
        <p:spPr>
          <a:xfrm>
            <a:off x="8639175" y="6543682"/>
            <a:ext cx="323176" cy="19897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825" smtClean="0">
                <a:solidFill>
                  <a:schemeClr val="accent6"/>
                </a:solidFill>
              </a:rPr>
              <a:pPr algn="ctr"/>
              <a:t>‹#›</a:t>
            </a:fld>
            <a:endParaRPr lang="en-US" sz="1350" dirty="0">
              <a:solidFill>
                <a:schemeClr val="accent6"/>
              </a:solidFill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CF5B0805-A84C-104F-A8A9-0CF282E9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86" y="206933"/>
            <a:ext cx="8776781" cy="520375"/>
          </a:xfrm>
        </p:spPr>
        <p:txBody>
          <a:bodyPr>
            <a:noAutofit/>
          </a:bodyPr>
          <a:lstStyle>
            <a:lvl1pPr>
              <a:defRPr sz="2399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2B41E3-E1E1-024B-835A-72D807D61001}"/>
              </a:ext>
            </a:extLst>
          </p:cNvPr>
          <p:cNvCxnSpPr>
            <a:cxnSpLocks/>
          </p:cNvCxnSpPr>
          <p:nvPr userDrawn="1"/>
        </p:nvCxnSpPr>
        <p:spPr>
          <a:xfrm>
            <a:off x="185571" y="773424"/>
            <a:ext cx="580828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70687B-1315-7A44-B76D-A3EA35177C9A}"/>
              </a:ext>
            </a:extLst>
          </p:cNvPr>
          <p:cNvCxnSpPr>
            <a:cxnSpLocks/>
          </p:cNvCxnSpPr>
          <p:nvPr userDrawn="1"/>
        </p:nvCxnSpPr>
        <p:spPr>
          <a:xfrm>
            <a:off x="5984241" y="773424"/>
            <a:ext cx="224536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75F6B9-8224-3645-9C4B-FA64F76DA6BC}"/>
              </a:ext>
            </a:extLst>
          </p:cNvPr>
          <p:cNvCxnSpPr>
            <a:cxnSpLocks/>
          </p:cNvCxnSpPr>
          <p:nvPr userDrawn="1"/>
        </p:nvCxnSpPr>
        <p:spPr>
          <a:xfrm flipH="1">
            <a:off x="8229602" y="773424"/>
            <a:ext cx="73275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8471E47E-3735-7A4F-97FC-D1F34595FC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1486" y="833465"/>
            <a:ext cx="8776779" cy="453224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accent2"/>
                </a:solidFill>
                <a:latin typeface="+mn-lt"/>
              </a:defRPr>
            </a:lvl1pPr>
            <a:lvl2pPr marL="457056" indent="0">
              <a:buNone/>
              <a:defRPr>
                <a:solidFill>
                  <a:schemeClr val="accent2"/>
                </a:solidFill>
              </a:defRPr>
            </a:lvl2pPr>
            <a:lvl3pPr marL="914111" indent="0">
              <a:buNone/>
              <a:defRPr>
                <a:solidFill>
                  <a:schemeClr val="accent2"/>
                </a:solidFill>
              </a:defRPr>
            </a:lvl3pPr>
            <a:lvl4pPr marL="1371166" indent="0">
              <a:buNone/>
              <a:defRPr>
                <a:solidFill>
                  <a:schemeClr val="accent2"/>
                </a:solidFill>
              </a:defRPr>
            </a:lvl4pPr>
            <a:lvl5pPr marL="1828221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A7D9DB-14AB-1942-AD0E-018AFADA1D51}"/>
              </a:ext>
            </a:extLst>
          </p:cNvPr>
          <p:cNvSpPr txBox="1"/>
          <p:nvPr userDrawn="1"/>
        </p:nvSpPr>
        <p:spPr>
          <a:xfrm>
            <a:off x="105152" y="6509801"/>
            <a:ext cx="5721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b="0" i="0" u="none" strike="noStrike" kern="12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SAP NS2 Business Proprietary and Confidential</a:t>
            </a:r>
            <a:endParaRPr lang="en-US" sz="1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377901" y="1620000"/>
            <a:ext cx="8387673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377902" y="504000"/>
            <a:ext cx="8387673" cy="276999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72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7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5522">
          <p15:clr>
            <a:srgbClr val="FBAE40"/>
          </p15:clr>
        </p15:guide>
        <p15:guide id="4" orient="horz" pos="318">
          <p15:clr>
            <a:srgbClr val="FBAE40"/>
          </p15:clr>
        </p15:guide>
        <p15:guide id="5" orient="horz" pos="552">
          <p15:clr>
            <a:srgbClr val="FBAE40"/>
          </p15:clr>
        </p15:guide>
        <p15:guide id="6" orient="horz" pos="10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32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DE2C5A-8E84-9242-88F4-E19AB24F5838}"/>
              </a:ext>
            </a:extLst>
          </p:cNvPr>
          <p:cNvSpPr/>
          <p:nvPr userDrawn="1"/>
        </p:nvSpPr>
        <p:spPr>
          <a:xfrm>
            <a:off x="0" y="6759813"/>
            <a:ext cx="9144000" cy="124690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59841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240"/>
            <a:ext cx="457200" cy="365125"/>
          </a:xfrm>
          <a:prstGeom prst="rect">
            <a:avLst/>
          </a:prstGeom>
        </p:spPr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Source:  Of any significant figures</a:t>
            </a:r>
            <a:br>
              <a:rPr lang="en-US"/>
            </a:br>
            <a:r>
              <a:rPr lang="en-US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04397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6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1512" y="6499456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046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5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6" r:id="rId8"/>
    <p:sldLayoutId id="2147483667" r:id="rId9"/>
    <p:sldLayoutId id="2147483668" r:id="rId1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a.mil/" TargetMode="External"/><Relationship Id="rId7" Type="http://schemas.openxmlformats.org/officeDocument/2006/relationships/hyperlink" Target="http://www.usajob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r.dla.mil/career/programs/PaCE" TargetMode="External"/><Relationship Id="rId5" Type="http://schemas.openxmlformats.org/officeDocument/2006/relationships/hyperlink" Target="http://www.hr.dla.mil/careerhome.asp" TargetMode="External"/><Relationship Id="rId4" Type="http://schemas.openxmlformats.org/officeDocument/2006/relationships/hyperlink" Target="http://www.hr.dla.mi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07AF0D-7E89-8D42-A094-505CAFC981DF}"/>
              </a:ext>
            </a:extLst>
          </p:cNvPr>
          <p:cNvSpPr txBox="1">
            <a:spLocks/>
          </p:cNvSpPr>
          <p:nvPr/>
        </p:nvSpPr>
        <p:spPr>
          <a:xfrm>
            <a:off x="1348166" y="3217883"/>
            <a:ext cx="6447663" cy="1417188"/>
          </a:xfrm>
          <a:prstGeom prst="rect">
            <a:avLst/>
          </a:prstGeom>
        </p:spPr>
        <p:txBody>
          <a:bodyPr vert="horz" lIns="68580" tIns="34290" rIns="68580" bIns="34290" numCol="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A" sz="4950" dirty="0">
              <a:solidFill>
                <a:srgbClr val="00203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C109F-7342-4F8D-A3E4-6D36AE04D124}"/>
              </a:ext>
            </a:extLst>
          </p:cNvPr>
          <p:cNvSpPr txBox="1"/>
          <p:nvPr/>
        </p:nvSpPr>
        <p:spPr>
          <a:xfrm>
            <a:off x="384784" y="2054321"/>
            <a:ext cx="3635245" cy="2677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lvl="1" defTabSz="309563">
              <a:buClrTx/>
              <a:defRPr/>
            </a:pPr>
            <a:br>
              <a:rPr lang="en-US" sz="2000" b="1" spc="113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en-US" sz="2000" b="1" spc="113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000" b="1" spc="113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defTabSz="309563">
              <a:buClrTx/>
              <a:defRPr/>
            </a:pPr>
            <a:endParaRPr lang="en-US" sz="2000" b="1" spc="113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ctr" defTabSz="309563">
              <a:buClrTx/>
              <a:defRPr/>
            </a:pPr>
            <a:r>
              <a:rPr lang="en-US" sz="2400" b="1" spc="113" dirty="0">
                <a:solidFill>
                  <a:srgbClr val="1F3864"/>
                </a:solidFill>
              </a:rPr>
              <a:t>Insights and Tips</a:t>
            </a:r>
            <a:br>
              <a:rPr lang="en-US" sz="2400" b="1" spc="113" dirty="0">
                <a:solidFill>
                  <a:srgbClr val="1F3864"/>
                </a:solidFill>
              </a:rPr>
            </a:br>
            <a:r>
              <a:rPr lang="en-US" sz="2400" b="1" spc="113" dirty="0">
                <a:solidFill>
                  <a:srgbClr val="1F3864"/>
                </a:solidFill>
              </a:rPr>
              <a:t>Navigating DoD</a:t>
            </a:r>
          </a:p>
          <a:p>
            <a:pPr lvl="1" defTabSz="309563">
              <a:buClrTx/>
              <a:defRPr/>
            </a:pPr>
            <a:endParaRPr lang="en-US" sz="2000" b="1" spc="113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defTabSz="309563">
              <a:buClrTx/>
              <a:defRPr/>
            </a:pPr>
            <a:endParaRPr lang="en-US" sz="2000" b="1" spc="113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EEB6B4-8BF3-EC4F-949D-3553263D9927}"/>
              </a:ext>
            </a:extLst>
          </p:cNvPr>
          <p:cNvSpPr txBox="1"/>
          <p:nvPr/>
        </p:nvSpPr>
        <p:spPr>
          <a:xfrm>
            <a:off x="441061" y="4461293"/>
            <a:ext cx="3591702" cy="3462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hangingPunct="1"/>
            <a:r>
              <a:rPr lang="en-US" sz="1650" b="1" dirty="0">
                <a:solidFill>
                  <a:srgbClr val="1F3864"/>
                </a:solidFill>
              </a:rPr>
              <a:t>March 26, 2021</a:t>
            </a:r>
          </a:p>
        </p:txBody>
      </p:sp>
    </p:spTree>
    <p:extLst>
      <p:ext uri="{BB962C8B-B14F-4D97-AF65-F5344CB8AC3E}">
        <p14:creationId xmlns:p14="http://schemas.microsoft.com/office/powerpoint/2010/main" val="94795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7">
            <a:extLst>
              <a:ext uri="{FF2B5EF4-FFF2-40B4-BE49-F238E27FC236}">
                <a16:creationId xmlns:a16="http://schemas.microsoft.com/office/drawing/2014/main" id="{04EAEA8F-F7E1-2744-A9DB-B3EEF43AABD9}"/>
              </a:ext>
            </a:extLst>
          </p:cNvPr>
          <p:cNvSpPr txBox="1">
            <a:spLocks/>
          </p:cNvSpPr>
          <p:nvPr/>
        </p:nvSpPr>
        <p:spPr>
          <a:xfrm>
            <a:off x="4779034" y="2590543"/>
            <a:ext cx="4209691" cy="272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  <a:defRPr sz="45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spcAft>
                <a:spcPts val="450"/>
              </a:spcAft>
            </a:pPr>
            <a:r>
              <a:rPr lang="en-US" sz="1800" dirty="0"/>
              <a:t>Background:</a:t>
            </a:r>
          </a:p>
          <a:p>
            <a:pPr algn="l">
              <a:spcAft>
                <a:spcPts val="450"/>
              </a:spcAft>
            </a:pPr>
            <a:endParaRPr lang="en-US" sz="1800" dirty="0"/>
          </a:p>
          <a:p>
            <a:pPr marL="342900" indent="-342900" algn="l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Senior Executive Service (SES)</a:t>
            </a:r>
          </a:p>
          <a:p>
            <a:pPr marL="342900" indent="-342900" algn="l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Program Executive Officer (PEO)</a:t>
            </a:r>
          </a:p>
          <a:p>
            <a:pPr marL="342900" indent="-342900" algn="l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United States Air Force</a:t>
            </a:r>
          </a:p>
          <a:p>
            <a:pPr marL="342900" indent="-342900" algn="l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Fayetteville State University</a:t>
            </a:r>
          </a:p>
          <a:p>
            <a:pPr marL="342900" indent="-342900" algn="l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Kappa Alpha Psi Fraternity, Inc.</a:t>
            </a:r>
          </a:p>
          <a:p>
            <a:pPr algn="l">
              <a:spcAft>
                <a:spcPts val="450"/>
              </a:spcAft>
            </a:pPr>
            <a:endParaRPr lang="en-US" sz="18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78C3FE6-CE2D-9949-9398-F6981070E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-316596"/>
            <a:ext cx="5029200" cy="822960"/>
          </a:xfrm>
        </p:spPr>
        <p:txBody>
          <a:bodyPr>
            <a:normAutofit fontScale="90000"/>
          </a:bodyPr>
          <a:lstStyle/>
          <a:p>
            <a:br>
              <a:rPr lang="en-US" sz="2400" dirty="0"/>
            </a:br>
            <a:r>
              <a:rPr lang="en-US" sz="2400" dirty="0"/>
              <a:t>Defense Logistics Agency</a:t>
            </a:r>
            <a:br>
              <a:rPr lang="en-US" sz="2400" dirty="0"/>
            </a:br>
            <a:r>
              <a:rPr lang="en-US" sz="2400" dirty="0"/>
              <a:t>Mr. Adarryl M. Roberts</a:t>
            </a:r>
            <a:br>
              <a:rPr lang="en-US" sz="2400" dirty="0"/>
            </a:br>
            <a:r>
              <a:rPr lang="en-US" sz="2400" dirty="0"/>
              <a:t>Program Executive Officer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F45E6-72AC-F94A-B38E-6585928C98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94FB9A-E005-49C1-915A-07012D994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67" y="1587260"/>
            <a:ext cx="3809249" cy="443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9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666BF93-BFF0-4543-ACB8-F5AC3CD9A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839384"/>
              </p:ext>
            </p:extLst>
          </p:nvPr>
        </p:nvGraphicFramePr>
        <p:xfrm>
          <a:off x="672860" y="1389065"/>
          <a:ext cx="8013940" cy="5006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3940">
                  <a:extLst>
                    <a:ext uri="{9D8B030D-6E8A-4147-A177-3AD203B41FA5}">
                      <a16:colId xmlns:a16="http://schemas.microsoft.com/office/drawing/2014/main" val="2073996037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l"/>
                      <a:endParaRPr lang="en-US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Communication – The  new normal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endParaRPr lang="en-US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Language - Government Acronyms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endParaRPr lang="en-US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Sport - Government &amp; Contractor Employees Supporting the </a:t>
                      </a:r>
                      <a:r>
                        <a:rPr lang="en-US" sz="18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WarFighters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endParaRPr lang="en-US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DLA/Federal Government – Global Family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endParaRPr lang="en-US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Secure Career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endParaRPr lang="en-US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Promotion Opportunities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endParaRPr lang="en-US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your Resume – First Impression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endParaRPr lang="en-US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Interview – Practice Virtual Environment</a:t>
                      </a:r>
                    </a:p>
                    <a:p>
                      <a:pPr algn="ctr"/>
                      <a:endParaRPr lang="en-US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681789"/>
                  </a:ext>
                </a:extLst>
              </a:tr>
            </a:tbl>
          </a:graphicData>
        </a:graphic>
      </p:graphicFrame>
      <p:pic>
        <p:nvPicPr>
          <p:cNvPr id="23" name="TromboneEdit.m4a" descr="TromboneEdit.m4a">
            <a:hlinkClick r:id="" action="ppaction://media"/>
            <a:extLst>
              <a:ext uri="{FF2B5EF4-FFF2-40B4-BE49-F238E27FC236}">
                <a16:creationId xmlns:a16="http://schemas.microsoft.com/office/drawing/2014/main" id="{25071830-3226-1849-AFD7-11A42920C4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416" y="5879276"/>
            <a:ext cx="304800" cy="304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AC0FB0-F30F-2D48-958A-1ADD26FC4937}"/>
              </a:ext>
            </a:extLst>
          </p:cNvPr>
          <p:cNvSpPr/>
          <p:nvPr/>
        </p:nvSpPr>
        <p:spPr>
          <a:xfrm>
            <a:off x="3640952" y="346026"/>
            <a:ext cx="4370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/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 &amp; Tips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91F2E5-C5F0-A945-90C5-A88535B9A3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78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666BF93-BFF0-4543-ACB8-F5AC3CD9A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799478"/>
              </p:ext>
            </p:extLst>
          </p:nvPr>
        </p:nvGraphicFramePr>
        <p:xfrm>
          <a:off x="894080" y="1613354"/>
          <a:ext cx="7792720" cy="372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2720">
                  <a:extLst>
                    <a:ext uri="{9D8B030D-6E8A-4147-A177-3AD203B41FA5}">
                      <a16:colId xmlns:a16="http://schemas.microsoft.com/office/drawing/2014/main" val="2073996037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USAjobs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endParaRPr lang="en-US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Pathways to Career Excellence (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PaCE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– Intern Program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endParaRPr lang="en-US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Pathways Recent Graduates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endParaRPr lang="en-US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Post-Secondary Students and Recent Graduates Direct Hire Authority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endParaRPr lang="en-US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Streamlined DHA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681789"/>
                  </a:ext>
                </a:extLst>
              </a:tr>
            </a:tbl>
          </a:graphicData>
        </a:graphic>
      </p:graphicFrame>
      <p:pic>
        <p:nvPicPr>
          <p:cNvPr id="23" name="TromboneEdit.m4a" descr="TromboneEdit.m4a">
            <a:hlinkClick r:id="" action="ppaction://media"/>
            <a:extLst>
              <a:ext uri="{FF2B5EF4-FFF2-40B4-BE49-F238E27FC236}">
                <a16:creationId xmlns:a16="http://schemas.microsoft.com/office/drawing/2014/main" id="{25071830-3226-1849-AFD7-11A42920C4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416" y="5879276"/>
            <a:ext cx="304800" cy="304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AC0FB0-F30F-2D48-958A-1ADD26FC4937}"/>
              </a:ext>
            </a:extLst>
          </p:cNvPr>
          <p:cNvSpPr/>
          <p:nvPr/>
        </p:nvSpPr>
        <p:spPr>
          <a:xfrm>
            <a:off x="3945752" y="382202"/>
            <a:ext cx="4370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/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Opportunities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91F2E5-C5F0-A945-90C5-A88535B9A3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5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30B7595C-70A4-E34E-9A3A-ADE2A6BC8078}"/>
              </a:ext>
            </a:extLst>
          </p:cNvPr>
          <p:cNvSpPr txBox="1">
            <a:spLocks/>
          </p:cNvSpPr>
          <p:nvPr/>
        </p:nvSpPr>
        <p:spPr>
          <a:xfrm>
            <a:off x="3657600" y="365757"/>
            <a:ext cx="5029200" cy="8229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32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FontTx/>
            </a:pPr>
            <a:r>
              <a:rPr lang="en-US" sz="2400" dirty="0">
                <a:solidFill>
                  <a:schemeClr val="tx2"/>
                </a:solidFill>
              </a:rPr>
              <a:t>Information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F9067A5-E5F9-D049-87ED-3E158375D7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4164E0-B4DE-407E-BC27-FF216A0879C9}"/>
              </a:ext>
            </a:extLst>
          </p:cNvPr>
          <p:cNvSpPr/>
          <p:nvPr/>
        </p:nvSpPr>
        <p:spPr>
          <a:xfrm>
            <a:off x="327803" y="1925747"/>
            <a:ext cx="835899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buClr>
                <a:srgbClr val="000099"/>
              </a:buClr>
            </a:pPr>
            <a:r>
              <a:rPr 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Defense Logistics Agency Home Page:  </a:t>
            </a:r>
            <a:r>
              <a:rPr lang="en-US" sz="2000" b="1" dirty="0">
                <a:solidFill>
                  <a:schemeClr val="tx2"/>
                </a:solidFill>
                <a:latin typeface="Arial" charset="0"/>
                <a:cs typeface="Arial" charset="0"/>
                <a:hlinkClick r:id="rId3"/>
              </a:rPr>
              <a:t>www.dla.mil</a:t>
            </a: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lvl="1" indent="0">
              <a:lnSpc>
                <a:spcPct val="80000"/>
              </a:lnSpc>
              <a:buClr>
                <a:srgbClr val="000099"/>
              </a:buClr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lvl="1" indent="0">
              <a:lnSpc>
                <a:spcPct val="80000"/>
              </a:lnSpc>
              <a:buClr>
                <a:srgbClr val="000099"/>
              </a:buClr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Clr>
                <a:srgbClr val="000099"/>
              </a:buClr>
            </a:pPr>
            <a:r>
              <a:rPr 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DLA Human Resources Home Page:  </a:t>
            </a:r>
            <a:r>
              <a:rPr lang="en-US" sz="2000" b="1" dirty="0">
                <a:solidFill>
                  <a:schemeClr val="tx2"/>
                </a:solidFill>
                <a:latin typeface="Arial" charset="0"/>
                <a:cs typeface="Arial" charset="0"/>
                <a:hlinkClick r:id="rId4"/>
              </a:rPr>
              <a:t>www.hr.dla.mil</a:t>
            </a: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lvl="1" indent="0">
              <a:lnSpc>
                <a:spcPct val="80000"/>
              </a:lnSpc>
              <a:buClr>
                <a:srgbClr val="000099"/>
              </a:buClr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lvl="1" indent="0">
              <a:lnSpc>
                <a:spcPct val="80000"/>
              </a:lnSpc>
              <a:buClr>
                <a:srgbClr val="000099"/>
              </a:buClr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lvl="1" indent="0">
              <a:lnSpc>
                <a:spcPct val="80000"/>
              </a:lnSpc>
              <a:buClr>
                <a:srgbClr val="000099"/>
              </a:buClr>
            </a:pPr>
            <a:r>
              <a:rPr 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Careers at DLA:  </a:t>
            </a:r>
            <a:r>
              <a:rPr lang="en-US" sz="2000" b="1" dirty="0">
                <a:solidFill>
                  <a:schemeClr val="tx2"/>
                </a:solidFill>
                <a:latin typeface="Arial" charset="0"/>
                <a:cs typeface="Arial" charset="0"/>
                <a:hlinkClick r:id="rId5"/>
              </a:rPr>
              <a:t>www.hr.dla.mil/careerhome.asp</a:t>
            </a: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lvl="1" indent="0">
              <a:lnSpc>
                <a:spcPct val="80000"/>
              </a:lnSpc>
              <a:buClr>
                <a:srgbClr val="000099"/>
              </a:buClr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lvl="1" indent="0">
              <a:lnSpc>
                <a:spcPct val="80000"/>
              </a:lnSpc>
              <a:buClr>
                <a:srgbClr val="000099"/>
              </a:buClr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lvl="1" indent="0">
              <a:lnSpc>
                <a:spcPct val="80000"/>
              </a:lnSpc>
              <a:buClr>
                <a:srgbClr val="000099"/>
              </a:buClr>
            </a:pPr>
            <a:r>
              <a:rPr 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DLA </a:t>
            </a:r>
            <a:r>
              <a:rPr lang="en-US" sz="20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PaCE</a:t>
            </a:r>
            <a:r>
              <a:rPr 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 Program:  </a:t>
            </a:r>
            <a:r>
              <a:rPr lang="en-US" sz="2000" b="1" dirty="0">
                <a:solidFill>
                  <a:schemeClr val="tx2"/>
                </a:solidFill>
                <a:latin typeface="Arial" charset="0"/>
                <a:cs typeface="Arial" charset="0"/>
                <a:hlinkClick r:id="rId6"/>
              </a:rPr>
              <a:t>www.hr.dla.mil/career/programs/PaCE</a:t>
            </a: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lvl="1" indent="0">
              <a:lnSpc>
                <a:spcPct val="80000"/>
              </a:lnSpc>
              <a:buClr>
                <a:srgbClr val="000099"/>
              </a:buClr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lvl="1" indent="0">
              <a:lnSpc>
                <a:spcPct val="80000"/>
              </a:lnSpc>
              <a:buClr>
                <a:srgbClr val="000099"/>
              </a:buClr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lvl="1" indent="0">
              <a:lnSpc>
                <a:spcPct val="80000"/>
              </a:lnSpc>
              <a:buClr>
                <a:srgbClr val="000099"/>
              </a:buClr>
            </a:pPr>
            <a:r>
              <a:rPr 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USAJOBS:  </a:t>
            </a:r>
            <a:r>
              <a:rPr lang="en-US" sz="2000" b="1" dirty="0">
                <a:solidFill>
                  <a:schemeClr val="tx2"/>
                </a:solidFill>
                <a:latin typeface="Arial" charset="0"/>
                <a:cs typeface="Arial" charset="0"/>
                <a:hlinkClick r:id="rId7"/>
              </a:rPr>
              <a:t>www.usajobs.gov</a:t>
            </a:r>
            <a:r>
              <a:rPr 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096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eon Signage">
            <a:extLst>
              <a:ext uri="{FF2B5EF4-FFF2-40B4-BE49-F238E27FC236}">
                <a16:creationId xmlns:a16="http://schemas.microsoft.com/office/drawing/2014/main" id="{9AB67245-8C53-FB4A-A22D-2C247B60C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774" y="2004296"/>
            <a:ext cx="4659086" cy="37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8EE41A9-B178-D649-B70D-16D723AA1F46}"/>
              </a:ext>
            </a:extLst>
          </p:cNvPr>
          <p:cNvSpPr txBox="1">
            <a:spLocks/>
          </p:cNvSpPr>
          <p:nvPr/>
        </p:nvSpPr>
        <p:spPr>
          <a:xfrm>
            <a:off x="4198394" y="370932"/>
            <a:ext cx="4290007" cy="543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  <a:defRPr sz="45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spcAft>
                <a:spcPts val="450"/>
              </a:spcAft>
            </a:pPr>
            <a:r>
              <a:rPr lang="en-US" sz="2400" dirty="0">
                <a:solidFill>
                  <a:schemeClr val="tx2"/>
                </a:solidFill>
              </a:rPr>
              <a:t>Thank You All For Attending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2BBC2-B932-2A46-AD47-B91642D5BA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 dirty="0"/>
          </a:p>
        </p:txBody>
      </p:sp>
      <p:pic>
        <p:nvPicPr>
          <p:cNvPr id="7" name="Picture 9" descr="C:\Documents and Settings\rca0632\Local Settings\Temporary Internet Files\Content.IE5\I76O88OI\MC900434411[1].wmf">
            <a:extLst>
              <a:ext uri="{FF2B5EF4-FFF2-40B4-BE49-F238E27FC236}">
                <a16:creationId xmlns:a16="http://schemas.microsoft.com/office/drawing/2014/main" id="{900DFD5E-8665-49A9-8EC8-6D564E9FD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436" y="2103583"/>
            <a:ext cx="2927874" cy="363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4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17312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DLA 2020 Template">
      <a:dk1>
        <a:srgbClr val="000000"/>
      </a:dk1>
      <a:lt1>
        <a:srgbClr val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3C646E6109014687E33A2E61794803" ma:contentTypeVersion="10" ma:contentTypeDescription="Create a new document." ma:contentTypeScope="" ma:versionID="60c240918cd397c1e0a566325abc4d86">
  <xsd:schema xmlns:xsd="http://www.w3.org/2001/XMLSchema" xmlns:xs="http://www.w3.org/2001/XMLSchema" xmlns:p="http://schemas.microsoft.com/office/2006/metadata/properties" xmlns:ns2="8700846c-4454-4d1f-8c3c-fe439a793c16" xmlns:ns3="705ef696-b3a4-4760-b2fd-7a17817d6fd0" targetNamespace="http://schemas.microsoft.com/office/2006/metadata/properties" ma:root="true" ma:fieldsID="d08e05f18b956ec17c4aed447b9b41db" ns2:_="" ns3:_="">
    <xsd:import namespace="8700846c-4454-4d1f-8c3c-fe439a793c16"/>
    <xsd:import namespace="705ef696-b3a4-4760-b2fd-7a17817d6f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0846c-4454-4d1f-8c3c-fe439a793c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ef696-b3a4-4760-b2fd-7a17817d6f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FC52C6-2805-4908-81AC-C09FAA7AAD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0846c-4454-4d1f-8c3c-fe439a793c16"/>
    <ds:schemaRef ds:uri="705ef696-b3a4-4760-b2fd-7a17817d6f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CCA5DB-447D-42A2-9276-57A1724720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0FA762-1305-4DB6-AA90-4C6C52DE12C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6572</TotalTime>
  <Words>247</Words>
  <Application>Microsoft Office PowerPoint</Application>
  <PresentationFormat>On-screen Show (4:3)</PresentationFormat>
  <Paragraphs>69</Paragraphs>
  <Slides>7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 Light</vt:lpstr>
      <vt:lpstr>Wingdings</vt:lpstr>
      <vt:lpstr>Arial Narrow</vt:lpstr>
      <vt:lpstr>Calibri</vt:lpstr>
      <vt:lpstr>Bodoni MT</vt:lpstr>
      <vt:lpstr>1_Title Slide</vt:lpstr>
      <vt:lpstr>PowerPoint Presentation</vt:lpstr>
      <vt:lpstr> Defense Logistics Agency Mr. Adarryl M. Roberts Program Executive Officer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Edmiston, Emma J CIV DLA FINANCE (USA)</dc:creator>
  <cp:lastModifiedBy>Barner, Honney L (HL) CIV DLA INFO OPERATIONS (USA)</cp:lastModifiedBy>
  <cp:revision>322</cp:revision>
  <dcterms:created xsi:type="dcterms:W3CDTF">2020-08-25T20:47:09Z</dcterms:created>
  <dcterms:modified xsi:type="dcterms:W3CDTF">2021-03-04T20:49:56Z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0x010100DB3C646E6109014687E33A2E61794803</vt:lpwstr>
  </property>
</Properties>
</file>