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4" r:id="rId1"/>
  </p:sldMasterIdLst>
  <p:notesMasterIdLst>
    <p:notesMasterId r:id="rId10"/>
  </p:notesMasterIdLst>
  <p:handoutMasterIdLst>
    <p:handoutMasterId r:id="rId11"/>
  </p:handoutMasterIdLst>
  <p:sldIdLst>
    <p:sldId id="289" r:id="rId2"/>
    <p:sldId id="267" r:id="rId3"/>
    <p:sldId id="291" r:id="rId4"/>
    <p:sldId id="300" r:id="rId5"/>
    <p:sldId id="286" r:id="rId6"/>
    <p:sldId id="285" r:id="rId7"/>
    <p:sldId id="299" r:id="rId8"/>
    <p:sldId id="290" r:id="rId9"/>
  </p:sldIdLst>
  <p:sldSz cx="9144000" cy="5143500" type="screen16x9"/>
  <p:notesSz cx="6858000" cy="9296400"/>
  <p:defaultTextStyle>
    <a:defPPr>
      <a:defRPr lang="en-US"/>
    </a:defPPr>
    <a:lvl1pPr algn="l" rtl="0" eaLnBrk="0" fontAlgn="base" hangingPunct="0">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5A3"/>
    <a:srgbClr val="79BB42"/>
    <a:srgbClr val="32B6C8"/>
    <a:srgbClr val="46C3D2"/>
    <a:srgbClr val="2B9FAF"/>
    <a:srgbClr val="735B51"/>
    <a:srgbClr val="CCBA86"/>
    <a:srgbClr val="E3D9B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706" autoAdjust="0"/>
    <p:restoredTop sz="86162" autoAdjust="0"/>
  </p:normalViewPr>
  <p:slideViewPr>
    <p:cSldViewPr>
      <p:cViewPr varScale="1">
        <p:scale>
          <a:sx n="77" d="100"/>
          <a:sy n="77" d="100"/>
        </p:scale>
        <p:origin x="1284" y="78"/>
      </p:cViewPr>
      <p:guideLst>
        <p:guide orient="horz" pos="1620"/>
        <p:guide pos="2880"/>
      </p:guideLst>
    </p:cSldViewPr>
  </p:slideViewPr>
  <p:outlineViewPr>
    <p:cViewPr>
      <p:scale>
        <a:sx n="33" d="100"/>
        <a:sy n="33" d="100"/>
      </p:scale>
      <p:origin x="42" y="11952"/>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2450" name="Rectangle 2"/>
          <p:cNvSpPr>
            <a:spLocks noGrp="1" noChangeArrowheads="1"/>
          </p:cNvSpPr>
          <p:nvPr>
            <p:ph type="hdr" sz="quarter"/>
          </p:nvPr>
        </p:nvSpPr>
        <p:spPr bwMode="auto">
          <a:xfrm>
            <a:off x="2" y="1"/>
            <a:ext cx="2972421"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579" tIns="45290" rIns="90579" bIns="45290" numCol="1" anchor="t" anchorCtr="0" compatLnSpc="1">
            <a:prstTxWarp prst="textNoShape">
              <a:avLst/>
            </a:prstTxWarp>
          </a:bodyPr>
          <a:lstStyle>
            <a:lvl1pPr eaLnBrk="1" hangingPunct="1">
              <a:defRPr sz="1200"/>
            </a:lvl1pPr>
          </a:lstStyle>
          <a:p>
            <a:endParaRPr lang="en-US"/>
          </a:p>
        </p:txBody>
      </p:sp>
      <p:sp>
        <p:nvSpPr>
          <p:cNvPr id="232451" name="Rectangle 3"/>
          <p:cNvSpPr>
            <a:spLocks noGrp="1" noChangeArrowheads="1"/>
          </p:cNvSpPr>
          <p:nvPr>
            <p:ph type="dt" sz="quarter" idx="1"/>
          </p:nvPr>
        </p:nvSpPr>
        <p:spPr bwMode="auto">
          <a:xfrm>
            <a:off x="3884027" y="1"/>
            <a:ext cx="2972421"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579" tIns="45290" rIns="90579" bIns="45290" numCol="1" anchor="t" anchorCtr="0" compatLnSpc="1">
            <a:prstTxWarp prst="textNoShape">
              <a:avLst/>
            </a:prstTxWarp>
          </a:bodyPr>
          <a:lstStyle>
            <a:lvl1pPr algn="r" eaLnBrk="1" hangingPunct="1">
              <a:defRPr sz="1200"/>
            </a:lvl1pPr>
          </a:lstStyle>
          <a:p>
            <a:endParaRPr lang="en-US"/>
          </a:p>
        </p:txBody>
      </p:sp>
      <p:sp>
        <p:nvSpPr>
          <p:cNvPr id="232452" name="Rectangle 4"/>
          <p:cNvSpPr>
            <a:spLocks noGrp="1" noChangeArrowheads="1"/>
          </p:cNvSpPr>
          <p:nvPr>
            <p:ph type="ftr" sz="quarter" idx="2"/>
          </p:nvPr>
        </p:nvSpPr>
        <p:spPr bwMode="auto">
          <a:xfrm>
            <a:off x="2" y="8829678"/>
            <a:ext cx="2972421"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579" tIns="45290" rIns="90579" bIns="45290" numCol="1" anchor="b" anchorCtr="0" compatLnSpc="1">
            <a:prstTxWarp prst="textNoShape">
              <a:avLst/>
            </a:prstTxWarp>
          </a:bodyPr>
          <a:lstStyle>
            <a:lvl1pPr eaLnBrk="1" hangingPunct="1">
              <a:defRPr sz="1200"/>
            </a:lvl1pPr>
          </a:lstStyle>
          <a:p>
            <a:endParaRPr lang="en-US"/>
          </a:p>
        </p:txBody>
      </p:sp>
      <p:sp>
        <p:nvSpPr>
          <p:cNvPr id="232453" name="Rectangle 5"/>
          <p:cNvSpPr>
            <a:spLocks noGrp="1" noChangeArrowheads="1"/>
          </p:cNvSpPr>
          <p:nvPr>
            <p:ph type="sldNum" sz="quarter" idx="3"/>
          </p:nvPr>
        </p:nvSpPr>
        <p:spPr bwMode="auto">
          <a:xfrm>
            <a:off x="3884027" y="8829678"/>
            <a:ext cx="2972421"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579" tIns="45290" rIns="90579" bIns="45290" numCol="1" anchor="b" anchorCtr="0" compatLnSpc="1">
            <a:prstTxWarp prst="textNoShape">
              <a:avLst/>
            </a:prstTxWarp>
          </a:bodyPr>
          <a:lstStyle>
            <a:lvl1pPr algn="r" eaLnBrk="1" hangingPunct="1">
              <a:defRPr sz="1200"/>
            </a:lvl1pPr>
          </a:lstStyle>
          <a:p>
            <a:fld id="{918FF72E-79DD-4FF2-A8D8-4CDA9484E0D2}" type="slidenum">
              <a:rPr lang="en-US" altLang="en-US"/>
              <a:pPr/>
              <a:t>‹#›</a:t>
            </a:fld>
            <a:endParaRPr lang="en-US" altLang="en-US"/>
          </a:p>
        </p:txBody>
      </p:sp>
    </p:spTree>
    <p:extLst>
      <p:ext uri="{BB962C8B-B14F-4D97-AF65-F5344CB8AC3E}">
        <p14:creationId xmlns:p14="http://schemas.microsoft.com/office/powerpoint/2010/main" val="12822704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22" name="Rectangle 2"/>
          <p:cNvSpPr>
            <a:spLocks noGrp="1" noChangeArrowheads="1"/>
          </p:cNvSpPr>
          <p:nvPr>
            <p:ph type="hdr" sz="quarter"/>
          </p:nvPr>
        </p:nvSpPr>
        <p:spPr bwMode="auto">
          <a:xfrm>
            <a:off x="2" y="1"/>
            <a:ext cx="2972421"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579" tIns="45290" rIns="90579" bIns="45290" numCol="1" anchor="t" anchorCtr="0" compatLnSpc="1">
            <a:prstTxWarp prst="textNoShape">
              <a:avLst/>
            </a:prstTxWarp>
          </a:bodyPr>
          <a:lstStyle>
            <a:lvl1pPr eaLnBrk="1" hangingPunct="1">
              <a:defRPr sz="1200"/>
            </a:lvl1pPr>
          </a:lstStyle>
          <a:p>
            <a:endParaRPr lang="en-US"/>
          </a:p>
        </p:txBody>
      </p:sp>
      <p:sp>
        <p:nvSpPr>
          <p:cNvPr id="184323" name="Rectangle 3"/>
          <p:cNvSpPr>
            <a:spLocks noGrp="1" noChangeArrowheads="1"/>
          </p:cNvSpPr>
          <p:nvPr>
            <p:ph type="dt" idx="1"/>
          </p:nvPr>
        </p:nvSpPr>
        <p:spPr bwMode="auto">
          <a:xfrm>
            <a:off x="3884027" y="1"/>
            <a:ext cx="2972421"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579" tIns="45290" rIns="90579" bIns="45290" numCol="1" anchor="t" anchorCtr="0" compatLnSpc="1">
            <a:prstTxWarp prst="textNoShape">
              <a:avLst/>
            </a:prstTxWarp>
          </a:bodyPr>
          <a:lstStyle>
            <a:lvl1pPr algn="r" eaLnBrk="1" hangingPunct="1">
              <a:defRPr sz="1200"/>
            </a:lvl1pPr>
          </a:lstStyle>
          <a:p>
            <a:endParaRPr lang="en-US"/>
          </a:p>
        </p:txBody>
      </p:sp>
      <p:sp>
        <p:nvSpPr>
          <p:cNvPr id="25604" name="Rectangle 4"/>
          <p:cNvSpPr>
            <a:spLocks noGrp="1" noRot="1" noChangeAspect="1" noChangeArrowheads="1" noTextEdit="1"/>
          </p:cNvSpPr>
          <p:nvPr>
            <p:ph type="sldImg" idx="2"/>
          </p:nvPr>
        </p:nvSpPr>
        <p:spPr bwMode="auto">
          <a:xfrm>
            <a:off x="330200" y="696913"/>
            <a:ext cx="6197600" cy="34861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53640926-AAD7-44D8-BBD7-CCE9431645EC}">
              <a14:shadowObscured xmlns:a14="http://schemas.microsoft.com/office/drawing/2010/main" val="1"/>
            </a:ext>
            <a:ext uri="{FAA26D3D-D897-4be2-8F04-BA451C77F1D7}">
              <ma14:placeholderFlag xmlns="" xmlns:ma14="http://schemas.microsoft.com/office/mac/drawingml/2011/main" val="1"/>
            </a:ext>
          </a:extLst>
        </p:spPr>
      </p:sp>
      <p:sp>
        <p:nvSpPr>
          <p:cNvPr id="184325" name="Rectangle 5"/>
          <p:cNvSpPr>
            <a:spLocks noGrp="1" noChangeArrowheads="1"/>
          </p:cNvSpPr>
          <p:nvPr>
            <p:ph type="body" sz="quarter" idx="3"/>
          </p:nvPr>
        </p:nvSpPr>
        <p:spPr bwMode="auto">
          <a:xfrm>
            <a:off x="686421" y="4416427"/>
            <a:ext cx="5485158" cy="418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579" tIns="45290" rIns="90579" bIns="4529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84326" name="Rectangle 6"/>
          <p:cNvSpPr>
            <a:spLocks noGrp="1" noChangeArrowheads="1"/>
          </p:cNvSpPr>
          <p:nvPr>
            <p:ph type="ftr" sz="quarter" idx="4"/>
          </p:nvPr>
        </p:nvSpPr>
        <p:spPr bwMode="auto">
          <a:xfrm>
            <a:off x="2" y="8829678"/>
            <a:ext cx="2972421"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579" tIns="45290" rIns="90579" bIns="45290" numCol="1" anchor="b" anchorCtr="0" compatLnSpc="1">
            <a:prstTxWarp prst="textNoShape">
              <a:avLst/>
            </a:prstTxWarp>
          </a:bodyPr>
          <a:lstStyle>
            <a:lvl1pPr eaLnBrk="1" hangingPunct="1">
              <a:defRPr sz="1200"/>
            </a:lvl1pPr>
          </a:lstStyle>
          <a:p>
            <a:endParaRPr lang="en-US"/>
          </a:p>
        </p:txBody>
      </p:sp>
      <p:sp>
        <p:nvSpPr>
          <p:cNvPr id="184327" name="Rectangle 7"/>
          <p:cNvSpPr>
            <a:spLocks noGrp="1" noChangeArrowheads="1"/>
          </p:cNvSpPr>
          <p:nvPr>
            <p:ph type="sldNum" sz="quarter" idx="5"/>
          </p:nvPr>
        </p:nvSpPr>
        <p:spPr bwMode="auto">
          <a:xfrm>
            <a:off x="3884027" y="8829678"/>
            <a:ext cx="2972421"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579" tIns="45290" rIns="90579" bIns="45290" numCol="1" anchor="b" anchorCtr="0" compatLnSpc="1">
            <a:prstTxWarp prst="textNoShape">
              <a:avLst/>
            </a:prstTxWarp>
          </a:bodyPr>
          <a:lstStyle>
            <a:lvl1pPr algn="r" eaLnBrk="1" hangingPunct="1">
              <a:defRPr sz="1200"/>
            </a:lvl1pPr>
          </a:lstStyle>
          <a:p>
            <a:fld id="{681325CC-4B8C-4CB0-8876-A6AA90A44F82}" type="slidenum">
              <a:rPr lang="en-US" altLang="en-US"/>
              <a:pPr/>
              <a:t>‹#›</a:t>
            </a:fld>
            <a:endParaRPr lang="en-US" altLang="en-US"/>
          </a:p>
        </p:txBody>
      </p:sp>
    </p:spTree>
    <p:extLst>
      <p:ext uri="{BB962C8B-B14F-4D97-AF65-F5344CB8AC3E}">
        <p14:creationId xmlns:p14="http://schemas.microsoft.com/office/powerpoint/2010/main" val="39268636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1325CC-4B8C-4CB0-8876-A6AA90A44F82}" type="slidenum">
              <a:rPr lang="en-US" altLang="en-US" smtClean="0"/>
              <a:pPr/>
              <a:t>1</a:t>
            </a:fld>
            <a:endParaRPr lang="en-US" altLang="en-US"/>
          </a:p>
        </p:txBody>
      </p:sp>
    </p:spTree>
    <p:extLst>
      <p:ext uri="{BB962C8B-B14F-4D97-AF65-F5344CB8AC3E}">
        <p14:creationId xmlns:p14="http://schemas.microsoft.com/office/powerpoint/2010/main" val="2758432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1" dirty="0"/>
              <a:t>On Eligibility:</a:t>
            </a:r>
          </a:p>
          <a:p>
            <a:r>
              <a:rPr lang="en-US" sz="1000" dirty="0"/>
              <a:t>Students that plan to graduate before the period of their award will start should contact their campus representative (see menu bar on www.borenawards.org) to see what they would need to do to remain enrolled/matriculated while overseas. Many universities have been able to make accommodation. </a:t>
            </a:r>
            <a:r>
              <a:rPr lang="en-US" sz="1000" u="sng" dirty="0"/>
              <a:t>Refer questions about rules on matriculation, credit requirements, etc. to campus representatives.</a:t>
            </a:r>
          </a:p>
          <a:p>
            <a:endParaRPr lang="en-US" sz="1000" dirty="0"/>
          </a:p>
          <a:p>
            <a:r>
              <a:rPr lang="en-US" sz="1000" dirty="0"/>
              <a:t>Winners of the Boren Scholarships or other study abroad awards (e.g. Fulbright, CLS, Gilman) are still eligible to win the Boren Fellowships while pursuing a graduate degree.</a:t>
            </a:r>
          </a:p>
          <a:p>
            <a:endParaRPr lang="en-US" sz="1000" dirty="0"/>
          </a:p>
          <a:p>
            <a:r>
              <a:rPr lang="en-US" sz="1000" b="1" dirty="0"/>
              <a:t>On Maximum Awards:</a:t>
            </a:r>
          </a:p>
          <a:p>
            <a:r>
              <a:rPr lang="en-US" sz="1000"/>
              <a:t>For </a:t>
            </a:r>
            <a:r>
              <a:rPr lang="en-US" sz="1000" b="1" dirty="0"/>
              <a:t>Boren Scholarships</a:t>
            </a:r>
            <a:r>
              <a:rPr lang="en-US" sz="1000" dirty="0"/>
              <a:t>, we define a year as anything over six months of in-program time. Undergraduate STEM (Science, Technology, Engineering, Mathematics) students may apply for summer-only programs abroad. All undergraduates should begin researching programs by speaking to their campus representatives and reviewing their home institution’s study abroad options to see if they meet our program preferences and the applicant’s language learning goals.</a:t>
            </a:r>
          </a:p>
          <a:p>
            <a:br>
              <a:rPr lang="en-US" sz="1000" dirty="0"/>
            </a:br>
            <a:r>
              <a:rPr lang="en-US" sz="1000" dirty="0"/>
              <a:t>For </a:t>
            </a:r>
            <a:r>
              <a:rPr lang="en-US" sz="1000" b="1" dirty="0"/>
              <a:t>Boren Fellowships</a:t>
            </a:r>
            <a:r>
              <a:rPr lang="en-US" sz="1000" dirty="0"/>
              <a:t>, the total maximum award for domestic + overseas is $30,000. The (optional) domestic component must occur immediately prior to going abroad. Boren Fellows are encouraged to construct their own program plan based on their academic interests and career goals. These programs must include a substantial language learning component, but may also include academic coursework, internships, and/or graduate-level research. </a:t>
            </a:r>
          </a:p>
        </p:txBody>
      </p:sp>
      <p:sp>
        <p:nvSpPr>
          <p:cNvPr id="4" name="Slide Number Placeholder 3"/>
          <p:cNvSpPr>
            <a:spLocks noGrp="1"/>
          </p:cNvSpPr>
          <p:nvPr>
            <p:ph type="sldNum" sz="quarter" idx="10"/>
          </p:nvPr>
        </p:nvSpPr>
        <p:spPr/>
        <p:txBody>
          <a:bodyPr/>
          <a:lstStyle/>
          <a:p>
            <a:fld id="{681325CC-4B8C-4CB0-8876-A6AA90A44F82}" type="slidenum">
              <a:rPr lang="en-US" altLang="en-US" smtClean="0"/>
              <a:pPr/>
              <a:t>2</a:t>
            </a:fld>
            <a:endParaRPr lang="en-US" altLang="en-US"/>
          </a:p>
        </p:txBody>
      </p:sp>
    </p:spTree>
    <p:extLst>
      <p:ext uri="{BB962C8B-B14F-4D97-AF65-F5344CB8AC3E}">
        <p14:creationId xmlns:p14="http://schemas.microsoft.com/office/powerpoint/2010/main" val="16563388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1" dirty="0"/>
              <a:t>If an applicant elects to go outside one of these preferences, they will need to explain why in their application. Like all applicants, they will need to make a strong case according to the selection criteria of national security, public service, and language study.</a:t>
            </a:r>
          </a:p>
          <a:p>
            <a:r>
              <a:rPr lang="en-US" sz="1000" b="1" dirty="0"/>
              <a:t>Duration Abroad:</a:t>
            </a:r>
            <a:r>
              <a:rPr lang="en-US" sz="1000" dirty="0"/>
              <a:t> We have a strong preference for longer-term overseas programs. Over 95% of Boren Fellows and over 85% of Boren Scholars study abroad for a full academic year. Undergrad STEM majors have the option of applying for summer-only programs.</a:t>
            </a:r>
          </a:p>
          <a:p>
            <a:r>
              <a:rPr lang="en-US" sz="1000" b="1" dirty="0"/>
              <a:t>Country: </a:t>
            </a:r>
            <a:r>
              <a:rPr lang="en-US" sz="1000" dirty="0"/>
              <a:t>We have polled U.S. federal government agencies on the countries for which they need more regional expertise; the shaded countries are their preferences. Preferred countries shaded blue are ones that we may not be able to send people to next year. People who apply to those as their first choice must state a backup plan in case those countries are not approved.</a:t>
            </a:r>
          </a:p>
          <a:p>
            <a:pPr rtl="0"/>
            <a:r>
              <a:rPr lang="en-US" sz="1000" b="1" dirty="0"/>
              <a:t>Language: </a:t>
            </a:r>
            <a:r>
              <a:rPr lang="en-US" sz="1000" dirty="0"/>
              <a:t>A full list of preferred languages can be found on our website. Our most popular languages are Arabic, Mandarin, Portuguese, Russian, Korean, and Swahili. Note that the only preferred languages for Latin America are Haitian Creole and Portuguese. All indigenous languages of preferred African countries are considered preferred languages. French is only a preferred language under the </a:t>
            </a:r>
            <a:r>
              <a:rPr lang="en-US" sz="1000" b="1" dirty="0"/>
              <a:t>African Flagship Languages Initiative (AFLI)</a:t>
            </a:r>
            <a:r>
              <a:rPr lang="en-US" sz="1000" dirty="0"/>
              <a:t>, which also includes Portuguese, Akan/</a:t>
            </a:r>
            <a:r>
              <a:rPr lang="en-US" sz="1000" dirty="0" err="1"/>
              <a:t>Twi</a:t>
            </a:r>
            <a:r>
              <a:rPr lang="en-US" sz="1000" dirty="0"/>
              <a:t>, Swahili, Wolof, and Zulu. Applicants interested in Hindi and Urdu should consider the </a:t>
            </a:r>
            <a:r>
              <a:rPr lang="en-US" sz="1000" b="1" dirty="0"/>
              <a:t>South Asian Flagship Languages Initiative (SAFLI). </a:t>
            </a:r>
            <a:r>
              <a:rPr lang="en-US" sz="1000" dirty="0"/>
              <a:t>More information on AFLI and SAFLI is available on our website, www.borenawards.org.</a:t>
            </a:r>
          </a:p>
          <a:p>
            <a:r>
              <a:rPr lang="en-US" sz="1000" b="1" dirty="0"/>
              <a:t>Field of Study: </a:t>
            </a:r>
            <a:r>
              <a:rPr lang="en-US" sz="1000" dirty="0"/>
              <a:t>This preference is not as important as the first three, but the few applicants whose fields of study are outside of our preferences will need to address how service with the federal government fits in with their academic interests or career goals. Our preferred fields are Business, Language &amp; Area Studies, Law/Public Policy/Public Administration, Social Sciences, and STEM (Science, Technology, Engineering &amp; Mathematics).</a:t>
            </a:r>
            <a:endParaRPr lang="en-US" sz="1000" b="1" dirty="0"/>
          </a:p>
        </p:txBody>
      </p:sp>
      <p:sp>
        <p:nvSpPr>
          <p:cNvPr id="4" name="Slide Number Placeholder 3"/>
          <p:cNvSpPr>
            <a:spLocks noGrp="1"/>
          </p:cNvSpPr>
          <p:nvPr>
            <p:ph type="sldNum" sz="quarter" idx="10"/>
          </p:nvPr>
        </p:nvSpPr>
        <p:spPr/>
        <p:txBody>
          <a:bodyPr/>
          <a:lstStyle/>
          <a:p>
            <a:fld id="{681325CC-4B8C-4CB0-8876-A6AA90A44F82}" type="slidenum">
              <a:rPr lang="en-US" altLang="en-US" smtClean="0"/>
              <a:pPr/>
              <a:t>3</a:t>
            </a:fld>
            <a:endParaRPr lang="en-US" altLang="en-US"/>
          </a:p>
        </p:txBody>
      </p:sp>
    </p:spTree>
    <p:extLst>
      <p:ext uri="{BB962C8B-B14F-4D97-AF65-F5344CB8AC3E}">
        <p14:creationId xmlns:p14="http://schemas.microsoft.com/office/powerpoint/2010/main" val="2679786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In</a:t>
            </a:r>
            <a:r>
              <a:rPr lang="en-US" baseline="0" dirty="0"/>
              <a:t> addition to the majority of programs which are identified or designed by the applicant, the Boren Awards offers three regional language initiatives to encourage more students to study particular languages and countries. These programs have domestic summer and overseas fall components, as well as the option to extend into the spring. All programs receive academic credit from U.S. university (either the University of Florida, the University of Wisconsin, or Bryn </a:t>
            </a:r>
            <a:r>
              <a:rPr lang="en-US" baseline="0" dirty="0" err="1"/>
              <a:t>Mawr</a:t>
            </a:r>
            <a:r>
              <a:rPr lang="en-US" baseline="0" dirty="0"/>
              <a:t> College, depending on the program). These programs are appropriate for students at all proficiency levels including beginners, with the exception of French, which requires intermediate proficiency.</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1" baseline="0" dirty="0"/>
              <a:t>The African Flagship Languages Initiative (AFLI)</a:t>
            </a:r>
            <a:r>
              <a:rPr lang="en-US" b="0" baseline="0" dirty="0"/>
              <a:t> is for the study </a:t>
            </a:r>
            <a:r>
              <a:rPr lang="en-US" b="0" baseline="0"/>
              <a:t>of</a:t>
            </a:r>
            <a:r>
              <a:rPr lang="en-US" baseline="0"/>
              <a:t> French, </a:t>
            </a:r>
            <a:r>
              <a:rPr lang="en-US" baseline="0" dirty="0"/>
              <a:t>Swahili, Akan (or Twi), Wolof, or Zulu.</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1"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1" baseline="0" dirty="0"/>
              <a:t>The South Asian Flagship Languages Initiative (SAFLI) </a:t>
            </a:r>
            <a:r>
              <a:rPr lang="en-US" b="0" baseline="0" dirty="0"/>
              <a:t>is for the study of Hindi or Urdu.</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0"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1" baseline="0" dirty="0"/>
              <a:t>The Indonesian Flagship Language Initiative (IFLI)</a:t>
            </a:r>
            <a:r>
              <a:rPr lang="en-US" b="0" baseline="0" dirty="0"/>
              <a:t> sends students to Indonesia to study its principal official language.</a:t>
            </a:r>
            <a:endParaRPr lang="en-US" b="1" baseline="0" dirty="0"/>
          </a:p>
        </p:txBody>
      </p:sp>
      <p:sp>
        <p:nvSpPr>
          <p:cNvPr id="4" name="Slide Number Placeholder 3"/>
          <p:cNvSpPr>
            <a:spLocks noGrp="1"/>
          </p:cNvSpPr>
          <p:nvPr>
            <p:ph type="sldNum" sz="quarter" idx="10"/>
          </p:nvPr>
        </p:nvSpPr>
        <p:spPr/>
        <p:txBody>
          <a:bodyPr/>
          <a:lstStyle/>
          <a:p>
            <a:fld id="{681325CC-4B8C-4CB0-8876-A6AA90A44F82}" type="slidenum">
              <a:rPr lang="en-US" altLang="en-US" smtClean="0"/>
              <a:pPr/>
              <a:t>4</a:t>
            </a:fld>
            <a:endParaRPr lang="en-US" altLang="en-US"/>
          </a:p>
        </p:txBody>
      </p:sp>
    </p:spTree>
    <p:extLst>
      <p:ext uri="{BB962C8B-B14F-4D97-AF65-F5344CB8AC3E}">
        <p14:creationId xmlns:p14="http://schemas.microsoft.com/office/powerpoint/2010/main" val="22686883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000" dirty="0">
                <a:ea typeface="ＭＳ Ｐゴシック" pitchFamily="34" charset="-128"/>
              </a:rPr>
              <a:t>All of these questions are addressed in the two essays on the application.</a:t>
            </a:r>
          </a:p>
          <a:p>
            <a:endParaRPr lang="en-US" altLang="en-US" sz="1000" b="1" dirty="0">
              <a:ea typeface="ＭＳ Ｐゴシック" pitchFamily="34" charset="-128"/>
            </a:endParaRPr>
          </a:p>
          <a:p>
            <a:r>
              <a:rPr lang="en-US" altLang="en-US" sz="1000" b="1" dirty="0">
                <a:ea typeface="ＭＳ Ｐゴシック" pitchFamily="34" charset="-128"/>
              </a:rPr>
              <a:t>National Security Argument: </a:t>
            </a:r>
            <a:r>
              <a:rPr lang="en-US" altLang="en-US" sz="1000" dirty="0">
                <a:ea typeface="ＭＳ Ｐゴシック" pitchFamily="34" charset="-128"/>
              </a:rPr>
              <a:t>We recognize a broad definition of national security, that can encompass diplomacy/defense/development as well as other transnational issues of concern to the U.S. government, such as global public health, food security, the rights of women and children, environmental protection, trade, etc. While </a:t>
            </a:r>
            <a:r>
              <a:rPr lang="en-US" altLang="en-US" sz="1000" i="1" dirty="0">
                <a:ea typeface="ＭＳ Ｐゴシック" pitchFamily="34" charset="-128"/>
              </a:rPr>
              <a:t>we</a:t>
            </a:r>
            <a:r>
              <a:rPr lang="en-US" altLang="en-US" sz="1000" dirty="0">
                <a:ea typeface="ＭＳ Ｐゴシック" pitchFamily="34" charset="-128"/>
              </a:rPr>
              <a:t> recognize a broad definition, </a:t>
            </a:r>
            <a:r>
              <a:rPr lang="en-US" altLang="en-US" sz="1000" i="1" dirty="0">
                <a:ea typeface="ＭＳ Ｐゴシック" pitchFamily="34" charset="-128"/>
              </a:rPr>
              <a:t>you</a:t>
            </a:r>
            <a:r>
              <a:rPr lang="en-US" altLang="en-US" sz="1000" dirty="0">
                <a:ea typeface="ＭＳ Ｐゴシック" pitchFamily="34" charset="-128"/>
              </a:rPr>
              <a:t> (the applicant) must make an argument specific to your academic interests and professional goals.</a:t>
            </a:r>
          </a:p>
          <a:p>
            <a:endParaRPr lang="en-US" altLang="en-US" sz="1000" dirty="0">
              <a:ea typeface="ＭＳ Ｐゴシック" pitchFamily="34" charset="-128"/>
            </a:endParaRPr>
          </a:p>
          <a:p>
            <a:r>
              <a:rPr lang="en-US" altLang="en-US" sz="1000" b="1" dirty="0">
                <a:ea typeface="ＭＳ Ｐゴシック" pitchFamily="34" charset="-128"/>
              </a:rPr>
              <a:t>Public Service Plan: </a:t>
            </a:r>
            <a:r>
              <a:rPr lang="en-US" altLang="en-US" sz="1000" dirty="0">
                <a:ea typeface="ＭＳ Ｐゴシック" pitchFamily="34" charset="-128"/>
              </a:rPr>
              <a:t>Boren Scholars and Fellows commit to at least one year of service with the federal government in an internationally focused position. Preference is given to applicants who demonstrate a longer-term commitment to work in the federal government.</a:t>
            </a:r>
            <a:endParaRPr lang="en-US" altLang="en-US" sz="1000" b="1" dirty="0">
              <a:ea typeface="ＭＳ Ｐゴシック" pitchFamily="34" charset="-128"/>
            </a:endParaRPr>
          </a:p>
          <a:p>
            <a:endParaRPr lang="en-US" altLang="en-US" sz="1000" dirty="0">
              <a:ea typeface="ＭＳ Ｐゴシック" pitchFamily="34" charset="-128"/>
            </a:endParaRPr>
          </a:p>
          <a:p>
            <a:r>
              <a:rPr lang="en-US" altLang="en-US" sz="1000" b="1" dirty="0">
                <a:ea typeface="ＭＳ Ｐゴシック" pitchFamily="34" charset="-128"/>
              </a:rPr>
              <a:t>Language Study Plan: </a:t>
            </a:r>
            <a:r>
              <a:rPr lang="en-US" altLang="en-US" sz="1000" dirty="0">
                <a:ea typeface="ＭＳ Ｐゴシック" pitchFamily="34" charset="-128"/>
              </a:rPr>
              <a:t>Applicants should demonstrate a serious interest in language study before, during, and after the period of their Boren-funded program. Strong applicants set realistic expectations for proficiency gains based on their existing level, and select overseas programs to achieve those goals. Nearly all of the languages we fund have no maximum or minimum proficiency requirement, so student should design/select programs that make sense at their initial proficiency level.</a:t>
            </a:r>
            <a:endParaRPr lang="en-US" altLang="en-US" sz="1000" b="1" dirty="0">
              <a:ea typeface="ＭＳ Ｐゴシック" pitchFamily="34" charset="-128"/>
            </a:endParaRPr>
          </a:p>
          <a:p>
            <a:endParaRPr lang="en-US" dirty="0"/>
          </a:p>
        </p:txBody>
      </p:sp>
      <p:sp>
        <p:nvSpPr>
          <p:cNvPr id="4" name="Slide Number Placeholder 3"/>
          <p:cNvSpPr>
            <a:spLocks noGrp="1"/>
          </p:cNvSpPr>
          <p:nvPr>
            <p:ph type="sldNum" sz="quarter" idx="10"/>
          </p:nvPr>
        </p:nvSpPr>
        <p:spPr/>
        <p:txBody>
          <a:bodyPr/>
          <a:lstStyle/>
          <a:p>
            <a:fld id="{681325CC-4B8C-4CB0-8876-A6AA90A44F82}" type="slidenum">
              <a:rPr lang="en-US" altLang="en-US" smtClean="0"/>
              <a:pPr/>
              <a:t>5</a:t>
            </a:fld>
            <a:endParaRPr lang="en-US" altLang="en-US"/>
          </a:p>
        </p:txBody>
      </p:sp>
    </p:spTree>
    <p:extLst>
      <p:ext uri="{BB962C8B-B14F-4D97-AF65-F5344CB8AC3E}">
        <p14:creationId xmlns:p14="http://schemas.microsoft.com/office/powerpoint/2010/main" val="2679786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ea typeface="ＭＳ Ｐゴシック" pitchFamily="34" charset="-128"/>
              </a:rPr>
              <a:t>Scholarship Online Application:</a:t>
            </a:r>
          </a:p>
          <a:p>
            <a:pPr marL="169581" indent="-169581">
              <a:buFont typeface="Arial" panose="020B0604020202020204" pitchFamily="34" charset="0"/>
              <a:buChar char="•"/>
            </a:pPr>
            <a:r>
              <a:rPr lang="en-US" altLang="en-US" dirty="0">
                <a:ea typeface="ＭＳ Ｐゴシック" pitchFamily="34" charset="-128"/>
              </a:rPr>
              <a:t>2 Essays</a:t>
            </a:r>
          </a:p>
          <a:p>
            <a:pPr marL="169581" indent="-169581">
              <a:buFont typeface="Arial" panose="020B0604020202020204" pitchFamily="34" charset="0"/>
              <a:buChar char="•"/>
            </a:pPr>
            <a:r>
              <a:rPr lang="en-US" altLang="en-US" dirty="0">
                <a:ea typeface="ＭＳ Ｐゴシック" pitchFamily="34" charset="-128"/>
              </a:rPr>
              <a:t>2 Recommendations (+1 optional)</a:t>
            </a:r>
          </a:p>
          <a:p>
            <a:pPr marL="169581" indent="-169581" defTabSz="904433">
              <a:buFont typeface="Arial" panose="020B0604020202020204" pitchFamily="34" charset="0"/>
              <a:buChar char="•"/>
            </a:pPr>
            <a:r>
              <a:rPr lang="en-US" altLang="en-US" dirty="0">
                <a:ea typeface="ＭＳ Ｐゴシック" pitchFamily="34" charset="-128"/>
              </a:rPr>
              <a:t>Budget</a:t>
            </a:r>
          </a:p>
          <a:p>
            <a:pPr marL="169581" indent="-169581">
              <a:buFont typeface="Arial" panose="020B0604020202020204" pitchFamily="34" charset="0"/>
              <a:buChar char="•"/>
            </a:pPr>
            <a:r>
              <a:rPr lang="en-US" altLang="en-US" dirty="0">
                <a:ea typeface="ＭＳ Ｐゴシック" pitchFamily="34" charset="-128"/>
              </a:rPr>
              <a:t>Transcript(s)</a:t>
            </a:r>
          </a:p>
          <a:p>
            <a:pPr marL="169581" indent="-169581" defTabSz="904433">
              <a:buFont typeface="Arial" panose="020B0604020202020204" pitchFamily="34" charset="0"/>
              <a:buChar char="•"/>
            </a:pPr>
            <a:r>
              <a:rPr lang="en-US" altLang="en-US" dirty="0">
                <a:ea typeface="ＭＳ Ｐゴシック" pitchFamily="34" charset="-128"/>
              </a:rPr>
              <a:t>Language Self-Assessment</a:t>
            </a:r>
          </a:p>
          <a:p>
            <a:pPr marL="169581" indent="-169581">
              <a:buFont typeface="Arial" panose="020B0604020202020204" pitchFamily="34" charset="0"/>
              <a:buChar char="•"/>
            </a:pPr>
            <a:r>
              <a:rPr lang="en-US" altLang="en-US" dirty="0">
                <a:ea typeface="ＭＳ Ｐゴシック" pitchFamily="34" charset="-128"/>
              </a:rPr>
              <a:t>Language Proficiency Form (optional)</a:t>
            </a:r>
          </a:p>
          <a:p>
            <a:pPr marL="169581" indent="-169581" defTabSz="904433">
              <a:buFont typeface="Arial" panose="020B0604020202020204" pitchFamily="34" charset="0"/>
              <a:buChar char="•"/>
            </a:pPr>
            <a:r>
              <a:rPr lang="en-US" altLang="en-US" dirty="0">
                <a:ea typeface="ＭＳ Ｐゴシック" pitchFamily="34" charset="-128"/>
              </a:rPr>
              <a:t>Study Abroad Program Description</a:t>
            </a:r>
          </a:p>
          <a:p>
            <a:endParaRPr lang="en-US" altLang="en-US" dirty="0">
              <a:ea typeface="ＭＳ Ｐゴシック" pitchFamily="34" charset="-128"/>
            </a:endParaRPr>
          </a:p>
          <a:p>
            <a:r>
              <a:rPr lang="en-US" altLang="en-US" b="1" dirty="0">
                <a:ea typeface="ＭＳ Ｐゴシック" pitchFamily="34" charset="-128"/>
              </a:rPr>
              <a:t>Fellowship Online Application:</a:t>
            </a:r>
          </a:p>
          <a:p>
            <a:pPr marL="169581" indent="-169581">
              <a:buFont typeface="Arial" panose="020B0604020202020204" pitchFamily="34" charset="0"/>
              <a:buChar char="•"/>
            </a:pPr>
            <a:r>
              <a:rPr lang="en-US" altLang="en-US" dirty="0">
                <a:ea typeface="ＭＳ Ｐゴシック" pitchFamily="34" charset="-128"/>
              </a:rPr>
              <a:t>2 Essays </a:t>
            </a:r>
          </a:p>
          <a:p>
            <a:pPr marL="169581" indent="-169581">
              <a:buFont typeface="Arial" panose="020B0604020202020204" pitchFamily="34" charset="0"/>
              <a:buChar char="•"/>
            </a:pPr>
            <a:r>
              <a:rPr lang="en-US" altLang="en-US" dirty="0">
                <a:ea typeface="ＭＳ Ｐゴシック" pitchFamily="34" charset="-128"/>
              </a:rPr>
              <a:t>3 Recommendations </a:t>
            </a:r>
          </a:p>
          <a:p>
            <a:pPr marL="169581" indent="-169581">
              <a:buFont typeface="Arial" panose="020B0604020202020204" pitchFamily="34" charset="0"/>
              <a:buChar char="•"/>
            </a:pPr>
            <a:r>
              <a:rPr lang="en-US" altLang="en-US" dirty="0">
                <a:ea typeface="ＭＳ Ｐゴシック" pitchFamily="34" charset="-128"/>
              </a:rPr>
              <a:t>Budget</a:t>
            </a:r>
          </a:p>
          <a:p>
            <a:pPr marL="169581" indent="-169581" defTabSz="904433">
              <a:buFont typeface="Arial" panose="020B0604020202020204" pitchFamily="34" charset="0"/>
              <a:buChar char="•"/>
              <a:defRPr/>
            </a:pPr>
            <a:r>
              <a:rPr lang="en-US" altLang="en-US" dirty="0">
                <a:ea typeface="ＭＳ Ｐゴシック" pitchFamily="34" charset="-128"/>
              </a:rPr>
              <a:t>Transcripts</a:t>
            </a:r>
          </a:p>
          <a:p>
            <a:pPr marL="169581" indent="-169581" defTabSz="904433">
              <a:buFont typeface="Arial" panose="020B0604020202020204" pitchFamily="34" charset="0"/>
              <a:buChar char="•"/>
            </a:pPr>
            <a:r>
              <a:rPr lang="en-US" altLang="en-US" dirty="0">
                <a:ea typeface="ＭＳ Ｐゴシック" pitchFamily="34" charset="-128"/>
              </a:rPr>
              <a:t>Language Self-Assessment</a:t>
            </a:r>
          </a:p>
          <a:p>
            <a:pPr marL="169581" indent="-169581">
              <a:buFont typeface="Arial" panose="020B0604020202020204" pitchFamily="34" charset="0"/>
              <a:buChar char="•"/>
            </a:pPr>
            <a:r>
              <a:rPr lang="en-US" altLang="en-US" dirty="0">
                <a:ea typeface="ＭＳ Ｐゴシック" pitchFamily="34" charset="-128"/>
              </a:rPr>
              <a:t>Language Proficiency Form (optional)</a:t>
            </a:r>
          </a:p>
          <a:p>
            <a:pPr marL="169581" indent="-169581">
              <a:buFont typeface="Arial" panose="020B0604020202020204" pitchFamily="34" charset="0"/>
              <a:buChar char="•"/>
            </a:pPr>
            <a:r>
              <a:rPr lang="en-US" altLang="en-US" dirty="0">
                <a:ea typeface="ＭＳ Ｐゴシック" pitchFamily="34" charset="-128"/>
              </a:rPr>
              <a:t>Letter of Overseas Affiliation  (not required at time of application)</a:t>
            </a:r>
          </a:p>
        </p:txBody>
      </p:sp>
      <p:sp>
        <p:nvSpPr>
          <p:cNvPr id="4" name="Slide Number Placeholder 3"/>
          <p:cNvSpPr>
            <a:spLocks noGrp="1"/>
          </p:cNvSpPr>
          <p:nvPr>
            <p:ph type="sldNum" sz="quarter" idx="10"/>
          </p:nvPr>
        </p:nvSpPr>
        <p:spPr/>
        <p:txBody>
          <a:bodyPr/>
          <a:lstStyle/>
          <a:p>
            <a:fld id="{681325CC-4B8C-4CB0-8876-A6AA90A44F82}" type="slidenum">
              <a:rPr lang="en-US" altLang="en-US" smtClean="0"/>
              <a:pPr/>
              <a:t>6</a:t>
            </a:fld>
            <a:endParaRPr lang="en-US" altLang="en-US"/>
          </a:p>
        </p:txBody>
      </p:sp>
    </p:spTree>
    <p:extLst>
      <p:ext uri="{BB962C8B-B14F-4D97-AF65-F5344CB8AC3E}">
        <p14:creationId xmlns:p14="http://schemas.microsoft.com/office/powerpoint/2010/main" val="18198141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The Boren Awards have one application cycle</a:t>
            </a:r>
            <a:r>
              <a:rPr lang="en-US" altLang="en-US" baseline="0" dirty="0"/>
              <a:t> per year. Applications for each award are due on the dates listed here at 5 pm EST. Boren Awards-funded study may begin as early as June 1 of the application year, or as late as March 1 of the following year. Once the program has started, the planned study should be continuous (allowing for short, infrequent, and pre-approved breaks). </a:t>
            </a:r>
            <a:endParaRPr lang="en-US" altLang="en-US" dirty="0"/>
          </a:p>
        </p:txBody>
      </p:sp>
      <p:sp>
        <p:nvSpPr>
          <p:cNvPr id="4" name="Slide Number Placeholder 3"/>
          <p:cNvSpPr>
            <a:spLocks noGrp="1"/>
          </p:cNvSpPr>
          <p:nvPr>
            <p:ph type="sldNum" sz="quarter" idx="5"/>
          </p:nvPr>
        </p:nvSpPr>
        <p:spPr/>
        <p:txBody>
          <a:bodyPr/>
          <a:lstStyle/>
          <a:p>
            <a:pPr fontAlgn="auto">
              <a:spcBef>
                <a:spcPts val="0"/>
              </a:spcBef>
              <a:spcAft>
                <a:spcPts val="0"/>
              </a:spcAft>
              <a:defRPr/>
            </a:pPr>
            <a:fld id="{EF601EBE-CC82-44C6-8E5D-88BC4CB2F02B}" type="slidenum">
              <a:rPr lang="en-US" altLang="en-US" sz="1800" kern="0" smtClean="0">
                <a:solidFill>
                  <a:sysClr val="windowText" lastClr="000000"/>
                </a:solidFill>
              </a:rPr>
              <a:pPr fontAlgn="auto">
                <a:spcBef>
                  <a:spcPts val="0"/>
                </a:spcBef>
                <a:spcAft>
                  <a:spcPts val="0"/>
                </a:spcAft>
                <a:defRPr/>
              </a:pPr>
              <a:t>7</a:t>
            </a:fld>
            <a:endParaRPr lang="en-US" altLang="en-US" sz="1800" kern="0">
              <a:solidFill>
                <a:sysClr val="windowText" lastClr="000000"/>
              </a:solidFill>
            </a:endParaRPr>
          </a:p>
        </p:txBody>
      </p:sp>
    </p:spTree>
    <p:extLst>
      <p:ext uri="{BB962C8B-B14F-4D97-AF65-F5344CB8AC3E}">
        <p14:creationId xmlns:p14="http://schemas.microsoft.com/office/powerpoint/2010/main" val="4415694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email address,</a:t>
            </a:r>
            <a:r>
              <a:rPr lang="en-US" baseline="0" dirty="0"/>
              <a:t> boren@iie.org, is the best way to get a quick and thorough response. </a:t>
            </a:r>
            <a:r>
              <a:rPr lang="en-US" b="1" baseline="0" dirty="0"/>
              <a:t>Questions not addressed in these slides or the notes that accompany them should be referred to boren@iie.org.</a:t>
            </a:r>
          </a:p>
          <a:p>
            <a:endParaRPr lang="en-US" baseline="0" dirty="0"/>
          </a:p>
          <a:p>
            <a:r>
              <a:rPr lang="en-US" baseline="0" dirty="0"/>
              <a:t>You (Boren Ambassadors) can contact me any time at jcary@iie.org or 202-487-7011.</a:t>
            </a:r>
            <a:endParaRPr lang="en-US" dirty="0"/>
          </a:p>
        </p:txBody>
      </p:sp>
      <p:sp>
        <p:nvSpPr>
          <p:cNvPr id="4" name="Slide Number Placeholder 3"/>
          <p:cNvSpPr>
            <a:spLocks noGrp="1"/>
          </p:cNvSpPr>
          <p:nvPr>
            <p:ph type="sldNum" sz="quarter" idx="10"/>
          </p:nvPr>
        </p:nvSpPr>
        <p:spPr/>
        <p:txBody>
          <a:bodyPr/>
          <a:lstStyle/>
          <a:p>
            <a:fld id="{681325CC-4B8C-4CB0-8876-A6AA90A44F82}" type="slidenum">
              <a:rPr lang="en-US" altLang="en-US" smtClean="0"/>
              <a:pPr/>
              <a:t>8</a:t>
            </a:fld>
            <a:endParaRPr lang="en-US" altLang="en-US"/>
          </a:p>
        </p:txBody>
      </p:sp>
    </p:spTree>
    <p:extLst>
      <p:ext uri="{BB962C8B-B14F-4D97-AF65-F5344CB8AC3E}">
        <p14:creationId xmlns:p14="http://schemas.microsoft.com/office/powerpoint/2010/main" val="42085871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7.emf"/><Relationship Id="rId4" Type="http://schemas.openxmlformats.org/officeDocument/2006/relationships/image" Target="../media/image6.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ext Body">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52413" y="4400550"/>
            <a:ext cx="966787"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4"/>
          <p:cNvSpPr>
            <a:spLocks noGrp="1"/>
          </p:cNvSpPr>
          <p:nvPr>
            <p:ph type="body" sz="quarter" idx="10"/>
          </p:nvPr>
        </p:nvSpPr>
        <p:spPr>
          <a:xfrm>
            <a:off x="1066800" y="514350"/>
            <a:ext cx="7010400" cy="457200"/>
          </a:xfrm>
          <a:prstGeom prst="rect">
            <a:avLst/>
          </a:prstGeom>
        </p:spPr>
        <p:txBody>
          <a:bodyPr/>
          <a:lstStyle>
            <a:lvl1pPr marL="0" indent="0">
              <a:buNone/>
              <a:defRPr b="1" i="0" cap="all" baseline="0">
                <a:solidFill>
                  <a:schemeClr val="tx2"/>
                </a:solidFill>
                <a:latin typeface="Calibri" pitchFamily="34" charset="0"/>
              </a:defRPr>
            </a:lvl1pPr>
          </a:lstStyle>
          <a:p>
            <a:pPr lvl="0"/>
            <a:r>
              <a:rPr lang="en-US" sz="2400"/>
              <a:t>Click to edit Master text styles</a:t>
            </a:r>
          </a:p>
        </p:txBody>
      </p:sp>
      <p:sp>
        <p:nvSpPr>
          <p:cNvPr id="8" name="Text Placeholder 7"/>
          <p:cNvSpPr>
            <a:spLocks noGrp="1"/>
          </p:cNvSpPr>
          <p:nvPr>
            <p:ph type="body" sz="quarter" idx="11"/>
          </p:nvPr>
        </p:nvSpPr>
        <p:spPr>
          <a:xfrm>
            <a:off x="1066800" y="1123950"/>
            <a:ext cx="6934200" cy="2667000"/>
          </a:xfrm>
          <a:prstGeom prst="rect">
            <a:avLst/>
          </a:prstGeom>
        </p:spPr>
        <p:txBody>
          <a:bodyPr/>
          <a:lstStyle>
            <a:lvl1pPr marL="285750" indent="-285750" eaLnBrk="1" hangingPunct="1">
              <a:lnSpc>
                <a:spcPct val="90000"/>
              </a:lnSpc>
              <a:spcBef>
                <a:spcPct val="20000"/>
              </a:spcBef>
              <a:buClr>
                <a:srgbClr val="5EB122"/>
              </a:buClr>
              <a:buFont typeface="Arial" pitchFamily="34" charset="0"/>
              <a:buChar char="•"/>
              <a:defRPr sz="1500" baseline="0"/>
            </a:lvl1pPr>
            <a:lvl2pPr marL="628650" indent="-285750">
              <a:buClr>
                <a:srgbClr val="0076C0"/>
              </a:buClr>
              <a:buFont typeface="Wingdings" pitchFamily="2" charset="2"/>
              <a:buChar char="§"/>
              <a:defRPr baseline="0"/>
            </a:lvl2pPr>
          </a:lstStyle>
          <a:p>
            <a:pPr lvl="0" eaLnBrk="1" hangingPunct="1">
              <a:lnSpc>
                <a:spcPct val="90000"/>
              </a:lnSpc>
              <a:spcBef>
                <a:spcPct val="20000"/>
              </a:spcBef>
            </a:pPr>
            <a:r>
              <a:rPr lang="en-US" altLang="en-US" sz="1800" b="1">
                <a:latin typeface="Calibri" pitchFamily="34" charset="0"/>
              </a:rPr>
              <a:t>Click to edit Master text styles</a:t>
            </a:r>
          </a:p>
        </p:txBody>
      </p:sp>
    </p:spTree>
    <p:extLst>
      <p:ext uri="{BB962C8B-B14F-4D97-AF65-F5344CB8AC3E}">
        <p14:creationId xmlns:p14="http://schemas.microsoft.com/office/powerpoint/2010/main" val="4079757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t="-27000"/>
          </a:stretch>
        </a:blipFill>
        <a:effectLst/>
      </p:bgPr>
    </p:bg>
    <p:spTree>
      <p:nvGrpSpPr>
        <p:cNvPr id="1" name=""/>
        <p:cNvGrpSpPr/>
        <p:nvPr/>
      </p:nvGrpSpPr>
      <p:grpSpPr>
        <a:xfrm>
          <a:off x="0" y="0"/>
          <a:ext cx="0" cy="0"/>
          <a:chOff x="0" y="0"/>
          <a:chExt cx="0" cy="0"/>
        </a:xfrm>
      </p:grpSpPr>
      <p:pic>
        <p:nvPicPr>
          <p:cNvPr id="7" name="Picture 2"/>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074863" y="454025"/>
            <a:ext cx="5392737" cy="296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4"/>
          <p:cNvSpPr txBox="1">
            <a:spLocks noChangeArrowheads="1"/>
          </p:cNvSpPr>
          <p:nvPr userDrawn="1"/>
        </p:nvSpPr>
        <p:spPr bwMode="auto">
          <a:xfrm>
            <a:off x="381000" y="4211638"/>
            <a:ext cx="4191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100">
                <a:solidFill>
                  <a:schemeClr val="tx1"/>
                </a:solidFill>
                <a:latin typeface="Trebuchet MS" pitchFamily="34" charset="0"/>
              </a:defRPr>
            </a:lvl1pPr>
            <a:lvl2pPr marL="742950" indent="-285750">
              <a:defRPr sz="2100">
                <a:solidFill>
                  <a:schemeClr val="tx1"/>
                </a:solidFill>
                <a:latin typeface="Trebuchet MS" pitchFamily="34" charset="0"/>
              </a:defRPr>
            </a:lvl2pPr>
            <a:lvl3pPr marL="1143000" indent="-228600">
              <a:defRPr>
                <a:solidFill>
                  <a:schemeClr val="tx1"/>
                </a:solidFill>
                <a:latin typeface="Trebuchet MS" pitchFamily="34" charset="0"/>
              </a:defRPr>
            </a:lvl3pPr>
            <a:lvl4pPr marL="1600200" indent="-228600">
              <a:defRPr sz="1500">
                <a:solidFill>
                  <a:schemeClr val="tx1"/>
                </a:solidFill>
                <a:latin typeface="Trebuchet MS" pitchFamily="34" charset="0"/>
              </a:defRPr>
            </a:lvl4pPr>
            <a:lvl5pPr marL="2057400" indent="-228600">
              <a:defRPr sz="1500">
                <a:solidFill>
                  <a:schemeClr val="tx1"/>
                </a:solidFill>
                <a:latin typeface="Trebuchet MS" pitchFamily="34" charset="0"/>
              </a:defRPr>
            </a:lvl5pPr>
            <a:lvl6pPr marL="2514600" indent="-228600" eaLnBrk="0" hangingPunct="0">
              <a:defRPr sz="1500">
                <a:solidFill>
                  <a:schemeClr val="tx1"/>
                </a:solidFill>
                <a:latin typeface="Trebuchet MS" pitchFamily="34" charset="0"/>
              </a:defRPr>
            </a:lvl6pPr>
            <a:lvl7pPr marL="2971800" indent="-228600" eaLnBrk="0" hangingPunct="0">
              <a:defRPr sz="1500">
                <a:solidFill>
                  <a:schemeClr val="tx1"/>
                </a:solidFill>
                <a:latin typeface="Trebuchet MS" pitchFamily="34" charset="0"/>
              </a:defRPr>
            </a:lvl7pPr>
            <a:lvl8pPr marL="3429000" indent="-228600" eaLnBrk="0" hangingPunct="0">
              <a:defRPr sz="1500">
                <a:solidFill>
                  <a:schemeClr val="tx1"/>
                </a:solidFill>
                <a:latin typeface="Trebuchet MS" pitchFamily="34" charset="0"/>
              </a:defRPr>
            </a:lvl8pPr>
            <a:lvl9pPr marL="3886200" indent="-228600" eaLnBrk="0" hangingPunct="0">
              <a:defRPr sz="1500">
                <a:solidFill>
                  <a:schemeClr val="tx1"/>
                </a:solidFill>
                <a:latin typeface="Trebuchet MS" pitchFamily="34" charset="0"/>
              </a:defRPr>
            </a:lvl9pPr>
          </a:lstStyle>
          <a:p>
            <a:pPr eaLnBrk="1" hangingPunct="1">
              <a:lnSpc>
                <a:spcPct val="150000"/>
              </a:lnSpc>
            </a:pPr>
            <a:r>
              <a:rPr lang="en-US" altLang="en-US" sz="1200" b="1" dirty="0">
                <a:solidFill>
                  <a:schemeClr val="bg1"/>
                </a:solidFill>
                <a:latin typeface="Calibri" pitchFamily="34" charset="0"/>
                <a:ea typeface="Calibri" pitchFamily="34" charset="0"/>
                <a:cs typeface="Calibri" pitchFamily="34" charset="0"/>
              </a:rPr>
              <a:t>A National Security Education Program Initiative</a:t>
            </a:r>
          </a:p>
          <a:p>
            <a:pPr eaLnBrk="1" hangingPunct="1">
              <a:lnSpc>
                <a:spcPct val="150000"/>
              </a:lnSpc>
            </a:pPr>
            <a:r>
              <a:rPr lang="en-US" altLang="en-US" sz="1200" b="1" dirty="0">
                <a:solidFill>
                  <a:schemeClr val="bg1"/>
                </a:solidFill>
                <a:latin typeface="Calibri" pitchFamily="34" charset="0"/>
                <a:ea typeface="Calibri" pitchFamily="34" charset="0"/>
                <a:cs typeface="Calibri" pitchFamily="34" charset="0"/>
              </a:rPr>
              <a:t>Administered by the Institute of International Education</a:t>
            </a:r>
          </a:p>
        </p:txBody>
      </p:sp>
    </p:spTree>
    <p:extLst>
      <p:ext uri="{BB962C8B-B14F-4D97-AF65-F5344CB8AC3E}">
        <p14:creationId xmlns:p14="http://schemas.microsoft.com/office/powerpoint/2010/main" val="19599385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amp; Graphics Body">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52413" y="4400550"/>
            <a:ext cx="966787"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4"/>
          <p:cNvSpPr>
            <a:spLocks noGrp="1"/>
          </p:cNvSpPr>
          <p:nvPr>
            <p:ph type="body" sz="quarter" idx="10"/>
          </p:nvPr>
        </p:nvSpPr>
        <p:spPr>
          <a:xfrm>
            <a:off x="1066800" y="514350"/>
            <a:ext cx="7010400" cy="457200"/>
          </a:xfrm>
          <a:prstGeom prst="rect">
            <a:avLst/>
          </a:prstGeom>
        </p:spPr>
        <p:txBody>
          <a:bodyPr/>
          <a:lstStyle>
            <a:lvl1pPr marL="0" indent="0">
              <a:buNone/>
              <a:defRPr b="1" i="0" cap="all" baseline="0">
                <a:solidFill>
                  <a:schemeClr val="tx2"/>
                </a:solidFill>
                <a:latin typeface="Calibri" pitchFamily="34" charset="0"/>
              </a:defRPr>
            </a:lvl1pPr>
          </a:lstStyle>
          <a:p>
            <a:pPr lvl="0"/>
            <a:r>
              <a:rPr lang="en-US" sz="2400"/>
              <a:t>Click to edit Master text styles</a:t>
            </a:r>
          </a:p>
        </p:txBody>
      </p:sp>
      <p:sp>
        <p:nvSpPr>
          <p:cNvPr id="8" name="Text Placeholder 7"/>
          <p:cNvSpPr>
            <a:spLocks noGrp="1"/>
          </p:cNvSpPr>
          <p:nvPr>
            <p:ph type="body" sz="quarter" idx="11"/>
          </p:nvPr>
        </p:nvSpPr>
        <p:spPr>
          <a:xfrm>
            <a:off x="1066800" y="1123950"/>
            <a:ext cx="3352800" cy="2667000"/>
          </a:xfrm>
          <a:prstGeom prst="rect">
            <a:avLst/>
          </a:prstGeom>
        </p:spPr>
        <p:txBody>
          <a:bodyPr/>
          <a:lstStyle>
            <a:lvl1pPr marL="285750" indent="-285750" eaLnBrk="1" hangingPunct="1">
              <a:lnSpc>
                <a:spcPct val="90000"/>
              </a:lnSpc>
              <a:spcBef>
                <a:spcPct val="20000"/>
              </a:spcBef>
              <a:buClr>
                <a:srgbClr val="5EB122"/>
              </a:buClr>
              <a:buFont typeface="Arial" pitchFamily="34" charset="0"/>
              <a:buChar char="•"/>
              <a:defRPr sz="1500" baseline="0"/>
            </a:lvl1pPr>
            <a:lvl2pPr marL="628650" indent="-285750">
              <a:buClr>
                <a:srgbClr val="0076C0"/>
              </a:buClr>
              <a:buFont typeface="Wingdings" pitchFamily="2" charset="2"/>
              <a:buChar char="§"/>
              <a:defRPr baseline="0"/>
            </a:lvl2pPr>
          </a:lstStyle>
          <a:p>
            <a:pPr lvl="0" eaLnBrk="1" hangingPunct="1">
              <a:lnSpc>
                <a:spcPct val="90000"/>
              </a:lnSpc>
              <a:spcBef>
                <a:spcPct val="20000"/>
              </a:spcBef>
            </a:pPr>
            <a:r>
              <a:rPr lang="en-US" altLang="en-US" sz="1800" b="1">
                <a:latin typeface="Calibri" pitchFamily="34" charset="0"/>
              </a:rPr>
              <a:t>Click to edit Master text styles</a:t>
            </a:r>
          </a:p>
        </p:txBody>
      </p:sp>
      <p:sp>
        <p:nvSpPr>
          <p:cNvPr id="4" name="Picture Placeholder 3"/>
          <p:cNvSpPr>
            <a:spLocks noGrp="1"/>
          </p:cNvSpPr>
          <p:nvPr>
            <p:ph type="pic" sz="quarter" idx="12"/>
          </p:nvPr>
        </p:nvSpPr>
        <p:spPr>
          <a:xfrm>
            <a:off x="4724400" y="1123950"/>
            <a:ext cx="3352800" cy="2667000"/>
          </a:xfrm>
          <a:prstGeom prst="rect">
            <a:avLst/>
          </a:prstGeom>
        </p:spPr>
        <p:txBody>
          <a:bodyPr/>
          <a:lstStyle/>
          <a:p>
            <a:r>
              <a:rPr lang="en-US"/>
              <a:t>Click icon to add picture</a:t>
            </a:r>
          </a:p>
        </p:txBody>
      </p:sp>
    </p:spTree>
    <p:extLst>
      <p:ext uri="{BB962C8B-B14F-4D97-AF65-F5344CB8AC3E}">
        <p14:creationId xmlns:p14="http://schemas.microsoft.com/office/powerpoint/2010/main" val="18090164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 Graphics Body">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52413" y="4400550"/>
            <a:ext cx="966787"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4"/>
          <p:cNvSpPr>
            <a:spLocks noGrp="1"/>
          </p:cNvSpPr>
          <p:nvPr>
            <p:ph type="body" sz="quarter" idx="10"/>
          </p:nvPr>
        </p:nvSpPr>
        <p:spPr>
          <a:xfrm>
            <a:off x="1066800" y="514350"/>
            <a:ext cx="7010400" cy="457200"/>
          </a:xfrm>
          <a:prstGeom prst="rect">
            <a:avLst/>
          </a:prstGeom>
        </p:spPr>
        <p:txBody>
          <a:bodyPr/>
          <a:lstStyle>
            <a:lvl1pPr marL="0" indent="0">
              <a:buNone/>
              <a:defRPr b="1" i="0" cap="all" baseline="0">
                <a:solidFill>
                  <a:schemeClr val="tx2"/>
                </a:solidFill>
                <a:latin typeface="Calibri" pitchFamily="34" charset="0"/>
              </a:defRPr>
            </a:lvl1pPr>
          </a:lstStyle>
          <a:p>
            <a:pPr lvl="0"/>
            <a:r>
              <a:rPr lang="en-US" sz="2400"/>
              <a:t>Click to edit Master text styles</a:t>
            </a:r>
          </a:p>
        </p:txBody>
      </p:sp>
      <p:sp>
        <p:nvSpPr>
          <p:cNvPr id="6" name="Picture Placeholder 3"/>
          <p:cNvSpPr>
            <a:spLocks noGrp="1"/>
          </p:cNvSpPr>
          <p:nvPr>
            <p:ph type="pic" sz="quarter" idx="13"/>
          </p:nvPr>
        </p:nvSpPr>
        <p:spPr>
          <a:xfrm>
            <a:off x="1066800" y="1123950"/>
            <a:ext cx="7010400" cy="2667000"/>
          </a:xfrm>
          <a:prstGeom prst="rect">
            <a:avLst/>
          </a:prstGeom>
        </p:spPr>
        <p:txBody>
          <a:bodyPr/>
          <a:lstStyle/>
          <a:p>
            <a:r>
              <a:rPr lang="en-US"/>
              <a:t>Click icon to add picture</a:t>
            </a:r>
          </a:p>
        </p:txBody>
      </p:sp>
    </p:spTree>
    <p:extLst>
      <p:ext uri="{BB962C8B-B14F-4D97-AF65-F5344CB8AC3E}">
        <p14:creationId xmlns:p14="http://schemas.microsoft.com/office/powerpoint/2010/main" val="3486507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Graphics Body">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52413" y="4400550"/>
            <a:ext cx="966787"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4"/>
          <p:cNvSpPr>
            <a:spLocks noGrp="1"/>
          </p:cNvSpPr>
          <p:nvPr>
            <p:ph type="body" sz="quarter" idx="10"/>
          </p:nvPr>
        </p:nvSpPr>
        <p:spPr>
          <a:xfrm>
            <a:off x="1066800" y="514350"/>
            <a:ext cx="7010400" cy="457200"/>
          </a:xfrm>
          <a:prstGeom prst="rect">
            <a:avLst/>
          </a:prstGeom>
        </p:spPr>
        <p:txBody>
          <a:bodyPr/>
          <a:lstStyle>
            <a:lvl1pPr marL="0" indent="0">
              <a:buNone/>
              <a:defRPr b="1" i="0" cap="all" baseline="0">
                <a:solidFill>
                  <a:schemeClr val="tx2"/>
                </a:solidFill>
                <a:latin typeface="Calibri" pitchFamily="34" charset="0"/>
              </a:defRPr>
            </a:lvl1pPr>
          </a:lstStyle>
          <a:p>
            <a:pPr lvl="0"/>
            <a:r>
              <a:rPr lang="en-US" sz="2400"/>
              <a:t>Click to edit Master text styles</a:t>
            </a:r>
          </a:p>
        </p:txBody>
      </p:sp>
      <p:sp>
        <p:nvSpPr>
          <p:cNvPr id="4" name="Picture Placeholder 3"/>
          <p:cNvSpPr>
            <a:spLocks noGrp="1"/>
          </p:cNvSpPr>
          <p:nvPr>
            <p:ph type="pic" sz="quarter" idx="12"/>
          </p:nvPr>
        </p:nvSpPr>
        <p:spPr>
          <a:xfrm>
            <a:off x="4724400" y="1123950"/>
            <a:ext cx="3352800" cy="2667000"/>
          </a:xfrm>
          <a:prstGeom prst="rect">
            <a:avLst/>
          </a:prstGeom>
        </p:spPr>
        <p:txBody>
          <a:bodyPr/>
          <a:lstStyle/>
          <a:p>
            <a:r>
              <a:rPr lang="en-US"/>
              <a:t>Click icon to add picture</a:t>
            </a:r>
          </a:p>
        </p:txBody>
      </p:sp>
      <p:sp>
        <p:nvSpPr>
          <p:cNvPr id="6" name="Picture Placeholder 3"/>
          <p:cNvSpPr>
            <a:spLocks noGrp="1"/>
          </p:cNvSpPr>
          <p:nvPr>
            <p:ph type="pic" sz="quarter" idx="13"/>
          </p:nvPr>
        </p:nvSpPr>
        <p:spPr>
          <a:xfrm>
            <a:off x="1066800" y="1123950"/>
            <a:ext cx="3352800" cy="2667000"/>
          </a:xfrm>
          <a:prstGeom prst="rect">
            <a:avLst/>
          </a:prstGeom>
        </p:spPr>
        <p:txBody>
          <a:bodyPr/>
          <a:lstStyle/>
          <a:p>
            <a:r>
              <a:rPr lang="en-US"/>
              <a:t>Click icon to add picture</a:t>
            </a:r>
          </a:p>
        </p:txBody>
      </p:sp>
    </p:spTree>
    <p:extLst>
      <p:ext uri="{BB962C8B-B14F-4D97-AF65-F5344CB8AC3E}">
        <p14:creationId xmlns:p14="http://schemas.microsoft.com/office/powerpoint/2010/main" val="11019861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Final">
    <p:spTree>
      <p:nvGrpSpPr>
        <p:cNvPr id="1" name=""/>
        <p:cNvGrpSpPr/>
        <p:nvPr/>
      </p:nvGrpSpPr>
      <p:grpSpPr>
        <a:xfrm>
          <a:off x="0" y="0"/>
          <a:ext cx="0" cy="0"/>
          <a:chOff x="0" y="0"/>
          <a:chExt cx="0" cy="0"/>
        </a:xfrm>
      </p:grpSpPr>
      <p:pic>
        <p:nvPicPr>
          <p:cNvPr id="7" name="Picture 2"/>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52413" y="4400550"/>
            <a:ext cx="966787"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3"/>
          <p:cNvSpPr txBox="1">
            <a:spLocks noChangeArrowheads="1"/>
          </p:cNvSpPr>
          <p:nvPr userDrawn="1"/>
        </p:nvSpPr>
        <p:spPr bwMode="auto">
          <a:xfrm>
            <a:off x="1066800" y="1200150"/>
            <a:ext cx="4419600" cy="281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100">
                <a:solidFill>
                  <a:schemeClr val="tx1"/>
                </a:solidFill>
                <a:latin typeface="Trebuchet MS" pitchFamily="34" charset="0"/>
              </a:defRPr>
            </a:lvl1pPr>
            <a:lvl2pPr marL="742950" indent="-285750">
              <a:defRPr sz="2100">
                <a:solidFill>
                  <a:schemeClr val="tx1"/>
                </a:solidFill>
                <a:latin typeface="Trebuchet MS" pitchFamily="34" charset="0"/>
              </a:defRPr>
            </a:lvl2pPr>
            <a:lvl3pPr marL="1143000" indent="-228600">
              <a:defRPr>
                <a:solidFill>
                  <a:schemeClr val="tx1"/>
                </a:solidFill>
                <a:latin typeface="Trebuchet MS" pitchFamily="34" charset="0"/>
              </a:defRPr>
            </a:lvl3pPr>
            <a:lvl4pPr marL="1600200" indent="-228600">
              <a:defRPr sz="1500">
                <a:solidFill>
                  <a:schemeClr val="tx1"/>
                </a:solidFill>
                <a:latin typeface="Trebuchet MS" pitchFamily="34" charset="0"/>
              </a:defRPr>
            </a:lvl4pPr>
            <a:lvl5pPr marL="2057400" indent="-228600">
              <a:defRPr sz="1500">
                <a:solidFill>
                  <a:schemeClr val="tx1"/>
                </a:solidFill>
                <a:latin typeface="Trebuchet MS" pitchFamily="34" charset="0"/>
              </a:defRPr>
            </a:lvl5pPr>
            <a:lvl6pPr marL="2514600" indent="-228600" eaLnBrk="0" hangingPunct="0">
              <a:defRPr sz="1500">
                <a:solidFill>
                  <a:schemeClr val="tx1"/>
                </a:solidFill>
                <a:latin typeface="Trebuchet MS" pitchFamily="34" charset="0"/>
              </a:defRPr>
            </a:lvl6pPr>
            <a:lvl7pPr marL="2971800" indent="-228600" eaLnBrk="0" hangingPunct="0">
              <a:defRPr sz="1500">
                <a:solidFill>
                  <a:schemeClr val="tx1"/>
                </a:solidFill>
                <a:latin typeface="Trebuchet MS" pitchFamily="34" charset="0"/>
              </a:defRPr>
            </a:lvl7pPr>
            <a:lvl8pPr marL="3429000" indent="-228600" eaLnBrk="0" hangingPunct="0">
              <a:defRPr sz="1500">
                <a:solidFill>
                  <a:schemeClr val="tx1"/>
                </a:solidFill>
                <a:latin typeface="Trebuchet MS" pitchFamily="34" charset="0"/>
              </a:defRPr>
            </a:lvl8pPr>
            <a:lvl9pPr marL="3886200" indent="-228600" eaLnBrk="0" hangingPunct="0">
              <a:defRPr sz="1500">
                <a:solidFill>
                  <a:schemeClr val="tx1"/>
                </a:solidFill>
                <a:latin typeface="Trebuchet MS" pitchFamily="34" charset="0"/>
              </a:defRPr>
            </a:lvl9pPr>
          </a:lstStyle>
          <a:p>
            <a:pPr eaLnBrk="1" hangingPunct="1">
              <a:lnSpc>
                <a:spcPct val="90000"/>
              </a:lnSpc>
              <a:spcBef>
                <a:spcPct val="20000"/>
              </a:spcBef>
            </a:pPr>
            <a:r>
              <a:rPr lang="en-US" altLang="en-US" sz="2400" b="1" dirty="0">
                <a:latin typeface="Calibri" pitchFamily="34" charset="0"/>
                <a:ea typeface="Calibri" pitchFamily="34" charset="0"/>
                <a:cs typeface="Calibri" pitchFamily="34" charset="0"/>
              </a:rPr>
              <a:t>BOREN AWARDS</a:t>
            </a:r>
          </a:p>
          <a:p>
            <a:pPr eaLnBrk="1" hangingPunct="1">
              <a:lnSpc>
                <a:spcPct val="90000"/>
              </a:lnSpc>
              <a:spcBef>
                <a:spcPct val="20000"/>
              </a:spcBef>
            </a:pPr>
            <a:r>
              <a:rPr lang="en-US" altLang="en-US" sz="1800" b="1" dirty="0">
                <a:latin typeface="Calibri" pitchFamily="34" charset="0"/>
                <a:ea typeface="Calibri" pitchFamily="34" charset="0"/>
                <a:cs typeface="Calibri" pitchFamily="34" charset="0"/>
              </a:rPr>
              <a:t>Institute of International Education</a:t>
            </a:r>
          </a:p>
          <a:p>
            <a:pPr eaLnBrk="1" hangingPunct="1">
              <a:lnSpc>
                <a:spcPct val="90000"/>
              </a:lnSpc>
              <a:spcBef>
                <a:spcPct val="20000"/>
              </a:spcBef>
            </a:pPr>
            <a:r>
              <a:rPr lang="en-US" altLang="en-US" sz="1800" b="1" dirty="0">
                <a:latin typeface="Calibri" pitchFamily="34" charset="0"/>
                <a:ea typeface="Calibri" pitchFamily="34" charset="0"/>
                <a:cs typeface="Calibri" pitchFamily="34" charset="0"/>
              </a:rPr>
              <a:t>1400 K Street, NW, Suite 700</a:t>
            </a:r>
          </a:p>
          <a:p>
            <a:pPr eaLnBrk="1" hangingPunct="1">
              <a:lnSpc>
                <a:spcPct val="90000"/>
              </a:lnSpc>
              <a:spcBef>
                <a:spcPct val="20000"/>
              </a:spcBef>
            </a:pPr>
            <a:r>
              <a:rPr lang="en-US" altLang="en-US" sz="1800" b="1" dirty="0">
                <a:latin typeface="Calibri" pitchFamily="34" charset="0"/>
                <a:ea typeface="Calibri" pitchFamily="34" charset="0"/>
                <a:cs typeface="Calibri" pitchFamily="34" charset="0"/>
              </a:rPr>
              <a:t>Washington, DC 20005</a:t>
            </a:r>
          </a:p>
          <a:p>
            <a:pPr eaLnBrk="1" hangingPunct="1">
              <a:lnSpc>
                <a:spcPct val="90000"/>
              </a:lnSpc>
              <a:spcBef>
                <a:spcPct val="20000"/>
              </a:spcBef>
            </a:pPr>
            <a:endParaRPr lang="en-US" altLang="en-US" sz="1800" b="1" dirty="0">
              <a:latin typeface="Calibri" pitchFamily="34" charset="0"/>
              <a:ea typeface="Calibri" pitchFamily="34" charset="0"/>
              <a:cs typeface="Calibri" pitchFamily="34" charset="0"/>
            </a:endParaRPr>
          </a:p>
          <a:p>
            <a:pPr eaLnBrk="1" hangingPunct="1">
              <a:lnSpc>
                <a:spcPct val="90000"/>
              </a:lnSpc>
              <a:spcBef>
                <a:spcPct val="20000"/>
              </a:spcBef>
            </a:pPr>
            <a:r>
              <a:rPr lang="en-US" altLang="en-US" sz="1800" b="1" dirty="0">
                <a:latin typeface="Calibri" pitchFamily="34" charset="0"/>
                <a:ea typeface="Calibri" pitchFamily="34" charset="0"/>
                <a:cs typeface="Calibri" pitchFamily="34" charset="0"/>
              </a:rPr>
              <a:t>boren@iie.org</a:t>
            </a:r>
          </a:p>
          <a:p>
            <a:pPr eaLnBrk="1" hangingPunct="1">
              <a:lnSpc>
                <a:spcPct val="90000"/>
              </a:lnSpc>
              <a:spcBef>
                <a:spcPct val="20000"/>
              </a:spcBef>
            </a:pPr>
            <a:r>
              <a:rPr lang="en-US" altLang="en-US" sz="1800" b="1" dirty="0">
                <a:latin typeface="Calibri" pitchFamily="34" charset="0"/>
                <a:ea typeface="Calibri" pitchFamily="34" charset="0"/>
                <a:cs typeface="Calibri" pitchFamily="34" charset="0"/>
              </a:rPr>
              <a:t>1-800-618-NSEP</a:t>
            </a:r>
          </a:p>
          <a:p>
            <a:pPr eaLnBrk="1" hangingPunct="1">
              <a:lnSpc>
                <a:spcPct val="90000"/>
              </a:lnSpc>
              <a:spcBef>
                <a:spcPct val="20000"/>
              </a:spcBef>
            </a:pPr>
            <a:r>
              <a:rPr lang="en-US" altLang="en-US" sz="1800" b="1" dirty="0">
                <a:latin typeface="Calibri" pitchFamily="34" charset="0"/>
                <a:ea typeface="Calibri" pitchFamily="34" charset="0"/>
                <a:cs typeface="Calibri" pitchFamily="34" charset="0"/>
              </a:rPr>
              <a:t>www.borenawards.org</a:t>
            </a:r>
          </a:p>
        </p:txBody>
      </p:sp>
      <p:sp>
        <p:nvSpPr>
          <p:cNvPr id="9" name="TextBox 8"/>
          <p:cNvSpPr txBox="1"/>
          <p:nvPr userDrawn="1"/>
        </p:nvSpPr>
        <p:spPr>
          <a:xfrm>
            <a:off x="1066800" y="514350"/>
            <a:ext cx="4876800" cy="461665"/>
          </a:xfrm>
          <a:prstGeom prst="rect">
            <a:avLst/>
          </a:prstGeom>
          <a:noFill/>
        </p:spPr>
        <p:txBody>
          <a:bodyPr wrap="square" rtlCol="0">
            <a:spAutoFit/>
          </a:bodyPr>
          <a:lstStyle/>
          <a:p>
            <a:r>
              <a:rPr lang="en-US" altLang="en-US" sz="2400" b="1" dirty="0">
                <a:solidFill>
                  <a:schemeClr val="tx2"/>
                </a:solidFill>
                <a:latin typeface="Calibri" pitchFamily="34" charset="0"/>
                <a:ea typeface="Calibri" pitchFamily="34" charset="0"/>
                <a:cs typeface="Calibri" pitchFamily="34" charset="0"/>
              </a:rPr>
              <a:t>CONTACT</a:t>
            </a:r>
            <a:r>
              <a:rPr lang="en-US" altLang="en-US" sz="2400" b="1" baseline="0" dirty="0">
                <a:solidFill>
                  <a:schemeClr val="tx2"/>
                </a:solidFill>
                <a:latin typeface="Calibri" pitchFamily="34" charset="0"/>
                <a:ea typeface="Calibri" pitchFamily="34" charset="0"/>
                <a:cs typeface="Calibri" pitchFamily="34" charset="0"/>
              </a:rPr>
              <a:t> US</a:t>
            </a:r>
            <a:endParaRPr lang="en-US" sz="2400" dirty="0">
              <a:solidFill>
                <a:schemeClr val="tx2"/>
              </a:solidFill>
            </a:endParaRPr>
          </a:p>
        </p:txBody>
      </p:sp>
      <p:pic>
        <p:nvPicPr>
          <p:cNvPr id="10" name="Picture 6"/>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148263" y="3033713"/>
            <a:ext cx="595312"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7"/>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5912441" y="3028950"/>
            <a:ext cx="596900"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8"/>
          <p:cNvPicPr>
            <a:picLocks noChangeAspect="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6630988" y="3028950"/>
            <a:ext cx="596900"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440606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a:lum/>
          </a:blip>
          <a:srcRect/>
          <a:stretch>
            <a:fillRect t="32000"/>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4639" r:id="rId1"/>
    <p:sldLayoutId id="2147484631" r:id="rId2"/>
    <p:sldLayoutId id="2147484640" r:id="rId3"/>
    <p:sldLayoutId id="2147484642" r:id="rId4"/>
    <p:sldLayoutId id="2147484641" r:id="rId5"/>
    <p:sldLayoutId id="2147484637" r:id="rId6"/>
  </p:sldLayoutIdLst>
  <p:txStyles>
    <p:titleStyle>
      <a:lvl1pPr algn="ctr" rtl="0" eaLnBrk="1" fontAlgn="base" hangingPunct="1">
        <a:spcBef>
          <a:spcPct val="0"/>
        </a:spcBef>
        <a:spcAft>
          <a:spcPct val="0"/>
        </a:spcAft>
        <a:defRPr sz="3300">
          <a:solidFill>
            <a:schemeClr val="tx2"/>
          </a:solidFill>
          <a:latin typeface="+mj-lt"/>
          <a:ea typeface="ＭＳ Ｐゴシック" charset="0"/>
          <a:cs typeface="+mj-cs"/>
        </a:defRPr>
      </a:lvl1pPr>
      <a:lvl2pPr algn="ctr" rtl="0" eaLnBrk="1" fontAlgn="base" hangingPunct="1">
        <a:spcBef>
          <a:spcPct val="0"/>
        </a:spcBef>
        <a:spcAft>
          <a:spcPct val="0"/>
        </a:spcAft>
        <a:defRPr sz="3300">
          <a:solidFill>
            <a:schemeClr val="tx2"/>
          </a:solidFill>
          <a:latin typeface="Arial" charset="0"/>
          <a:ea typeface="ＭＳ Ｐゴシック" charset="0"/>
        </a:defRPr>
      </a:lvl2pPr>
      <a:lvl3pPr algn="ctr" rtl="0" eaLnBrk="1" fontAlgn="base" hangingPunct="1">
        <a:spcBef>
          <a:spcPct val="0"/>
        </a:spcBef>
        <a:spcAft>
          <a:spcPct val="0"/>
        </a:spcAft>
        <a:defRPr sz="3300">
          <a:solidFill>
            <a:schemeClr val="tx2"/>
          </a:solidFill>
          <a:latin typeface="Arial" charset="0"/>
          <a:ea typeface="ＭＳ Ｐゴシック" charset="0"/>
        </a:defRPr>
      </a:lvl3pPr>
      <a:lvl4pPr algn="ctr" rtl="0" eaLnBrk="1" fontAlgn="base" hangingPunct="1">
        <a:spcBef>
          <a:spcPct val="0"/>
        </a:spcBef>
        <a:spcAft>
          <a:spcPct val="0"/>
        </a:spcAft>
        <a:defRPr sz="3300">
          <a:solidFill>
            <a:schemeClr val="tx2"/>
          </a:solidFill>
          <a:latin typeface="Arial" charset="0"/>
          <a:ea typeface="ＭＳ Ｐゴシック" charset="0"/>
        </a:defRPr>
      </a:lvl4pPr>
      <a:lvl5pPr algn="ctr" rtl="0" eaLnBrk="1" fontAlgn="base" hangingPunct="1">
        <a:spcBef>
          <a:spcPct val="0"/>
        </a:spcBef>
        <a:spcAft>
          <a:spcPct val="0"/>
        </a:spcAft>
        <a:defRPr sz="3300">
          <a:solidFill>
            <a:schemeClr val="tx2"/>
          </a:solidFill>
          <a:latin typeface="Arial" charset="0"/>
          <a:ea typeface="ＭＳ Ｐゴシック" charset="0"/>
        </a:defRPr>
      </a:lvl5pPr>
      <a:lvl6pPr marL="342900" algn="ctr" rtl="0" eaLnBrk="1" fontAlgn="base" hangingPunct="1">
        <a:spcBef>
          <a:spcPct val="0"/>
        </a:spcBef>
        <a:spcAft>
          <a:spcPct val="0"/>
        </a:spcAft>
        <a:defRPr sz="3300">
          <a:solidFill>
            <a:schemeClr val="tx2"/>
          </a:solidFill>
          <a:latin typeface="Arial" charset="0"/>
        </a:defRPr>
      </a:lvl6pPr>
      <a:lvl7pPr marL="685800" algn="ctr" rtl="0" eaLnBrk="1" fontAlgn="base" hangingPunct="1">
        <a:spcBef>
          <a:spcPct val="0"/>
        </a:spcBef>
        <a:spcAft>
          <a:spcPct val="0"/>
        </a:spcAft>
        <a:defRPr sz="3300">
          <a:solidFill>
            <a:schemeClr val="tx2"/>
          </a:solidFill>
          <a:latin typeface="Arial" charset="0"/>
        </a:defRPr>
      </a:lvl7pPr>
      <a:lvl8pPr marL="1028700" algn="ctr" rtl="0" eaLnBrk="1" fontAlgn="base" hangingPunct="1">
        <a:spcBef>
          <a:spcPct val="0"/>
        </a:spcBef>
        <a:spcAft>
          <a:spcPct val="0"/>
        </a:spcAft>
        <a:defRPr sz="3300">
          <a:solidFill>
            <a:schemeClr val="tx2"/>
          </a:solidFill>
          <a:latin typeface="Arial" charset="0"/>
        </a:defRPr>
      </a:lvl8pPr>
      <a:lvl9pPr marL="1371600" algn="ctr" rtl="0" eaLnBrk="1" fontAlgn="base" hangingPunct="1">
        <a:spcBef>
          <a:spcPct val="0"/>
        </a:spcBef>
        <a:spcAft>
          <a:spcPct val="0"/>
        </a:spcAft>
        <a:defRPr sz="3300">
          <a:solidFill>
            <a:schemeClr val="tx2"/>
          </a:solidFill>
          <a:latin typeface="Arial" charset="0"/>
        </a:defRPr>
      </a:lvl9pPr>
    </p:titleStyle>
    <p:bodyStyle>
      <a:lvl1pPr marL="257175" indent="-257175" algn="l" rtl="0" eaLnBrk="1" fontAlgn="base" hangingPunct="1">
        <a:spcBef>
          <a:spcPct val="20000"/>
        </a:spcBef>
        <a:spcAft>
          <a:spcPct val="0"/>
        </a:spcAft>
        <a:buChar char="•"/>
        <a:defRPr sz="2400">
          <a:solidFill>
            <a:schemeClr val="tx1"/>
          </a:solidFill>
          <a:latin typeface="+mn-lt"/>
          <a:ea typeface="ＭＳ Ｐゴシック" charset="0"/>
          <a:cs typeface="+mn-cs"/>
        </a:defRPr>
      </a:lvl1pPr>
      <a:lvl2pPr marL="557213" indent="-214313" algn="l" rtl="0" eaLnBrk="1" fontAlgn="base" hangingPunct="1">
        <a:spcBef>
          <a:spcPct val="20000"/>
        </a:spcBef>
        <a:spcAft>
          <a:spcPct val="0"/>
        </a:spcAft>
        <a:buChar char="–"/>
        <a:defRPr sz="2100">
          <a:solidFill>
            <a:schemeClr val="tx1"/>
          </a:solidFill>
          <a:latin typeface="+mn-lt"/>
          <a:ea typeface="ＭＳ Ｐゴシック" charset="0"/>
        </a:defRPr>
      </a:lvl2pPr>
      <a:lvl3pPr marL="857250" indent="-171450" algn="l" rtl="0" eaLnBrk="1" fontAlgn="base" hangingPunct="1">
        <a:spcBef>
          <a:spcPct val="20000"/>
        </a:spcBef>
        <a:spcAft>
          <a:spcPct val="0"/>
        </a:spcAft>
        <a:buChar char="•"/>
        <a:defRPr>
          <a:solidFill>
            <a:schemeClr val="tx1"/>
          </a:solidFill>
          <a:latin typeface="+mn-lt"/>
          <a:ea typeface="ＭＳ Ｐゴシック" charset="0"/>
        </a:defRPr>
      </a:lvl3pPr>
      <a:lvl4pPr marL="1200150" indent="-171450" algn="l" rtl="0" eaLnBrk="1" fontAlgn="base" hangingPunct="1">
        <a:spcBef>
          <a:spcPct val="20000"/>
        </a:spcBef>
        <a:spcAft>
          <a:spcPct val="0"/>
        </a:spcAft>
        <a:buChar char="–"/>
        <a:defRPr sz="1500">
          <a:solidFill>
            <a:schemeClr val="tx1"/>
          </a:solidFill>
          <a:latin typeface="+mn-lt"/>
          <a:ea typeface="ＭＳ Ｐゴシック" charset="0"/>
        </a:defRPr>
      </a:lvl4pPr>
      <a:lvl5pPr marL="1543050" indent="-171450" algn="l" rtl="0" eaLnBrk="1" fontAlgn="base" hangingPunct="1">
        <a:spcBef>
          <a:spcPct val="20000"/>
        </a:spcBef>
        <a:spcAft>
          <a:spcPct val="0"/>
        </a:spcAft>
        <a:buChar char="»"/>
        <a:defRPr sz="1500">
          <a:solidFill>
            <a:schemeClr val="tx1"/>
          </a:solidFill>
          <a:latin typeface="+mn-lt"/>
          <a:ea typeface="ＭＳ Ｐゴシック" charset="0"/>
        </a:defRPr>
      </a:lvl5pPr>
      <a:lvl6pPr marL="1885950" indent="-171450" algn="l" rtl="0" eaLnBrk="1" fontAlgn="base" hangingPunct="1">
        <a:spcBef>
          <a:spcPct val="20000"/>
        </a:spcBef>
        <a:spcAft>
          <a:spcPct val="0"/>
        </a:spcAft>
        <a:buChar char="»"/>
        <a:defRPr sz="1500">
          <a:solidFill>
            <a:schemeClr val="tx1"/>
          </a:solidFill>
          <a:latin typeface="+mn-lt"/>
        </a:defRPr>
      </a:lvl6pPr>
      <a:lvl7pPr marL="2228850" indent="-171450" algn="l" rtl="0" eaLnBrk="1" fontAlgn="base" hangingPunct="1">
        <a:spcBef>
          <a:spcPct val="20000"/>
        </a:spcBef>
        <a:spcAft>
          <a:spcPct val="0"/>
        </a:spcAft>
        <a:buChar char="»"/>
        <a:defRPr sz="1500">
          <a:solidFill>
            <a:schemeClr val="tx1"/>
          </a:solidFill>
          <a:latin typeface="+mn-lt"/>
        </a:defRPr>
      </a:lvl7pPr>
      <a:lvl8pPr marL="2571750" indent="-171450" algn="l" rtl="0" eaLnBrk="1" fontAlgn="base" hangingPunct="1">
        <a:spcBef>
          <a:spcPct val="20000"/>
        </a:spcBef>
        <a:spcAft>
          <a:spcPct val="0"/>
        </a:spcAft>
        <a:buChar char="»"/>
        <a:defRPr sz="1500">
          <a:solidFill>
            <a:schemeClr val="tx1"/>
          </a:solidFill>
          <a:latin typeface="+mn-lt"/>
        </a:defRPr>
      </a:lvl8pPr>
      <a:lvl9pPr marL="2914650" indent="-171450" algn="l" rtl="0" eaLnBrk="1" fontAlgn="base" hangingPunct="1">
        <a:spcBef>
          <a:spcPct val="20000"/>
        </a:spcBef>
        <a:spcAft>
          <a:spcPct val="0"/>
        </a:spcAft>
        <a:buChar char="»"/>
        <a:defRPr sz="15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15.jpeg"/><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23234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066800" y="514350"/>
            <a:ext cx="3124200" cy="457200"/>
          </a:xfrm>
        </p:spPr>
        <p:txBody>
          <a:bodyPr/>
          <a:lstStyle/>
          <a:p>
            <a:r>
              <a:rPr lang="en-US" dirty="0"/>
              <a:t>Eligibility</a:t>
            </a:r>
          </a:p>
        </p:txBody>
      </p:sp>
      <p:sp>
        <p:nvSpPr>
          <p:cNvPr id="3" name="Text Placeholder 2"/>
          <p:cNvSpPr>
            <a:spLocks noGrp="1"/>
          </p:cNvSpPr>
          <p:nvPr>
            <p:ph type="body" sz="quarter" idx="11"/>
          </p:nvPr>
        </p:nvSpPr>
        <p:spPr>
          <a:xfrm>
            <a:off x="1066800" y="1123950"/>
            <a:ext cx="3124200" cy="2667000"/>
          </a:xfrm>
        </p:spPr>
        <p:txBody>
          <a:bodyPr/>
          <a:lstStyle/>
          <a:p>
            <a:endParaRPr lang="en-US" sz="400" b="1" dirty="0"/>
          </a:p>
          <a:p>
            <a:r>
              <a:rPr lang="en-US" sz="1800" b="1" dirty="0"/>
              <a:t>U.S. citizen</a:t>
            </a:r>
          </a:p>
          <a:p>
            <a:endParaRPr lang="en-US" sz="400" b="1" dirty="0"/>
          </a:p>
          <a:p>
            <a:r>
              <a:rPr lang="en-US" sz="1800" b="1" dirty="0"/>
              <a:t>Planning to study a foreign language in an eligible world region</a:t>
            </a:r>
          </a:p>
          <a:p>
            <a:endParaRPr lang="en-US" sz="400" b="1" dirty="0"/>
          </a:p>
          <a:p>
            <a:r>
              <a:rPr lang="en-US" sz="1800" b="1" dirty="0"/>
              <a:t>Matriculated at an accredited U.S. institution or applying to a graduate school</a:t>
            </a:r>
          </a:p>
          <a:p>
            <a:endParaRPr lang="en-US" sz="400" b="1" dirty="0"/>
          </a:p>
          <a:p>
            <a:r>
              <a:rPr lang="en-US" sz="1800" b="1" dirty="0"/>
              <a:t>Non-citizen of destination country</a:t>
            </a:r>
          </a:p>
        </p:txBody>
      </p:sp>
      <p:sp>
        <p:nvSpPr>
          <p:cNvPr id="5" name="Text Placeholder 1"/>
          <p:cNvSpPr txBox="1">
            <a:spLocks/>
          </p:cNvSpPr>
          <p:nvPr/>
        </p:nvSpPr>
        <p:spPr>
          <a:xfrm>
            <a:off x="4953000" y="510365"/>
            <a:ext cx="3124200" cy="457200"/>
          </a:xfrm>
          <a:prstGeom prst="rect">
            <a:avLst/>
          </a:prstGeom>
        </p:spPr>
        <p:txBody>
          <a:bodyPr/>
          <a:lstStyle>
            <a:lvl1pPr marL="0" indent="0" algn="l" rtl="0" eaLnBrk="1" fontAlgn="base" hangingPunct="1">
              <a:spcBef>
                <a:spcPct val="20000"/>
              </a:spcBef>
              <a:spcAft>
                <a:spcPct val="0"/>
              </a:spcAft>
              <a:buNone/>
              <a:defRPr sz="2400" b="1" i="0" cap="all" baseline="0">
                <a:solidFill>
                  <a:schemeClr val="tx2"/>
                </a:solidFill>
                <a:latin typeface="Calibri" pitchFamily="34" charset="0"/>
                <a:ea typeface="ＭＳ Ｐゴシック" charset="0"/>
                <a:cs typeface="+mn-cs"/>
              </a:defRPr>
            </a:lvl1pPr>
            <a:lvl2pPr marL="557213" indent="-214313" algn="l" rtl="0" eaLnBrk="1" fontAlgn="base" hangingPunct="1">
              <a:spcBef>
                <a:spcPct val="20000"/>
              </a:spcBef>
              <a:spcAft>
                <a:spcPct val="0"/>
              </a:spcAft>
              <a:buChar char="–"/>
              <a:defRPr sz="2100">
                <a:solidFill>
                  <a:schemeClr val="tx1"/>
                </a:solidFill>
                <a:latin typeface="+mn-lt"/>
                <a:ea typeface="ＭＳ Ｐゴシック" charset="0"/>
              </a:defRPr>
            </a:lvl2pPr>
            <a:lvl3pPr marL="857250" indent="-171450" algn="l" rtl="0" eaLnBrk="1" fontAlgn="base" hangingPunct="1">
              <a:spcBef>
                <a:spcPct val="20000"/>
              </a:spcBef>
              <a:spcAft>
                <a:spcPct val="0"/>
              </a:spcAft>
              <a:buChar char="•"/>
              <a:defRPr>
                <a:solidFill>
                  <a:schemeClr val="tx1"/>
                </a:solidFill>
                <a:latin typeface="+mn-lt"/>
                <a:ea typeface="ＭＳ Ｐゴシック" charset="0"/>
              </a:defRPr>
            </a:lvl3pPr>
            <a:lvl4pPr marL="1200150" indent="-171450" algn="l" rtl="0" eaLnBrk="1" fontAlgn="base" hangingPunct="1">
              <a:spcBef>
                <a:spcPct val="20000"/>
              </a:spcBef>
              <a:spcAft>
                <a:spcPct val="0"/>
              </a:spcAft>
              <a:buChar char="–"/>
              <a:defRPr sz="1500">
                <a:solidFill>
                  <a:schemeClr val="tx1"/>
                </a:solidFill>
                <a:latin typeface="+mn-lt"/>
                <a:ea typeface="ＭＳ Ｐゴシック" charset="0"/>
              </a:defRPr>
            </a:lvl4pPr>
            <a:lvl5pPr marL="1543050" indent="-171450" algn="l" rtl="0" eaLnBrk="1" fontAlgn="base" hangingPunct="1">
              <a:spcBef>
                <a:spcPct val="20000"/>
              </a:spcBef>
              <a:spcAft>
                <a:spcPct val="0"/>
              </a:spcAft>
              <a:buChar char="»"/>
              <a:defRPr sz="1500">
                <a:solidFill>
                  <a:schemeClr val="tx1"/>
                </a:solidFill>
                <a:latin typeface="+mn-lt"/>
                <a:ea typeface="ＭＳ Ｐゴシック" charset="0"/>
              </a:defRPr>
            </a:lvl5pPr>
            <a:lvl6pPr marL="1885950" indent="-171450" algn="l" rtl="0" eaLnBrk="1" fontAlgn="base" hangingPunct="1">
              <a:spcBef>
                <a:spcPct val="20000"/>
              </a:spcBef>
              <a:spcAft>
                <a:spcPct val="0"/>
              </a:spcAft>
              <a:buChar char="»"/>
              <a:defRPr sz="1500">
                <a:solidFill>
                  <a:schemeClr val="tx1"/>
                </a:solidFill>
                <a:latin typeface="+mn-lt"/>
              </a:defRPr>
            </a:lvl6pPr>
            <a:lvl7pPr marL="2228850" indent="-171450" algn="l" rtl="0" eaLnBrk="1" fontAlgn="base" hangingPunct="1">
              <a:spcBef>
                <a:spcPct val="20000"/>
              </a:spcBef>
              <a:spcAft>
                <a:spcPct val="0"/>
              </a:spcAft>
              <a:buChar char="»"/>
              <a:defRPr sz="1500">
                <a:solidFill>
                  <a:schemeClr val="tx1"/>
                </a:solidFill>
                <a:latin typeface="+mn-lt"/>
              </a:defRPr>
            </a:lvl7pPr>
            <a:lvl8pPr marL="2571750" indent="-171450" algn="l" rtl="0" eaLnBrk="1" fontAlgn="base" hangingPunct="1">
              <a:spcBef>
                <a:spcPct val="20000"/>
              </a:spcBef>
              <a:spcAft>
                <a:spcPct val="0"/>
              </a:spcAft>
              <a:buChar char="»"/>
              <a:defRPr sz="1500">
                <a:solidFill>
                  <a:schemeClr val="tx1"/>
                </a:solidFill>
                <a:latin typeface="+mn-lt"/>
              </a:defRPr>
            </a:lvl8pPr>
            <a:lvl9pPr marL="2914650" indent="-171450" algn="l" rtl="0" eaLnBrk="1" fontAlgn="base" hangingPunct="1">
              <a:spcBef>
                <a:spcPct val="20000"/>
              </a:spcBef>
              <a:spcAft>
                <a:spcPct val="0"/>
              </a:spcAft>
              <a:buChar char="»"/>
              <a:defRPr sz="1500">
                <a:solidFill>
                  <a:schemeClr val="tx1"/>
                </a:solidFill>
                <a:latin typeface="+mn-lt"/>
              </a:defRPr>
            </a:lvl9pPr>
          </a:lstStyle>
          <a:p>
            <a:r>
              <a:rPr lang="en-US" kern="0" dirty="0"/>
              <a:t>Maximum Awards</a:t>
            </a:r>
          </a:p>
        </p:txBody>
      </p:sp>
      <p:sp>
        <p:nvSpPr>
          <p:cNvPr id="6" name="TextBox 5"/>
          <p:cNvSpPr txBox="1"/>
          <p:nvPr/>
        </p:nvSpPr>
        <p:spPr>
          <a:xfrm>
            <a:off x="5105400" y="1123950"/>
            <a:ext cx="2480044" cy="381000"/>
          </a:xfrm>
          <a:prstGeom prst="rect">
            <a:avLst/>
          </a:prstGeom>
          <a:solidFill>
            <a:schemeClr val="accent2"/>
          </a:solidFill>
        </p:spPr>
        <p:txBody>
          <a:bodyPr wrap="square" rtlCol="0">
            <a:spAutoFit/>
          </a:bodyPr>
          <a:lstStyle/>
          <a:p>
            <a:pPr algn="ctr"/>
            <a:r>
              <a:rPr lang="en-US" b="1" dirty="0">
                <a:solidFill>
                  <a:schemeClr val="bg1"/>
                </a:solidFill>
                <a:effectLst>
                  <a:outerShdw blurRad="50800" dist="38100" dir="2700000" algn="tl" rotWithShape="0">
                    <a:prstClr val="black">
                      <a:alpha val="40000"/>
                    </a:prstClr>
                  </a:outerShdw>
                </a:effectLst>
                <a:latin typeface="+mn-lt"/>
              </a:rPr>
              <a:t>BOREN SCHOLARSHIPS</a:t>
            </a:r>
          </a:p>
        </p:txBody>
      </p:sp>
      <p:sp>
        <p:nvSpPr>
          <p:cNvPr id="7" name="Rectangle 3"/>
          <p:cNvSpPr txBox="1">
            <a:spLocks noChangeArrowheads="1"/>
          </p:cNvSpPr>
          <p:nvPr/>
        </p:nvSpPr>
        <p:spPr>
          <a:xfrm>
            <a:off x="4987108" y="1587377"/>
            <a:ext cx="3296536" cy="1055725"/>
          </a:xfrm>
          <a:prstGeom prst="rect">
            <a:avLst/>
          </a:prstGeom>
        </p:spPr>
        <p:txBody>
          <a:bodyPr/>
          <a:lstStyle>
            <a:lvl1pPr marL="257175" indent="-257175" algn="l" rtl="0" eaLnBrk="1" fontAlgn="base" hangingPunct="1">
              <a:spcBef>
                <a:spcPct val="20000"/>
              </a:spcBef>
              <a:spcAft>
                <a:spcPct val="0"/>
              </a:spcAft>
              <a:buChar char="•"/>
              <a:defRPr sz="2400">
                <a:solidFill>
                  <a:schemeClr val="tx1"/>
                </a:solidFill>
                <a:latin typeface="+mn-lt"/>
                <a:ea typeface="ＭＳ Ｐゴシック" charset="0"/>
                <a:cs typeface="+mn-cs"/>
              </a:defRPr>
            </a:lvl1pPr>
            <a:lvl2pPr marL="557213" indent="-214313" algn="l" rtl="0" eaLnBrk="1" fontAlgn="base" hangingPunct="1">
              <a:spcBef>
                <a:spcPct val="20000"/>
              </a:spcBef>
              <a:spcAft>
                <a:spcPct val="0"/>
              </a:spcAft>
              <a:buChar char="–"/>
              <a:defRPr sz="2100">
                <a:solidFill>
                  <a:schemeClr val="tx1"/>
                </a:solidFill>
                <a:latin typeface="+mn-lt"/>
                <a:ea typeface="ＭＳ Ｐゴシック" charset="0"/>
              </a:defRPr>
            </a:lvl2pPr>
            <a:lvl3pPr marL="857250" indent="-171450" algn="l" rtl="0" eaLnBrk="1" fontAlgn="base" hangingPunct="1">
              <a:spcBef>
                <a:spcPct val="20000"/>
              </a:spcBef>
              <a:spcAft>
                <a:spcPct val="0"/>
              </a:spcAft>
              <a:buChar char="•"/>
              <a:defRPr>
                <a:solidFill>
                  <a:schemeClr val="tx1"/>
                </a:solidFill>
                <a:latin typeface="+mn-lt"/>
                <a:ea typeface="ＭＳ Ｐゴシック" charset="0"/>
              </a:defRPr>
            </a:lvl3pPr>
            <a:lvl4pPr marL="1200150" indent="-171450" algn="l" rtl="0" eaLnBrk="1" fontAlgn="base" hangingPunct="1">
              <a:spcBef>
                <a:spcPct val="20000"/>
              </a:spcBef>
              <a:spcAft>
                <a:spcPct val="0"/>
              </a:spcAft>
              <a:buChar char="–"/>
              <a:defRPr sz="1500">
                <a:solidFill>
                  <a:schemeClr val="tx1"/>
                </a:solidFill>
                <a:latin typeface="+mn-lt"/>
                <a:ea typeface="ＭＳ Ｐゴシック" charset="0"/>
              </a:defRPr>
            </a:lvl4pPr>
            <a:lvl5pPr marL="1543050" indent="-171450" algn="l" rtl="0" eaLnBrk="1" fontAlgn="base" hangingPunct="1">
              <a:spcBef>
                <a:spcPct val="20000"/>
              </a:spcBef>
              <a:spcAft>
                <a:spcPct val="0"/>
              </a:spcAft>
              <a:buChar char="»"/>
              <a:defRPr sz="1500">
                <a:solidFill>
                  <a:schemeClr val="tx1"/>
                </a:solidFill>
                <a:latin typeface="+mn-lt"/>
                <a:ea typeface="ＭＳ Ｐゴシック" charset="0"/>
              </a:defRPr>
            </a:lvl5pPr>
            <a:lvl6pPr marL="1885950" indent="-171450" algn="l" rtl="0" eaLnBrk="1" fontAlgn="base" hangingPunct="1">
              <a:spcBef>
                <a:spcPct val="20000"/>
              </a:spcBef>
              <a:spcAft>
                <a:spcPct val="0"/>
              </a:spcAft>
              <a:buChar char="»"/>
              <a:defRPr sz="1500">
                <a:solidFill>
                  <a:schemeClr val="tx1"/>
                </a:solidFill>
                <a:latin typeface="+mn-lt"/>
              </a:defRPr>
            </a:lvl6pPr>
            <a:lvl7pPr marL="2228850" indent="-171450" algn="l" rtl="0" eaLnBrk="1" fontAlgn="base" hangingPunct="1">
              <a:spcBef>
                <a:spcPct val="20000"/>
              </a:spcBef>
              <a:spcAft>
                <a:spcPct val="0"/>
              </a:spcAft>
              <a:buChar char="»"/>
              <a:defRPr sz="1500">
                <a:solidFill>
                  <a:schemeClr val="tx1"/>
                </a:solidFill>
                <a:latin typeface="+mn-lt"/>
              </a:defRPr>
            </a:lvl7pPr>
            <a:lvl8pPr marL="2571750" indent="-171450" algn="l" rtl="0" eaLnBrk="1" fontAlgn="base" hangingPunct="1">
              <a:spcBef>
                <a:spcPct val="20000"/>
              </a:spcBef>
              <a:spcAft>
                <a:spcPct val="0"/>
              </a:spcAft>
              <a:buChar char="»"/>
              <a:defRPr sz="1500">
                <a:solidFill>
                  <a:schemeClr val="tx1"/>
                </a:solidFill>
                <a:latin typeface="+mn-lt"/>
              </a:defRPr>
            </a:lvl8pPr>
            <a:lvl9pPr marL="2914650" indent="-171450" algn="l" rtl="0" eaLnBrk="1" fontAlgn="base" hangingPunct="1">
              <a:spcBef>
                <a:spcPct val="20000"/>
              </a:spcBef>
              <a:spcAft>
                <a:spcPct val="0"/>
              </a:spcAft>
              <a:buChar char="»"/>
              <a:defRPr sz="1500">
                <a:solidFill>
                  <a:schemeClr val="tx1"/>
                </a:solidFill>
                <a:latin typeface="+mn-lt"/>
              </a:defRPr>
            </a:lvl9pPr>
          </a:lstStyle>
          <a:p>
            <a:pPr marL="300037" lvl="2" indent="0">
              <a:buFontTx/>
              <a:buNone/>
            </a:pPr>
            <a:r>
              <a:rPr lang="en-US" altLang="en-US" b="1" kern="0" dirty="0">
                <a:ea typeface="ＭＳ Ｐゴシック" pitchFamily="34" charset="-128"/>
              </a:rPr>
              <a:t>$25,000 / 25-52 weeks*</a:t>
            </a:r>
          </a:p>
          <a:p>
            <a:pPr marL="300037" lvl="2" indent="0">
              <a:buFontTx/>
              <a:buNone/>
            </a:pPr>
            <a:r>
              <a:rPr lang="en-US" altLang="en-US" b="1" kern="0" dirty="0">
                <a:ea typeface="ＭＳ Ｐゴシック" pitchFamily="34" charset="-128"/>
              </a:rPr>
              <a:t>$12,500 / 12-24 weeks</a:t>
            </a:r>
          </a:p>
          <a:p>
            <a:pPr marL="300037" lvl="2" indent="0">
              <a:buFontTx/>
              <a:buNone/>
            </a:pPr>
            <a:r>
              <a:rPr lang="en-US" altLang="en-US" b="1" kern="0" dirty="0">
                <a:ea typeface="ＭＳ Ｐゴシック" pitchFamily="34" charset="-128"/>
              </a:rPr>
              <a:t>$8,000 / 8-11 weeks (STEM)</a:t>
            </a:r>
          </a:p>
        </p:txBody>
      </p:sp>
      <p:sp>
        <p:nvSpPr>
          <p:cNvPr id="8" name="TextBox 7"/>
          <p:cNvSpPr txBox="1"/>
          <p:nvPr/>
        </p:nvSpPr>
        <p:spPr>
          <a:xfrm>
            <a:off x="5105400" y="2725529"/>
            <a:ext cx="2480044" cy="381000"/>
          </a:xfrm>
          <a:prstGeom prst="rect">
            <a:avLst/>
          </a:prstGeom>
          <a:solidFill>
            <a:schemeClr val="tx2"/>
          </a:solidFill>
        </p:spPr>
        <p:txBody>
          <a:bodyPr wrap="square" rtlCol="0">
            <a:spAutoFit/>
          </a:bodyPr>
          <a:lstStyle/>
          <a:p>
            <a:pPr algn="ctr"/>
            <a:r>
              <a:rPr lang="en-US" b="1" dirty="0">
                <a:solidFill>
                  <a:schemeClr val="bg1"/>
                </a:solidFill>
                <a:effectLst>
                  <a:outerShdw blurRad="50800" dist="38100" dir="2700000" algn="tl" rotWithShape="0">
                    <a:prstClr val="black">
                      <a:alpha val="40000"/>
                    </a:prstClr>
                  </a:outerShdw>
                </a:effectLst>
                <a:latin typeface="+mn-lt"/>
              </a:rPr>
              <a:t>BOREN FELLOWSHIPS</a:t>
            </a:r>
          </a:p>
        </p:txBody>
      </p:sp>
      <p:sp>
        <p:nvSpPr>
          <p:cNvPr id="9" name="Rectangle 3"/>
          <p:cNvSpPr txBox="1">
            <a:spLocks noChangeArrowheads="1"/>
          </p:cNvSpPr>
          <p:nvPr/>
        </p:nvSpPr>
        <p:spPr>
          <a:xfrm>
            <a:off x="4987108" y="3208892"/>
            <a:ext cx="3296536" cy="1368942"/>
          </a:xfrm>
          <a:prstGeom prst="rect">
            <a:avLst/>
          </a:prstGeom>
        </p:spPr>
        <p:txBody>
          <a:bodyPr/>
          <a:lstStyle>
            <a:lvl1pPr marL="257175" indent="-257175" algn="l" rtl="0" eaLnBrk="1" fontAlgn="base" hangingPunct="1">
              <a:spcBef>
                <a:spcPct val="20000"/>
              </a:spcBef>
              <a:spcAft>
                <a:spcPct val="0"/>
              </a:spcAft>
              <a:buChar char="•"/>
              <a:defRPr sz="2400">
                <a:solidFill>
                  <a:schemeClr val="tx1"/>
                </a:solidFill>
                <a:latin typeface="+mn-lt"/>
                <a:ea typeface="ＭＳ Ｐゴシック" charset="0"/>
                <a:cs typeface="+mn-cs"/>
              </a:defRPr>
            </a:lvl1pPr>
            <a:lvl2pPr marL="557213" indent="-214313" algn="l" rtl="0" eaLnBrk="1" fontAlgn="base" hangingPunct="1">
              <a:spcBef>
                <a:spcPct val="20000"/>
              </a:spcBef>
              <a:spcAft>
                <a:spcPct val="0"/>
              </a:spcAft>
              <a:buChar char="–"/>
              <a:defRPr sz="2100">
                <a:solidFill>
                  <a:schemeClr val="tx1"/>
                </a:solidFill>
                <a:latin typeface="+mn-lt"/>
                <a:ea typeface="ＭＳ Ｐゴシック" charset="0"/>
              </a:defRPr>
            </a:lvl2pPr>
            <a:lvl3pPr marL="857250" indent="-171450" algn="l" rtl="0" eaLnBrk="1" fontAlgn="base" hangingPunct="1">
              <a:spcBef>
                <a:spcPct val="20000"/>
              </a:spcBef>
              <a:spcAft>
                <a:spcPct val="0"/>
              </a:spcAft>
              <a:buChar char="•"/>
              <a:defRPr>
                <a:solidFill>
                  <a:schemeClr val="tx1"/>
                </a:solidFill>
                <a:latin typeface="+mn-lt"/>
                <a:ea typeface="ＭＳ Ｐゴシック" charset="0"/>
              </a:defRPr>
            </a:lvl3pPr>
            <a:lvl4pPr marL="1200150" indent="-171450" algn="l" rtl="0" eaLnBrk="1" fontAlgn="base" hangingPunct="1">
              <a:spcBef>
                <a:spcPct val="20000"/>
              </a:spcBef>
              <a:spcAft>
                <a:spcPct val="0"/>
              </a:spcAft>
              <a:buChar char="–"/>
              <a:defRPr sz="1500">
                <a:solidFill>
                  <a:schemeClr val="tx1"/>
                </a:solidFill>
                <a:latin typeface="+mn-lt"/>
                <a:ea typeface="ＭＳ Ｐゴシック" charset="0"/>
              </a:defRPr>
            </a:lvl4pPr>
            <a:lvl5pPr marL="1543050" indent="-171450" algn="l" rtl="0" eaLnBrk="1" fontAlgn="base" hangingPunct="1">
              <a:spcBef>
                <a:spcPct val="20000"/>
              </a:spcBef>
              <a:spcAft>
                <a:spcPct val="0"/>
              </a:spcAft>
              <a:buChar char="»"/>
              <a:defRPr sz="1500">
                <a:solidFill>
                  <a:schemeClr val="tx1"/>
                </a:solidFill>
                <a:latin typeface="+mn-lt"/>
                <a:ea typeface="ＭＳ Ｐゴシック" charset="0"/>
              </a:defRPr>
            </a:lvl5pPr>
            <a:lvl6pPr marL="1885950" indent="-171450" algn="l" rtl="0" eaLnBrk="1" fontAlgn="base" hangingPunct="1">
              <a:spcBef>
                <a:spcPct val="20000"/>
              </a:spcBef>
              <a:spcAft>
                <a:spcPct val="0"/>
              </a:spcAft>
              <a:buChar char="»"/>
              <a:defRPr sz="1500">
                <a:solidFill>
                  <a:schemeClr val="tx1"/>
                </a:solidFill>
                <a:latin typeface="+mn-lt"/>
              </a:defRPr>
            </a:lvl6pPr>
            <a:lvl7pPr marL="2228850" indent="-171450" algn="l" rtl="0" eaLnBrk="1" fontAlgn="base" hangingPunct="1">
              <a:spcBef>
                <a:spcPct val="20000"/>
              </a:spcBef>
              <a:spcAft>
                <a:spcPct val="0"/>
              </a:spcAft>
              <a:buChar char="»"/>
              <a:defRPr sz="1500">
                <a:solidFill>
                  <a:schemeClr val="tx1"/>
                </a:solidFill>
                <a:latin typeface="+mn-lt"/>
              </a:defRPr>
            </a:lvl7pPr>
            <a:lvl8pPr marL="2571750" indent="-171450" algn="l" rtl="0" eaLnBrk="1" fontAlgn="base" hangingPunct="1">
              <a:spcBef>
                <a:spcPct val="20000"/>
              </a:spcBef>
              <a:spcAft>
                <a:spcPct val="0"/>
              </a:spcAft>
              <a:buChar char="»"/>
              <a:defRPr sz="1500">
                <a:solidFill>
                  <a:schemeClr val="tx1"/>
                </a:solidFill>
                <a:latin typeface="+mn-lt"/>
              </a:defRPr>
            </a:lvl8pPr>
            <a:lvl9pPr marL="2914650" indent="-171450" algn="l" rtl="0" eaLnBrk="1" fontAlgn="base" hangingPunct="1">
              <a:spcBef>
                <a:spcPct val="20000"/>
              </a:spcBef>
              <a:spcAft>
                <a:spcPct val="0"/>
              </a:spcAft>
              <a:buChar char="»"/>
              <a:defRPr sz="1500">
                <a:solidFill>
                  <a:schemeClr val="tx1"/>
                </a:solidFill>
                <a:latin typeface="+mn-lt"/>
              </a:defRPr>
            </a:lvl9pPr>
          </a:lstStyle>
          <a:p>
            <a:pPr marL="300037" lvl="2" indent="0">
              <a:buFontTx/>
              <a:buNone/>
            </a:pPr>
            <a:r>
              <a:rPr lang="en-US" altLang="en-US" b="1" kern="0" dirty="0">
                <a:ea typeface="ＭＳ Ｐゴシック" pitchFamily="34" charset="-128"/>
              </a:rPr>
              <a:t>$25,000 / 25-52 weeks*</a:t>
            </a:r>
          </a:p>
          <a:p>
            <a:pPr marL="300037" lvl="2" indent="0">
              <a:buFontTx/>
              <a:buNone/>
            </a:pPr>
            <a:r>
              <a:rPr lang="en-US" altLang="en-US" b="1" kern="0" dirty="0">
                <a:ea typeface="ＭＳ Ｐゴシック" pitchFamily="34" charset="-128"/>
              </a:rPr>
              <a:t>$12,500 / 12-24 weeks</a:t>
            </a:r>
          </a:p>
          <a:p>
            <a:pPr marL="509588" lvl="3" indent="-169863">
              <a:buFontTx/>
              <a:buNone/>
            </a:pPr>
            <a:r>
              <a:rPr lang="en-US" altLang="en-US" sz="1800" b="1" kern="0" dirty="0">
                <a:ea typeface="ＭＳ Ｐゴシック" pitchFamily="34" charset="-128"/>
              </a:rPr>
              <a:t>+ Up to $12,000 for domestic</a:t>
            </a:r>
          </a:p>
        </p:txBody>
      </p:sp>
      <p:sp>
        <p:nvSpPr>
          <p:cNvPr id="10" name="TextBox 9"/>
          <p:cNvSpPr txBox="1"/>
          <p:nvPr/>
        </p:nvSpPr>
        <p:spPr>
          <a:xfrm>
            <a:off x="1143000" y="4664393"/>
            <a:ext cx="2895600" cy="338554"/>
          </a:xfrm>
          <a:prstGeom prst="rect">
            <a:avLst/>
          </a:prstGeom>
          <a:noFill/>
        </p:spPr>
        <p:txBody>
          <a:bodyPr wrap="square" rtlCol="0" anchor="b">
            <a:spAutoFit/>
          </a:bodyPr>
          <a:lstStyle/>
          <a:p>
            <a:r>
              <a:rPr lang="en-US" sz="1600" b="1" dirty="0">
                <a:solidFill>
                  <a:schemeClr val="bg1"/>
                </a:solidFill>
                <a:latin typeface="+mn-lt"/>
              </a:rPr>
              <a:t>/eligible-programs</a:t>
            </a:r>
          </a:p>
        </p:txBody>
      </p:sp>
      <p:sp>
        <p:nvSpPr>
          <p:cNvPr id="11" name="TextBox 10"/>
          <p:cNvSpPr txBox="1"/>
          <p:nvPr/>
        </p:nvSpPr>
        <p:spPr>
          <a:xfrm>
            <a:off x="3200400" y="4620280"/>
            <a:ext cx="6035842" cy="523220"/>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400" dirty="0"/>
              <a:t>* </a:t>
            </a:r>
            <a:r>
              <a:rPr kumimoji="0" lang="en-US" sz="1400" b="0" i="0" u="none" strike="noStrike" kern="0" cap="none" spc="0" normalizeH="0" baseline="0" noProof="0" dirty="0">
                <a:ln>
                  <a:noFill/>
                </a:ln>
                <a:solidFill>
                  <a:sysClr val="windowText" lastClr="000000"/>
                </a:solidFill>
                <a:effectLst/>
                <a:uLnTx/>
                <a:uFillTx/>
                <a:latin typeface="+mn-lt"/>
              </a:rPr>
              <a:t>Preferred</a:t>
            </a:r>
            <a:r>
              <a:rPr kumimoji="0" lang="en-US" sz="1400" b="0" i="0" u="none" strike="noStrike" kern="0" cap="none" spc="0" normalizeH="0" noProof="0" dirty="0">
                <a:ln>
                  <a:noFill/>
                </a:ln>
                <a:solidFill>
                  <a:sysClr val="windowText" lastClr="000000"/>
                </a:solidFill>
                <a:effectLst/>
                <a:uLnTx/>
                <a:uFillTx/>
                <a:latin typeface="+mn-lt"/>
              </a:rPr>
              <a:t> duration of study;</a:t>
            </a:r>
          </a:p>
          <a:p>
            <a:pPr marL="0" marR="0" lvl="0" indent="0" defTabSz="914400" eaLnBrk="1" fontAlgn="auto" latinLnBrk="0" hangingPunct="1">
              <a:lnSpc>
                <a:spcPct val="100000"/>
              </a:lnSpc>
              <a:spcBef>
                <a:spcPts val="0"/>
              </a:spcBef>
              <a:spcAft>
                <a:spcPts val="0"/>
              </a:spcAft>
              <a:buClrTx/>
              <a:buSzTx/>
              <a:buFontTx/>
              <a:buNone/>
              <a:tabLst/>
              <a:defRPr/>
            </a:pPr>
            <a:r>
              <a:rPr lang="en-US" sz="1400" b="1" baseline="30000" noProof="0" dirty="0">
                <a:cs typeface="Calibri" panose="020F0502020204030204" pitchFamily="34" charset="0"/>
              </a:rPr>
              <a:t> </a:t>
            </a:r>
            <a:r>
              <a:rPr lang="en-US" sz="1400" b="1" noProof="0" dirty="0">
                <a:cs typeface="Calibri" panose="020F0502020204030204" pitchFamily="34" charset="0"/>
              </a:rPr>
              <a:t>  </a:t>
            </a:r>
            <a:r>
              <a:rPr kumimoji="0" lang="en-US" sz="1400" b="0" i="0" u="none" strike="noStrike" kern="0" cap="none" spc="0" normalizeH="0" noProof="0" dirty="0">
                <a:ln>
                  <a:noFill/>
                </a:ln>
                <a:solidFill>
                  <a:sysClr val="windowText" lastClr="000000"/>
                </a:solidFill>
                <a:effectLst/>
                <a:uLnTx/>
                <a:uFillTx/>
                <a:latin typeface="+mn-lt"/>
              </a:rPr>
              <a:t>All durations preferred for undergrad STEM applicants to Boren Scholarships</a:t>
            </a:r>
            <a:endParaRPr kumimoji="0" lang="en-US" sz="1400" b="0" i="0" u="none" strike="noStrike" kern="0" cap="none" spc="0" normalizeH="0" baseline="0" noProof="0" dirty="0">
              <a:ln>
                <a:noFill/>
              </a:ln>
              <a:solidFill>
                <a:sysClr val="windowText" lastClr="000000"/>
              </a:solidFill>
              <a:effectLst/>
              <a:uLnTx/>
              <a:uFillTx/>
              <a:latin typeface="+mn-lt"/>
            </a:endParaRPr>
          </a:p>
        </p:txBody>
      </p:sp>
    </p:spTree>
    <p:extLst>
      <p:ext uri="{BB962C8B-B14F-4D97-AF65-F5344CB8AC3E}">
        <p14:creationId xmlns:p14="http://schemas.microsoft.com/office/powerpoint/2010/main" val="9882586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Self-Identified Program Preferences </a:t>
            </a:r>
          </a:p>
        </p:txBody>
      </p:sp>
      <p:pic>
        <p:nvPicPr>
          <p:cNvPr id="5" name="Picture Placeholder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2" y="1200150"/>
            <a:ext cx="5410197" cy="2897809"/>
          </a:xfrm>
          <a:prstGeom prst="rect">
            <a:avLst/>
          </a:prstGeom>
        </p:spPr>
      </p:pic>
      <p:sp>
        <p:nvSpPr>
          <p:cNvPr id="6" name="TextBox 5"/>
          <p:cNvSpPr txBox="1"/>
          <p:nvPr/>
        </p:nvSpPr>
        <p:spPr>
          <a:xfrm>
            <a:off x="4038600" y="4712613"/>
            <a:ext cx="5073503" cy="430887"/>
          </a:xfrm>
          <a:prstGeom prst="rect">
            <a:avLst/>
          </a:prstGeom>
          <a:noFill/>
        </p:spPr>
        <p:txBody>
          <a:bodyPr wrap="square">
            <a:spAutoFit/>
          </a:bodyPr>
          <a:lstStyle/>
          <a:p>
            <a:pPr>
              <a:defRPr/>
            </a:pPr>
            <a:r>
              <a:rPr lang="en-US" sz="1100" dirty="0">
                <a:latin typeface="+mn-lt"/>
              </a:rPr>
              <a:t>*Applicants to blue-colored countries must specify a viable alternate plan in another appropriate country for the same language of study</a:t>
            </a:r>
          </a:p>
        </p:txBody>
      </p:sp>
      <p:sp>
        <p:nvSpPr>
          <p:cNvPr id="8" name="Text Placeholder 7"/>
          <p:cNvSpPr>
            <a:spLocks noGrp="1"/>
          </p:cNvSpPr>
          <p:nvPr>
            <p:ph type="body" sz="quarter" idx="11"/>
          </p:nvPr>
        </p:nvSpPr>
        <p:spPr/>
        <p:txBody>
          <a:bodyPr/>
          <a:lstStyle/>
          <a:p>
            <a:pPr marL="0" indent="0">
              <a:buNone/>
            </a:pPr>
            <a:endParaRPr lang="en-US" sz="400" b="1" dirty="0"/>
          </a:p>
          <a:p>
            <a:pPr marL="0" indent="0">
              <a:buNone/>
            </a:pPr>
            <a:endParaRPr lang="en-US" sz="400" b="1" dirty="0"/>
          </a:p>
          <a:p>
            <a:pPr marL="0" indent="0">
              <a:buNone/>
            </a:pPr>
            <a:endParaRPr lang="en-US" sz="400" b="1" dirty="0"/>
          </a:p>
          <a:p>
            <a:pPr marL="0" indent="0">
              <a:buNone/>
            </a:pPr>
            <a:endParaRPr lang="en-US" sz="400" b="1" dirty="0"/>
          </a:p>
          <a:p>
            <a:pPr marL="0" indent="0">
              <a:buNone/>
            </a:pPr>
            <a:endParaRPr lang="en-US" sz="400" b="1" dirty="0"/>
          </a:p>
          <a:p>
            <a:pPr marL="0" indent="0">
              <a:buNone/>
            </a:pPr>
            <a:endParaRPr lang="en-US" sz="400" b="1" dirty="0"/>
          </a:p>
          <a:p>
            <a:pPr marL="0" indent="0">
              <a:buNone/>
            </a:pPr>
            <a:endParaRPr lang="en-US" sz="400" b="1" dirty="0"/>
          </a:p>
          <a:p>
            <a:pPr marL="0" indent="0">
              <a:buNone/>
            </a:pPr>
            <a:endParaRPr lang="en-US" sz="400" b="1" dirty="0"/>
          </a:p>
          <a:p>
            <a:pPr marL="0" indent="0">
              <a:buNone/>
            </a:pPr>
            <a:endParaRPr lang="en-US" sz="400" b="1" dirty="0"/>
          </a:p>
          <a:p>
            <a:pPr marL="342900" indent="-342900">
              <a:buFont typeface="+mj-lt"/>
              <a:buAutoNum type="arabicPeriod"/>
            </a:pPr>
            <a:r>
              <a:rPr lang="en-US" sz="1800" b="1" dirty="0"/>
              <a:t>Duration Abroad</a:t>
            </a:r>
            <a:endParaRPr lang="en-US" sz="1600" b="1" dirty="0"/>
          </a:p>
          <a:p>
            <a:endParaRPr lang="en-US" sz="400" b="1" dirty="0"/>
          </a:p>
          <a:p>
            <a:pPr marL="342900" indent="-342900">
              <a:buFont typeface="+mj-lt"/>
              <a:buAutoNum type="arabicPeriod" startAt="2"/>
            </a:pPr>
            <a:r>
              <a:rPr lang="en-US" sz="1800" b="1" dirty="0"/>
              <a:t>Country </a:t>
            </a:r>
          </a:p>
          <a:p>
            <a:pPr marL="0" lvl="0" indent="0">
              <a:buNone/>
            </a:pPr>
            <a:endParaRPr lang="en-US" sz="400" b="1" dirty="0">
              <a:solidFill>
                <a:srgbClr val="000000"/>
              </a:solidFill>
            </a:endParaRPr>
          </a:p>
          <a:p>
            <a:pPr marL="342900" lvl="0" indent="-342900">
              <a:buFont typeface="+mj-lt"/>
              <a:buAutoNum type="arabicPeriod" startAt="3"/>
            </a:pPr>
            <a:r>
              <a:rPr lang="en-US" sz="1800" b="1" dirty="0">
                <a:solidFill>
                  <a:srgbClr val="000000"/>
                </a:solidFill>
              </a:rPr>
              <a:t>Language</a:t>
            </a:r>
            <a:endParaRPr lang="en-US" sz="1400" b="1" dirty="0">
              <a:solidFill>
                <a:srgbClr val="000000"/>
              </a:solidFill>
            </a:endParaRPr>
          </a:p>
          <a:p>
            <a:endParaRPr lang="en-US" sz="300" b="1" dirty="0"/>
          </a:p>
          <a:p>
            <a:pPr marL="342900" indent="-342900">
              <a:buFont typeface="+mj-lt"/>
              <a:buAutoNum type="arabicPeriod" startAt="4"/>
            </a:pPr>
            <a:r>
              <a:rPr lang="en-US" sz="1800" b="1" dirty="0"/>
              <a:t>Field of Study</a:t>
            </a:r>
          </a:p>
          <a:p>
            <a:endParaRPr lang="en-US" dirty="0"/>
          </a:p>
        </p:txBody>
      </p:sp>
      <p:sp>
        <p:nvSpPr>
          <p:cNvPr id="7" name="TextBox 6"/>
          <p:cNvSpPr txBox="1"/>
          <p:nvPr/>
        </p:nvSpPr>
        <p:spPr>
          <a:xfrm>
            <a:off x="1143000" y="4664393"/>
            <a:ext cx="2895600" cy="338554"/>
          </a:xfrm>
          <a:prstGeom prst="rect">
            <a:avLst/>
          </a:prstGeom>
          <a:noFill/>
        </p:spPr>
        <p:txBody>
          <a:bodyPr wrap="square" rtlCol="0" anchor="b">
            <a:spAutoFit/>
          </a:bodyPr>
          <a:lstStyle/>
          <a:p>
            <a:r>
              <a:rPr lang="en-US" sz="1600" b="1" dirty="0">
                <a:solidFill>
                  <a:schemeClr val="bg1"/>
                </a:solidFill>
                <a:latin typeface="+mn-lt"/>
              </a:rPr>
              <a:t>/eligible-programs</a:t>
            </a:r>
          </a:p>
        </p:txBody>
      </p:sp>
    </p:spTree>
    <p:extLst>
      <p:ext uri="{BB962C8B-B14F-4D97-AF65-F5344CB8AC3E}">
        <p14:creationId xmlns:p14="http://schemas.microsoft.com/office/powerpoint/2010/main" val="41822578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52673" y="915889"/>
            <a:ext cx="2161443" cy="2161443"/>
          </a:xfrm>
          <a:prstGeom prst="rect">
            <a:avLst/>
          </a:prstGeom>
        </p:spPr>
      </p:pic>
      <p:sp>
        <p:nvSpPr>
          <p:cNvPr id="2" name="Text Placeholder 1"/>
          <p:cNvSpPr>
            <a:spLocks noGrp="1"/>
          </p:cNvSpPr>
          <p:nvPr>
            <p:ph type="body" sz="quarter" idx="10"/>
          </p:nvPr>
        </p:nvSpPr>
        <p:spPr/>
        <p:txBody>
          <a:bodyPr/>
          <a:lstStyle/>
          <a:p>
            <a:r>
              <a:rPr lang="en-US" dirty="0"/>
              <a:t>Regional Language Initiatives</a:t>
            </a:r>
          </a:p>
        </p:txBody>
      </p:sp>
      <p:sp>
        <p:nvSpPr>
          <p:cNvPr id="5" name="Text Placeholder 7"/>
          <p:cNvSpPr txBox="1">
            <a:spLocks/>
          </p:cNvSpPr>
          <p:nvPr/>
        </p:nvSpPr>
        <p:spPr>
          <a:xfrm>
            <a:off x="1104088" y="1123950"/>
            <a:ext cx="3878989" cy="2667000"/>
          </a:xfrm>
          <a:prstGeom prst="rect">
            <a:avLst/>
          </a:prstGeom>
        </p:spPr>
        <p:txBody>
          <a:bodyPr/>
          <a:lstStyle>
            <a:lvl1pPr marL="285750" indent="-285750" algn="l" rtl="0" eaLnBrk="1" fontAlgn="base" hangingPunct="1">
              <a:lnSpc>
                <a:spcPct val="90000"/>
              </a:lnSpc>
              <a:spcBef>
                <a:spcPct val="20000"/>
              </a:spcBef>
              <a:spcAft>
                <a:spcPct val="0"/>
              </a:spcAft>
              <a:buClr>
                <a:srgbClr val="5EB122"/>
              </a:buClr>
              <a:buFont typeface="Arial" pitchFamily="34" charset="0"/>
              <a:buChar char="•"/>
              <a:defRPr sz="1500" baseline="0">
                <a:solidFill>
                  <a:schemeClr val="tx1"/>
                </a:solidFill>
                <a:latin typeface="+mn-lt"/>
                <a:ea typeface="ＭＳ Ｐゴシック" charset="0"/>
                <a:cs typeface="+mn-cs"/>
              </a:defRPr>
            </a:lvl1pPr>
            <a:lvl2pPr marL="628650" indent="-285750" algn="l" rtl="0" eaLnBrk="1" fontAlgn="base" hangingPunct="1">
              <a:spcBef>
                <a:spcPct val="20000"/>
              </a:spcBef>
              <a:spcAft>
                <a:spcPct val="0"/>
              </a:spcAft>
              <a:buClr>
                <a:srgbClr val="0076C0"/>
              </a:buClr>
              <a:buFont typeface="Wingdings" pitchFamily="2" charset="2"/>
              <a:buChar char="§"/>
              <a:defRPr sz="2100" baseline="0">
                <a:solidFill>
                  <a:schemeClr val="tx1"/>
                </a:solidFill>
                <a:latin typeface="+mn-lt"/>
                <a:ea typeface="ＭＳ Ｐゴシック" charset="0"/>
              </a:defRPr>
            </a:lvl2pPr>
            <a:lvl3pPr marL="857250" indent="-171450" algn="l" rtl="0" eaLnBrk="1" fontAlgn="base" hangingPunct="1">
              <a:spcBef>
                <a:spcPct val="20000"/>
              </a:spcBef>
              <a:spcAft>
                <a:spcPct val="0"/>
              </a:spcAft>
              <a:buChar char="•"/>
              <a:defRPr>
                <a:solidFill>
                  <a:schemeClr val="tx1"/>
                </a:solidFill>
                <a:latin typeface="+mn-lt"/>
                <a:ea typeface="ＭＳ Ｐゴシック" charset="0"/>
              </a:defRPr>
            </a:lvl3pPr>
            <a:lvl4pPr marL="1200150" indent="-171450" algn="l" rtl="0" eaLnBrk="1" fontAlgn="base" hangingPunct="1">
              <a:spcBef>
                <a:spcPct val="20000"/>
              </a:spcBef>
              <a:spcAft>
                <a:spcPct val="0"/>
              </a:spcAft>
              <a:buChar char="–"/>
              <a:defRPr sz="1500">
                <a:solidFill>
                  <a:schemeClr val="tx1"/>
                </a:solidFill>
                <a:latin typeface="+mn-lt"/>
                <a:ea typeface="ＭＳ Ｐゴシック" charset="0"/>
              </a:defRPr>
            </a:lvl4pPr>
            <a:lvl5pPr marL="1543050" indent="-171450" algn="l" rtl="0" eaLnBrk="1" fontAlgn="base" hangingPunct="1">
              <a:spcBef>
                <a:spcPct val="20000"/>
              </a:spcBef>
              <a:spcAft>
                <a:spcPct val="0"/>
              </a:spcAft>
              <a:buChar char="»"/>
              <a:defRPr sz="1500">
                <a:solidFill>
                  <a:schemeClr val="tx1"/>
                </a:solidFill>
                <a:latin typeface="+mn-lt"/>
                <a:ea typeface="ＭＳ Ｐゴシック" charset="0"/>
              </a:defRPr>
            </a:lvl5pPr>
            <a:lvl6pPr marL="1885950" indent="-171450" algn="l" rtl="0" eaLnBrk="1" fontAlgn="base" hangingPunct="1">
              <a:spcBef>
                <a:spcPct val="20000"/>
              </a:spcBef>
              <a:spcAft>
                <a:spcPct val="0"/>
              </a:spcAft>
              <a:buChar char="»"/>
              <a:defRPr sz="1500">
                <a:solidFill>
                  <a:schemeClr val="tx1"/>
                </a:solidFill>
                <a:latin typeface="+mn-lt"/>
              </a:defRPr>
            </a:lvl6pPr>
            <a:lvl7pPr marL="2228850" indent="-171450" algn="l" rtl="0" eaLnBrk="1" fontAlgn="base" hangingPunct="1">
              <a:spcBef>
                <a:spcPct val="20000"/>
              </a:spcBef>
              <a:spcAft>
                <a:spcPct val="0"/>
              </a:spcAft>
              <a:buChar char="»"/>
              <a:defRPr sz="1500">
                <a:solidFill>
                  <a:schemeClr val="tx1"/>
                </a:solidFill>
                <a:latin typeface="+mn-lt"/>
              </a:defRPr>
            </a:lvl7pPr>
            <a:lvl8pPr marL="2571750" indent="-171450" algn="l" rtl="0" eaLnBrk="1" fontAlgn="base" hangingPunct="1">
              <a:spcBef>
                <a:spcPct val="20000"/>
              </a:spcBef>
              <a:spcAft>
                <a:spcPct val="0"/>
              </a:spcAft>
              <a:buChar char="»"/>
              <a:defRPr sz="1500">
                <a:solidFill>
                  <a:schemeClr val="tx1"/>
                </a:solidFill>
                <a:latin typeface="+mn-lt"/>
              </a:defRPr>
            </a:lvl8pPr>
            <a:lvl9pPr marL="2914650" indent="-171450" algn="l" rtl="0" eaLnBrk="1" fontAlgn="base" hangingPunct="1">
              <a:spcBef>
                <a:spcPct val="20000"/>
              </a:spcBef>
              <a:spcAft>
                <a:spcPct val="0"/>
              </a:spcAft>
              <a:buChar char="»"/>
              <a:defRPr sz="1500">
                <a:solidFill>
                  <a:schemeClr val="tx1"/>
                </a:solidFill>
                <a:latin typeface="+mn-lt"/>
              </a:defRPr>
            </a:lvl9pPr>
          </a:lstStyle>
          <a:p>
            <a:r>
              <a:rPr lang="en-US" sz="1800" b="1" kern="0" dirty="0"/>
              <a:t>Great for beginners or undecided applicants!</a:t>
            </a:r>
          </a:p>
          <a:p>
            <a:endParaRPr lang="en-US" sz="400" b="1" kern="0" dirty="0"/>
          </a:p>
          <a:p>
            <a:r>
              <a:rPr lang="en-US" sz="1800" b="1" kern="0" dirty="0"/>
              <a:t>Domestic Summer, Overseas Fall &amp; Overseas Spring (Opt.)</a:t>
            </a:r>
          </a:p>
          <a:p>
            <a:pPr marL="0" indent="0">
              <a:buFont typeface="Arial" pitchFamily="34" charset="0"/>
              <a:buNone/>
            </a:pPr>
            <a:endParaRPr lang="en-US" sz="400" b="1" kern="0" dirty="0">
              <a:solidFill>
                <a:srgbClr val="000000"/>
              </a:solidFill>
            </a:endParaRPr>
          </a:p>
          <a:p>
            <a:r>
              <a:rPr lang="en-US" sz="1800" b="1" kern="0" dirty="0">
                <a:solidFill>
                  <a:srgbClr val="000000"/>
                </a:solidFill>
              </a:rPr>
              <a:t>Programs in:</a:t>
            </a:r>
          </a:p>
          <a:p>
            <a:pPr lvl="1">
              <a:buClr>
                <a:schemeClr val="accent2"/>
              </a:buClr>
              <a:buSzPct val="100000"/>
              <a:buFont typeface="Wingdings" panose="05000000000000000000" pitchFamily="2" charset="2"/>
              <a:buChar char="Ø"/>
            </a:pPr>
            <a:r>
              <a:rPr lang="en-US" sz="1800" b="1" kern="0" dirty="0">
                <a:solidFill>
                  <a:srgbClr val="000000"/>
                </a:solidFill>
              </a:rPr>
              <a:t>AFLI: French (Int./Adv.), Swahili, Akan/Twi, Wolof &amp; Zulu</a:t>
            </a:r>
          </a:p>
          <a:p>
            <a:pPr lvl="1">
              <a:buClr>
                <a:schemeClr val="accent2"/>
              </a:buClr>
              <a:buSzPct val="100000"/>
              <a:buFont typeface="Wingdings" panose="05000000000000000000" pitchFamily="2" charset="2"/>
              <a:buChar char="Ø"/>
            </a:pPr>
            <a:r>
              <a:rPr lang="en-US" sz="1800" b="1" kern="0" dirty="0">
                <a:solidFill>
                  <a:srgbClr val="000000"/>
                </a:solidFill>
              </a:rPr>
              <a:t>SAFLI: Hindi &amp; Urdu</a:t>
            </a:r>
          </a:p>
          <a:p>
            <a:pPr lvl="1">
              <a:buClr>
                <a:schemeClr val="accent2"/>
              </a:buClr>
              <a:buSzPct val="100000"/>
              <a:buFont typeface="Wingdings" panose="05000000000000000000" pitchFamily="2" charset="2"/>
              <a:buChar char="Ø"/>
            </a:pPr>
            <a:r>
              <a:rPr lang="en-US" sz="1800" b="1" kern="0" dirty="0">
                <a:solidFill>
                  <a:srgbClr val="000000"/>
                </a:solidFill>
              </a:rPr>
              <a:t>IFLI: Indonesian</a:t>
            </a:r>
          </a:p>
          <a:p>
            <a:pPr lvl="1">
              <a:buClr>
                <a:schemeClr val="accent2"/>
              </a:buClr>
              <a:buSzPct val="100000"/>
              <a:buFont typeface="Wingdings" panose="05000000000000000000" pitchFamily="2" charset="2"/>
              <a:buChar char="Ø"/>
            </a:pPr>
            <a:r>
              <a:rPr lang="en-US" sz="1800" b="1" kern="0" dirty="0">
                <a:solidFill>
                  <a:srgbClr val="000000"/>
                </a:solidFill>
              </a:rPr>
              <a:t>TURFLI: Turkish </a:t>
            </a:r>
          </a:p>
          <a:p>
            <a:pPr marL="0" indent="0">
              <a:buNone/>
            </a:pPr>
            <a:endParaRPr lang="en-US" kern="0"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76800" y="3333750"/>
            <a:ext cx="3810001" cy="1443329"/>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81800" y="418555"/>
            <a:ext cx="2441644" cy="2658777"/>
          </a:xfrm>
          <a:prstGeom prst="rect">
            <a:avLst/>
          </a:prstGeom>
        </p:spPr>
      </p:pic>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46161" y="1914612"/>
            <a:ext cx="1519529" cy="1519529"/>
          </a:xfrm>
          <a:prstGeom prst="rect">
            <a:avLst/>
          </a:prstGeom>
        </p:spPr>
      </p:pic>
      <p:sp>
        <p:nvSpPr>
          <p:cNvPr id="9" name="TextBox 8"/>
          <p:cNvSpPr txBox="1"/>
          <p:nvPr/>
        </p:nvSpPr>
        <p:spPr>
          <a:xfrm>
            <a:off x="1143000" y="4664393"/>
            <a:ext cx="2895600" cy="338554"/>
          </a:xfrm>
          <a:prstGeom prst="rect">
            <a:avLst/>
          </a:prstGeom>
          <a:noFill/>
        </p:spPr>
        <p:txBody>
          <a:bodyPr wrap="square" rtlCol="0" anchor="b">
            <a:spAutoFit/>
          </a:bodyPr>
          <a:lstStyle/>
          <a:p>
            <a:r>
              <a:rPr lang="en-US" sz="1600" b="1" dirty="0">
                <a:solidFill>
                  <a:schemeClr val="bg1"/>
                </a:solidFill>
                <a:latin typeface="+mn-lt"/>
              </a:rPr>
              <a:t>/initiatives</a:t>
            </a:r>
          </a:p>
        </p:txBody>
      </p:sp>
    </p:spTree>
    <p:extLst>
      <p:ext uri="{BB962C8B-B14F-4D97-AF65-F5344CB8AC3E}">
        <p14:creationId xmlns:p14="http://schemas.microsoft.com/office/powerpoint/2010/main" val="10071704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What Makes a Strong Applicant?</a:t>
            </a:r>
          </a:p>
        </p:txBody>
      </p:sp>
      <p:sp>
        <p:nvSpPr>
          <p:cNvPr id="8" name="Text Placeholder 7"/>
          <p:cNvSpPr>
            <a:spLocks noGrp="1"/>
          </p:cNvSpPr>
          <p:nvPr>
            <p:ph type="body" sz="quarter" idx="11"/>
          </p:nvPr>
        </p:nvSpPr>
        <p:spPr/>
        <p:txBody>
          <a:bodyPr/>
          <a:lstStyle/>
          <a:p>
            <a:pPr marL="0" indent="0">
              <a:buNone/>
            </a:pPr>
            <a:endParaRPr lang="en-US" sz="400" b="1" dirty="0"/>
          </a:p>
          <a:p>
            <a:pPr marL="0" indent="0">
              <a:buNone/>
            </a:pPr>
            <a:endParaRPr lang="en-US" sz="400" b="1" dirty="0"/>
          </a:p>
          <a:p>
            <a:pPr marL="0" indent="0">
              <a:buNone/>
            </a:pPr>
            <a:endParaRPr lang="en-US" sz="400" b="1" dirty="0"/>
          </a:p>
          <a:p>
            <a:pPr marL="0" indent="0">
              <a:buNone/>
            </a:pPr>
            <a:endParaRPr lang="en-US" sz="400" b="1" dirty="0"/>
          </a:p>
          <a:p>
            <a:endParaRPr lang="en-US" sz="400" b="1" dirty="0"/>
          </a:p>
          <a:p>
            <a:r>
              <a:rPr lang="en-US" sz="1800" b="1" dirty="0"/>
              <a:t>Interest in public policy dimensions of field of study</a:t>
            </a:r>
          </a:p>
          <a:p>
            <a:endParaRPr lang="en-US" sz="400" b="1" dirty="0"/>
          </a:p>
          <a:p>
            <a:r>
              <a:rPr lang="en-US" sz="1800" b="1" dirty="0"/>
              <a:t>Desire to pursue a career with the federal government</a:t>
            </a:r>
          </a:p>
          <a:p>
            <a:endParaRPr lang="en-US" sz="400" b="1" dirty="0"/>
          </a:p>
          <a:p>
            <a:r>
              <a:rPr lang="en-US" sz="1800" b="1" dirty="0"/>
              <a:t>Serious commitment to  language study</a:t>
            </a:r>
          </a:p>
        </p:txBody>
      </p:sp>
      <p:sp>
        <p:nvSpPr>
          <p:cNvPr id="6" name="TextBox 5"/>
          <p:cNvSpPr txBox="1"/>
          <p:nvPr/>
        </p:nvSpPr>
        <p:spPr>
          <a:xfrm>
            <a:off x="1143000" y="4664393"/>
            <a:ext cx="2895600" cy="338554"/>
          </a:xfrm>
          <a:prstGeom prst="rect">
            <a:avLst/>
          </a:prstGeom>
          <a:noFill/>
        </p:spPr>
        <p:txBody>
          <a:bodyPr wrap="square" rtlCol="0" anchor="b">
            <a:spAutoFit/>
          </a:bodyPr>
          <a:lstStyle/>
          <a:p>
            <a:r>
              <a:rPr lang="en-US" sz="1600" b="1" dirty="0">
                <a:solidFill>
                  <a:schemeClr val="bg1"/>
                </a:solidFill>
                <a:latin typeface="+mn-lt"/>
              </a:rPr>
              <a:t>/essays</a:t>
            </a:r>
          </a:p>
        </p:txBody>
      </p:sp>
      <p:pic>
        <p:nvPicPr>
          <p:cNvPr id="17" name="Picture 2"/>
          <p:cNvPicPr>
            <a:picLocks noChangeAspect="1"/>
          </p:cNvPicPr>
          <p:nvPr/>
        </p:nvPicPr>
        <p:blipFill>
          <a:blip r:embed="rId3" cstate="print">
            <a:extLst>
              <a:ext uri="{28A0092B-C50C-407E-A947-70E740481C1C}">
                <a14:useLocalDpi xmlns:a14="http://schemas.microsoft.com/office/drawing/2010/main" val="0"/>
              </a:ext>
            </a:extLst>
          </a:blip>
          <a:srcRect l="18228" t="1218" r="17455" b="-2"/>
          <a:stretch>
            <a:fillRect/>
          </a:stretch>
        </p:blipFill>
        <p:spPr bwMode="auto">
          <a:xfrm>
            <a:off x="4829030" y="1428750"/>
            <a:ext cx="1381270" cy="1856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p:cNvPicPr>
            <a:picLocks noChangeAspect="1"/>
          </p:cNvPicPr>
          <p:nvPr/>
        </p:nvPicPr>
        <p:blipFill rotWithShape="1">
          <a:blip r:embed="rId4" cstate="print">
            <a:extLst>
              <a:ext uri="{28A0092B-C50C-407E-A947-70E740481C1C}">
                <a14:useLocalDpi xmlns:a14="http://schemas.microsoft.com/office/drawing/2010/main" val="0"/>
              </a:ext>
            </a:extLst>
          </a:blip>
          <a:srcRect l="32677" t="3850" r="30710" b="22903"/>
          <a:stretch/>
        </p:blipFill>
        <p:spPr>
          <a:xfrm>
            <a:off x="6019800" y="2681995"/>
            <a:ext cx="1391663" cy="1856083"/>
          </a:xfrm>
          <a:prstGeom prst="rect">
            <a:avLst/>
          </a:prstGeom>
        </p:spPr>
      </p:pic>
      <p:pic>
        <p:nvPicPr>
          <p:cNvPr id="18" name="Picture 10" descr="N:\618\DOCs\Boren Outreach\Photos\Fellows\Mexico - Emma Mullaney - 2011 FellowC.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00800" y="971550"/>
            <a:ext cx="1391662" cy="1856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695171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lstStyle/>
          <a:p>
            <a:r>
              <a:rPr lang="en-US" dirty="0"/>
              <a:t>Application Requirements</a:t>
            </a:r>
          </a:p>
        </p:txBody>
      </p:sp>
      <p:sp>
        <p:nvSpPr>
          <p:cNvPr id="6" name="Text Placeholder 5"/>
          <p:cNvSpPr>
            <a:spLocks noGrp="1"/>
          </p:cNvSpPr>
          <p:nvPr>
            <p:ph type="body" sz="quarter" idx="11"/>
          </p:nvPr>
        </p:nvSpPr>
        <p:spPr/>
        <p:txBody>
          <a:bodyPr/>
          <a:lstStyle/>
          <a:p>
            <a:endParaRPr lang="en-US" sz="400" b="1" dirty="0"/>
          </a:p>
          <a:p>
            <a:r>
              <a:rPr lang="en-US" sz="1800" b="1" dirty="0"/>
              <a:t>Essays</a:t>
            </a:r>
          </a:p>
          <a:p>
            <a:endParaRPr lang="en-US" sz="400" b="1" dirty="0"/>
          </a:p>
          <a:p>
            <a:r>
              <a:rPr lang="en-US" sz="1800" b="1" dirty="0"/>
              <a:t>Letters of Recommendation</a:t>
            </a:r>
          </a:p>
          <a:p>
            <a:endParaRPr lang="en-US" sz="400" b="1" dirty="0"/>
          </a:p>
          <a:p>
            <a:r>
              <a:rPr lang="en-US" sz="1800" b="1" dirty="0"/>
              <a:t>Transcript(s)</a:t>
            </a:r>
          </a:p>
          <a:p>
            <a:endParaRPr lang="en-US" sz="400" b="1" dirty="0"/>
          </a:p>
          <a:p>
            <a:r>
              <a:rPr lang="en-US" sz="1800" b="1" dirty="0"/>
              <a:t>Letter of Overseas Affiliation or Study Abroad Program</a:t>
            </a:r>
          </a:p>
          <a:p>
            <a:endParaRPr lang="en-US" sz="300" b="1" dirty="0"/>
          </a:p>
        </p:txBody>
      </p:sp>
      <p:sp>
        <p:nvSpPr>
          <p:cNvPr id="7" name="Text Placeholder 6"/>
          <p:cNvSpPr txBox="1">
            <a:spLocks/>
          </p:cNvSpPr>
          <p:nvPr/>
        </p:nvSpPr>
        <p:spPr>
          <a:xfrm>
            <a:off x="4724400" y="1172862"/>
            <a:ext cx="3352800" cy="2895600"/>
          </a:xfrm>
          <a:prstGeom prst="rect">
            <a:avLst/>
          </a:prstGeom>
          <a:ln w="19050">
            <a:solidFill>
              <a:schemeClr val="accent2"/>
            </a:solidFill>
          </a:ln>
        </p:spPr>
        <p:txBody>
          <a:bodyPr/>
          <a:lstStyle>
            <a:lvl1pPr marL="285750" indent="-285750" algn="l" rtl="0" eaLnBrk="1" fontAlgn="base" hangingPunct="1">
              <a:lnSpc>
                <a:spcPct val="90000"/>
              </a:lnSpc>
              <a:spcBef>
                <a:spcPct val="20000"/>
              </a:spcBef>
              <a:spcAft>
                <a:spcPct val="0"/>
              </a:spcAft>
              <a:buClr>
                <a:srgbClr val="5EB122"/>
              </a:buClr>
              <a:buFont typeface="Arial" pitchFamily="34" charset="0"/>
              <a:buChar char="•"/>
              <a:defRPr sz="1500" baseline="0">
                <a:solidFill>
                  <a:schemeClr val="tx1"/>
                </a:solidFill>
                <a:latin typeface="+mn-lt"/>
                <a:ea typeface="ＭＳ Ｐゴシック" charset="0"/>
                <a:cs typeface="+mn-cs"/>
              </a:defRPr>
            </a:lvl1pPr>
            <a:lvl2pPr marL="628650" indent="-285750" algn="l" rtl="0" eaLnBrk="1" fontAlgn="base" hangingPunct="1">
              <a:spcBef>
                <a:spcPct val="20000"/>
              </a:spcBef>
              <a:spcAft>
                <a:spcPct val="0"/>
              </a:spcAft>
              <a:buClr>
                <a:srgbClr val="0076C0"/>
              </a:buClr>
              <a:buFont typeface="Wingdings" pitchFamily="2" charset="2"/>
              <a:buChar char="§"/>
              <a:defRPr sz="2100" baseline="0">
                <a:solidFill>
                  <a:schemeClr val="tx1"/>
                </a:solidFill>
                <a:latin typeface="+mn-lt"/>
                <a:ea typeface="ＭＳ Ｐゴシック" charset="0"/>
              </a:defRPr>
            </a:lvl2pPr>
            <a:lvl3pPr marL="857250" indent="-171450" algn="l" rtl="0" eaLnBrk="1" fontAlgn="base" hangingPunct="1">
              <a:spcBef>
                <a:spcPct val="20000"/>
              </a:spcBef>
              <a:spcAft>
                <a:spcPct val="0"/>
              </a:spcAft>
              <a:buChar char="•"/>
              <a:defRPr>
                <a:solidFill>
                  <a:schemeClr val="tx1"/>
                </a:solidFill>
                <a:latin typeface="+mn-lt"/>
                <a:ea typeface="ＭＳ Ｐゴシック" charset="0"/>
              </a:defRPr>
            </a:lvl3pPr>
            <a:lvl4pPr marL="1200150" indent="-171450" algn="l" rtl="0" eaLnBrk="1" fontAlgn="base" hangingPunct="1">
              <a:spcBef>
                <a:spcPct val="20000"/>
              </a:spcBef>
              <a:spcAft>
                <a:spcPct val="0"/>
              </a:spcAft>
              <a:buChar char="–"/>
              <a:defRPr sz="1500">
                <a:solidFill>
                  <a:schemeClr val="tx1"/>
                </a:solidFill>
                <a:latin typeface="+mn-lt"/>
                <a:ea typeface="ＭＳ Ｐゴシック" charset="0"/>
              </a:defRPr>
            </a:lvl4pPr>
            <a:lvl5pPr marL="1543050" indent="-171450" algn="l" rtl="0" eaLnBrk="1" fontAlgn="base" hangingPunct="1">
              <a:spcBef>
                <a:spcPct val="20000"/>
              </a:spcBef>
              <a:spcAft>
                <a:spcPct val="0"/>
              </a:spcAft>
              <a:buChar char="»"/>
              <a:defRPr sz="1500">
                <a:solidFill>
                  <a:schemeClr val="tx1"/>
                </a:solidFill>
                <a:latin typeface="+mn-lt"/>
                <a:ea typeface="ＭＳ Ｐゴシック" charset="0"/>
              </a:defRPr>
            </a:lvl5pPr>
            <a:lvl6pPr marL="1885950" indent="-171450" algn="l" rtl="0" eaLnBrk="1" fontAlgn="base" hangingPunct="1">
              <a:spcBef>
                <a:spcPct val="20000"/>
              </a:spcBef>
              <a:spcAft>
                <a:spcPct val="0"/>
              </a:spcAft>
              <a:buChar char="»"/>
              <a:defRPr sz="1500">
                <a:solidFill>
                  <a:schemeClr val="tx1"/>
                </a:solidFill>
                <a:latin typeface="+mn-lt"/>
              </a:defRPr>
            </a:lvl6pPr>
            <a:lvl7pPr marL="2228850" indent="-171450" algn="l" rtl="0" eaLnBrk="1" fontAlgn="base" hangingPunct="1">
              <a:spcBef>
                <a:spcPct val="20000"/>
              </a:spcBef>
              <a:spcAft>
                <a:spcPct val="0"/>
              </a:spcAft>
              <a:buChar char="»"/>
              <a:defRPr sz="1500">
                <a:solidFill>
                  <a:schemeClr val="tx1"/>
                </a:solidFill>
                <a:latin typeface="+mn-lt"/>
              </a:defRPr>
            </a:lvl7pPr>
            <a:lvl8pPr marL="2571750" indent="-171450" algn="l" rtl="0" eaLnBrk="1" fontAlgn="base" hangingPunct="1">
              <a:spcBef>
                <a:spcPct val="20000"/>
              </a:spcBef>
              <a:spcAft>
                <a:spcPct val="0"/>
              </a:spcAft>
              <a:buChar char="»"/>
              <a:defRPr sz="1500">
                <a:solidFill>
                  <a:schemeClr val="tx1"/>
                </a:solidFill>
                <a:latin typeface="+mn-lt"/>
              </a:defRPr>
            </a:lvl8pPr>
            <a:lvl9pPr marL="2914650" indent="-171450" algn="l" rtl="0" eaLnBrk="1" fontAlgn="base" hangingPunct="1">
              <a:spcBef>
                <a:spcPct val="20000"/>
              </a:spcBef>
              <a:spcAft>
                <a:spcPct val="0"/>
              </a:spcAft>
              <a:buChar char="»"/>
              <a:defRPr sz="1500">
                <a:solidFill>
                  <a:schemeClr val="tx1"/>
                </a:solidFill>
                <a:latin typeface="+mn-lt"/>
              </a:defRPr>
            </a:lvl9pPr>
          </a:lstStyle>
          <a:p>
            <a:pPr marL="0" indent="0">
              <a:buNone/>
            </a:pPr>
            <a:endParaRPr lang="en-US" sz="400" b="1" kern="0" dirty="0"/>
          </a:p>
          <a:p>
            <a:pPr marL="0" indent="0">
              <a:buNone/>
            </a:pPr>
            <a:r>
              <a:rPr lang="en-US" sz="1800" b="1" kern="0" dirty="0"/>
              <a:t>Successful candidates </a:t>
            </a:r>
            <a:r>
              <a:rPr lang="en-US" sz="1800" b="1" kern="0" dirty="0">
                <a:solidFill>
                  <a:schemeClr val="accent2"/>
                </a:solidFill>
              </a:rPr>
              <a:t>have</a:t>
            </a:r>
            <a:r>
              <a:rPr lang="en-US" sz="1800" b="1" kern="0" dirty="0"/>
              <a:t>:</a:t>
            </a:r>
          </a:p>
          <a:p>
            <a:pPr marL="0" indent="0">
              <a:buNone/>
            </a:pPr>
            <a:endParaRPr lang="en-US" sz="400" b="1" kern="0" dirty="0"/>
          </a:p>
          <a:p>
            <a:pPr marL="169863" indent="-169863">
              <a:buFont typeface="Wingdings 2" pitchFamily="18" charset="2"/>
              <a:buChar char="P"/>
            </a:pPr>
            <a:r>
              <a:rPr lang="en-US" sz="1600" b="1" kern="0" dirty="0"/>
              <a:t>Met most preferences</a:t>
            </a:r>
          </a:p>
          <a:p>
            <a:pPr marL="169863" indent="-169863">
              <a:buFont typeface="Wingdings 2" pitchFamily="18" charset="2"/>
              <a:buChar char="P"/>
            </a:pPr>
            <a:r>
              <a:rPr lang="en-US" sz="1600" b="1" kern="0" dirty="0"/>
              <a:t>Clearly addressed national security</a:t>
            </a:r>
          </a:p>
          <a:p>
            <a:pPr marL="169863" indent="-169863">
              <a:buFont typeface="Wingdings 2" pitchFamily="18" charset="2"/>
              <a:buChar char="P"/>
            </a:pPr>
            <a:r>
              <a:rPr lang="en-US" sz="1600" b="1" kern="0" dirty="0"/>
              <a:t>Specific &amp; realistic career goals</a:t>
            </a:r>
          </a:p>
          <a:p>
            <a:pPr marL="169863" indent="-169863">
              <a:buFont typeface="Wingdings 2" pitchFamily="18" charset="2"/>
              <a:buChar char="P"/>
            </a:pPr>
            <a:r>
              <a:rPr lang="en-US" sz="1600" b="1" kern="0" dirty="0"/>
              <a:t>Created a study plan that is challenging, relevant &amp; feasible</a:t>
            </a:r>
          </a:p>
          <a:p>
            <a:pPr marL="169863" indent="-169863">
              <a:buFont typeface="Wingdings 2" pitchFamily="18" charset="2"/>
              <a:buChar char="P"/>
            </a:pPr>
            <a:r>
              <a:rPr lang="en-US" sz="1600" b="1" kern="0" dirty="0"/>
              <a:t>Demonstrated their commitment to language study</a:t>
            </a:r>
          </a:p>
          <a:p>
            <a:pPr marL="169863" indent="-169863">
              <a:buFont typeface="Wingdings 2" pitchFamily="18" charset="2"/>
              <a:buChar char="P"/>
            </a:pPr>
            <a:r>
              <a:rPr lang="en-US" sz="1600" b="1" kern="0" dirty="0"/>
              <a:t>Made sure they clearly answer all elements of the essay questions</a:t>
            </a:r>
          </a:p>
        </p:txBody>
      </p:sp>
      <p:sp>
        <p:nvSpPr>
          <p:cNvPr id="8" name="TextBox 7"/>
          <p:cNvSpPr txBox="1"/>
          <p:nvPr/>
        </p:nvSpPr>
        <p:spPr>
          <a:xfrm>
            <a:off x="1143000" y="4664393"/>
            <a:ext cx="2895600" cy="338554"/>
          </a:xfrm>
          <a:prstGeom prst="rect">
            <a:avLst/>
          </a:prstGeom>
          <a:noFill/>
        </p:spPr>
        <p:txBody>
          <a:bodyPr wrap="square" rtlCol="0" anchor="b">
            <a:spAutoFit/>
          </a:bodyPr>
          <a:lstStyle/>
          <a:p>
            <a:r>
              <a:rPr lang="en-US" sz="1600" b="1" dirty="0">
                <a:solidFill>
                  <a:schemeClr val="bg1"/>
                </a:solidFill>
                <a:latin typeface="+mn-lt"/>
              </a:rPr>
              <a:t>/essays</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t="21622" b="25869"/>
          <a:stretch/>
        </p:blipFill>
        <p:spPr>
          <a:xfrm>
            <a:off x="1295400" y="2946189"/>
            <a:ext cx="2940050" cy="1157857"/>
          </a:xfrm>
          <a:prstGeom prst="rect">
            <a:avLst/>
          </a:prstGeom>
        </p:spPr>
      </p:pic>
    </p:spTree>
    <p:extLst>
      <p:ext uri="{BB962C8B-B14F-4D97-AF65-F5344CB8AC3E}">
        <p14:creationId xmlns:p14="http://schemas.microsoft.com/office/powerpoint/2010/main" val="31058750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eaLnBrk="1" hangingPunct="1">
              <a:defRPr/>
            </a:pPr>
            <a:r>
              <a:rPr lang="en-US" dirty="0">
                <a:ea typeface="ＭＳ Ｐゴシック" charset="0"/>
              </a:rPr>
              <a:t>Application deadlines</a:t>
            </a:r>
          </a:p>
        </p:txBody>
      </p:sp>
      <p:sp>
        <p:nvSpPr>
          <p:cNvPr id="3" name="TextBox 2"/>
          <p:cNvSpPr txBox="1"/>
          <p:nvPr/>
        </p:nvSpPr>
        <p:spPr>
          <a:xfrm>
            <a:off x="2019300" y="1030288"/>
            <a:ext cx="5105400" cy="646112"/>
          </a:xfrm>
          <a:prstGeom prst="rect">
            <a:avLst/>
          </a:prstGeom>
          <a:noFill/>
        </p:spPr>
        <p:txBody>
          <a:bodyPr>
            <a:spAutoFit/>
          </a:bodyPr>
          <a:lstStyle/>
          <a:p>
            <a:pPr algn="ctr" eaLnBrk="1" fontAlgn="auto" hangingPunct="1">
              <a:spcBef>
                <a:spcPts val="0"/>
              </a:spcBef>
              <a:spcAft>
                <a:spcPts val="0"/>
              </a:spcAft>
              <a:defRPr/>
            </a:pPr>
            <a:r>
              <a:rPr lang="en-US" b="1" kern="0" dirty="0">
                <a:solidFill>
                  <a:sysClr val="windowText" lastClr="000000"/>
                </a:solidFill>
                <a:latin typeface="+mn-lt"/>
              </a:rPr>
              <a:t>National deadlines are for study that will begin after June 1, 2021 or before March 1, 2022</a:t>
            </a:r>
          </a:p>
        </p:txBody>
      </p:sp>
      <p:sp>
        <p:nvSpPr>
          <p:cNvPr id="8" name="TextBox 7"/>
          <p:cNvSpPr txBox="1"/>
          <p:nvPr/>
        </p:nvSpPr>
        <p:spPr>
          <a:xfrm>
            <a:off x="2895600" y="1820863"/>
            <a:ext cx="3352800" cy="381000"/>
          </a:xfrm>
          <a:prstGeom prst="rect">
            <a:avLst/>
          </a:prstGeom>
          <a:solidFill>
            <a:schemeClr val="accent2"/>
          </a:solidFill>
        </p:spPr>
        <p:txBody>
          <a:bodyPr>
            <a:spAutoFit/>
          </a:bodyPr>
          <a:lstStyle/>
          <a:p>
            <a:pPr algn="ctr" eaLnBrk="1" fontAlgn="auto" hangingPunct="1">
              <a:spcBef>
                <a:spcPts val="0"/>
              </a:spcBef>
              <a:spcAft>
                <a:spcPts val="0"/>
              </a:spcAft>
              <a:defRPr/>
            </a:pPr>
            <a:r>
              <a:rPr lang="en-US" b="1" kern="0" dirty="0">
                <a:solidFill>
                  <a:schemeClr val="bg1"/>
                </a:solidFill>
                <a:effectLst>
                  <a:outerShdw blurRad="50800" dist="38100" dir="2700000" algn="tl" rotWithShape="0">
                    <a:prstClr val="black">
                      <a:alpha val="40000"/>
                    </a:prstClr>
                  </a:outerShdw>
                </a:effectLst>
              </a:rPr>
              <a:t>BOREN SCHOLARSHIPS</a:t>
            </a:r>
          </a:p>
        </p:txBody>
      </p:sp>
      <p:sp>
        <p:nvSpPr>
          <p:cNvPr id="10" name="TextBox 9"/>
          <p:cNvSpPr txBox="1"/>
          <p:nvPr/>
        </p:nvSpPr>
        <p:spPr>
          <a:xfrm>
            <a:off x="2895600" y="3009900"/>
            <a:ext cx="3352800" cy="381000"/>
          </a:xfrm>
          <a:prstGeom prst="rect">
            <a:avLst/>
          </a:prstGeom>
          <a:solidFill>
            <a:schemeClr val="tx2"/>
          </a:solidFill>
        </p:spPr>
        <p:txBody>
          <a:bodyPr>
            <a:spAutoFit/>
          </a:bodyPr>
          <a:lstStyle/>
          <a:p>
            <a:pPr algn="ctr" eaLnBrk="1" fontAlgn="auto" hangingPunct="1">
              <a:spcBef>
                <a:spcPts val="0"/>
              </a:spcBef>
              <a:spcAft>
                <a:spcPts val="0"/>
              </a:spcAft>
              <a:defRPr/>
            </a:pPr>
            <a:r>
              <a:rPr lang="en-US" b="1" kern="0" dirty="0">
                <a:solidFill>
                  <a:schemeClr val="bg1"/>
                </a:solidFill>
                <a:effectLst>
                  <a:outerShdw blurRad="50800" dist="38100" dir="2700000" algn="tl" rotWithShape="0">
                    <a:prstClr val="black">
                      <a:alpha val="40000"/>
                    </a:prstClr>
                  </a:outerShdw>
                </a:effectLst>
              </a:rPr>
              <a:t>BOREN FELLOWSHIPS</a:t>
            </a:r>
          </a:p>
        </p:txBody>
      </p:sp>
      <p:sp>
        <p:nvSpPr>
          <p:cNvPr id="4" name="TextBox 3"/>
          <p:cNvSpPr txBox="1"/>
          <p:nvPr/>
        </p:nvSpPr>
        <p:spPr>
          <a:xfrm>
            <a:off x="2438400" y="2278063"/>
            <a:ext cx="4267200" cy="461962"/>
          </a:xfrm>
          <a:prstGeom prst="rect">
            <a:avLst/>
          </a:prstGeom>
          <a:noFill/>
        </p:spPr>
        <p:txBody>
          <a:bodyPr>
            <a:spAutoFit/>
          </a:bodyPr>
          <a:lstStyle/>
          <a:p>
            <a:pPr algn="ctr" eaLnBrk="1" fontAlgn="auto" hangingPunct="1">
              <a:spcBef>
                <a:spcPts val="0"/>
              </a:spcBef>
              <a:spcAft>
                <a:spcPts val="0"/>
              </a:spcAft>
              <a:defRPr/>
            </a:pPr>
            <a:r>
              <a:rPr lang="en-US" sz="2400" b="1" kern="0" dirty="0">
                <a:solidFill>
                  <a:sysClr val="windowText" lastClr="000000"/>
                </a:solidFill>
                <a:latin typeface="+mn-lt"/>
              </a:rPr>
              <a:t>February 3, 2021</a:t>
            </a:r>
          </a:p>
        </p:txBody>
      </p:sp>
      <p:sp>
        <p:nvSpPr>
          <p:cNvPr id="12" name="TextBox 11"/>
          <p:cNvSpPr txBox="1"/>
          <p:nvPr/>
        </p:nvSpPr>
        <p:spPr>
          <a:xfrm>
            <a:off x="2438400" y="3505200"/>
            <a:ext cx="4267200" cy="461963"/>
          </a:xfrm>
          <a:prstGeom prst="rect">
            <a:avLst/>
          </a:prstGeom>
          <a:noFill/>
        </p:spPr>
        <p:txBody>
          <a:bodyPr>
            <a:spAutoFit/>
          </a:bodyPr>
          <a:lstStyle/>
          <a:p>
            <a:pPr algn="ctr" eaLnBrk="1" fontAlgn="auto" hangingPunct="1">
              <a:spcBef>
                <a:spcPts val="0"/>
              </a:spcBef>
              <a:spcAft>
                <a:spcPts val="0"/>
              </a:spcAft>
              <a:defRPr/>
            </a:pPr>
            <a:r>
              <a:rPr lang="en-US" sz="2400" b="1" kern="0" dirty="0">
                <a:solidFill>
                  <a:sysClr val="windowText" lastClr="000000"/>
                </a:solidFill>
                <a:latin typeface="+mn-lt"/>
              </a:rPr>
              <a:t>January 27, 2021</a:t>
            </a:r>
          </a:p>
        </p:txBody>
      </p:sp>
      <p:sp>
        <p:nvSpPr>
          <p:cNvPr id="9" name="TextBox 8"/>
          <p:cNvSpPr txBox="1"/>
          <p:nvPr/>
        </p:nvSpPr>
        <p:spPr>
          <a:xfrm>
            <a:off x="1143000" y="4664393"/>
            <a:ext cx="2895600" cy="338554"/>
          </a:xfrm>
          <a:prstGeom prst="rect">
            <a:avLst/>
          </a:prstGeom>
          <a:noFill/>
        </p:spPr>
        <p:txBody>
          <a:bodyPr wrap="square" rtlCol="0" anchor="b">
            <a:spAutoFit/>
          </a:bodyPr>
          <a:lstStyle/>
          <a:p>
            <a:r>
              <a:rPr lang="en-US" sz="1600" b="1" dirty="0">
                <a:solidFill>
                  <a:schemeClr val="bg1"/>
                </a:solidFill>
                <a:latin typeface="+mn-lt"/>
              </a:rPr>
              <a:t>/apply-now</a:t>
            </a:r>
          </a:p>
        </p:txBody>
      </p:sp>
    </p:spTree>
    <p:extLst>
      <p:ext uri="{BB962C8B-B14F-4D97-AF65-F5344CB8AC3E}">
        <p14:creationId xmlns:p14="http://schemas.microsoft.com/office/powerpoint/2010/main" val="28194347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6800" y="971550"/>
            <a:ext cx="2597928" cy="1948447"/>
          </a:xfrm>
          <a:prstGeom prst="rect">
            <a:avLst/>
          </a:prstGeom>
        </p:spPr>
      </p:pic>
      <p:pic>
        <p:nvPicPr>
          <p:cNvPr id="3" name="Picture 4" descr="Collection of popular social media logo: Facebook, twitter, instagram,  youtube, linkedin, v… | Social media icons, Social media logos, Instagram  likes and followers"/>
          <p:cNvPicPr>
            <a:picLocks noChangeAspect="1" noChangeArrowheads="1"/>
          </p:cNvPicPr>
          <p:nvPr/>
        </p:nvPicPr>
        <p:blipFill rotWithShape="1">
          <a:blip r:embed="rId4">
            <a:extLst>
              <a:ext uri="{28A0092B-C50C-407E-A947-70E740481C1C}">
                <a14:useLocalDpi xmlns:a14="http://schemas.microsoft.com/office/drawing/2010/main" val="0"/>
              </a:ext>
            </a:extLst>
          </a:blip>
          <a:srcRect l="6001" t="36666" r="35334" b="35290"/>
          <a:stretch/>
        </p:blipFill>
        <p:spPr bwMode="auto">
          <a:xfrm>
            <a:off x="4384196" y="3007679"/>
            <a:ext cx="3697950" cy="7070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8407488"/>
      </p:ext>
    </p:extLst>
  </p:cSld>
  <p:clrMapOvr>
    <a:masterClrMapping/>
  </p:clrMapOvr>
</p:sld>
</file>

<file path=ppt/theme/theme1.xml><?xml version="1.0" encoding="utf-8"?>
<a:theme xmlns:a="http://schemas.openxmlformats.org/drawingml/2006/main" name="2016 Boren Awards_option1_16_9">
  <a:themeElements>
    <a:clrScheme name="Boren Awards">
      <a:dk1>
        <a:srgbClr val="000000"/>
      </a:dk1>
      <a:lt1>
        <a:srgbClr val="FFFFFF"/>
      </a:lt1>
      <a:dk2>
        <a:srgbClr val="0076C0"/>
      </a:dk2>
      <a:lt2>
        <a:srgbClr val="FFFFFF"/>
      </a:lt2>
      <a:accent1>
        <a:srgbClr val="0076C0"/>
      </a:accent1>
      <a:accent2>
        <a:srgbClr val="5EB122"/>
      </a:accent2>
      <a:accent3>
        <a:srgbClr val="7575D1"/>
      </a:accent3>
      <a:accent4>
        <a:srgbClr val="FF9933"/>
      </a:accent4>
      <a:accent5>
        <a:srgbClr val="33CCFF"/>
      </a:accent5>
      <a:accent6>
        <a:srgbClr val="FF0066"/>
      </a:accent6>
      <a:hlink>
        <a:srgbClr val="0076C0"/>
      </a:hlink>
      <a:folHlink>
        <a:srgbClr val="7030A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2016 Boren Awards_option1_16_9</Template>
  <TotalTime>7195</TotalTime>
  <Words>1551</Words>
  <Application>Microsoft Office PowerPoint</Application>
  <PresentationFormat>On-screen Show (16:9)</PresentationFormat>
  <Paragraphs>145</Paragraphs>
  <Slides>8</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Wingdings</vt:lpstr>
      <vt:lpstr>Wingdings 2</vt:lpstr>
      <vt:lpstr>2016 Boren Awards_option1_16_9</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Jeff Cary</dc:creator>
  <cp:lastModifiedBy>Cox, Kyle</cp:lastModifiedBy>
  <cp:revision>123</cp:revision>
  <cp:lastPrinted>2016-07-28T18:17:29Z</cp:lastPrinted>
  <dcterms:created xsi:type="dcterms:W3CDTF">2016-06-22T13:51:50Z</dcterms:created>
  <dcterms:modified xsi:type="dcterms:W3CDTF">2021-01-07T16:11:22Z</dcterms:modified>
</cp:coreProperties>
</file>