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4"/>
    <p:sldMasterId id="2147483672" r:id="rId5"/>
    <p:sldMasterId id="2147483674" r:id="rId6"/>
  </p:sldMasterIdLst>
  <p:notesMasterIdLst>
    <p:notesMasterId r:id="rId39"/>
  </p:notesMasterIdLst>
  <p:sldIdLst>
    <p:sldId id="256" r:id="rId7"/>
    <p:sldId id="258" r:id="rId8"/>
    <p:sldId id="260" r:id="rId9"/>
    <p:sldId id="261" r:id="rId10"/>
    <p:sldId id="265" r:id="rId11"/>
    <p:sldId id="264" r:id="rId12"/>
    <p:sldId id="267" r:id="rId13"/>
    <p:sldId id="274" r:id="rId14"/>
    <p:sldId id="275" r:id="rId15"/>
    <p:sldId id="276" r:id="rId16"/>
    <p:sldId id="269" r:id="rId17"/>
    <p:sldId id="278" r:id="rId18"/>
    <p:sldId id="279" r:id="rId19"/>
    <p:sldId id="277" r:id="rId20"/>
    <p:sldId id="280" r:id="rId21"/>
    <p:sldId id="270" r:id="rId22"/>
    <p:sldId id="263" r:id="rId23"/>
    <p:sldId id="262" r:id="rId24"/>
    <p:sldId id="266" r:id="rId25"/>
    <p:sldId id="281" r:id="rId26"/>
    <p:sldId id="259" r:id="rId27"/>
    <p:sldId id="282" r:id="rId28"/>
    <p:sldId id="284" r:id="rId29"/>
    <p:sldId id="283" r:id="rId30"/>
    <p:sldId id="286" r:id="rId31"/>
    <p:sldId id="285" r:id="rId32"/>
    <p:sldId id="287" r:id="rId33"/>
    <p:sldId id="289" r:id="rId34"/>
    <p:sldId id="290" r:id="rId35"/>
    <p:sldId id="288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hr, Mark D.  CIV" initials="FMDC" lastIdx="5" clrIdx="0">
    <p:extLst>
      <p:ext uri="{19B8F6BF-5375-455C-9EA6-DF929625EA0E}">
        <p15:presenceInfo xmlns:p15="http://schemas.microsoft.com/office/powerpoint/2012/main" userId="S-1-5-21-3525393198-629875844-1764894793-11705" providerId="AD"/>
      </p:ext>
    </p:extLst>
  </p:cmAuthor>
  <p:cmAuthor id="2" name="Morrow, Sharon R  CIV" initials="MSRC" lastIdx="1" clrIdx="1">
    <p:extLst>
      <p:ext uri="{19B8F6BF-5375-455C-9EA6-DF929625EA0E}">
        <p15:presenceInfo xmlns:p15="http://schemas.microsoft.com/office/powerpoint/2012/main" userId="S-1-5-21-3525393198-629875844-1764894793-2788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54" d="100"/>
          <a:sy n="54" d="100"/>
        </p:scale>
        <p:origin x="30" y="1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05T15:47:48.879" idx="1">
    <p:pos x="2748" y="1728"/>
    <p:text>Since this is described as for DoD its misleading to put "and DTRA" unless it is reworded.</p:text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5202F-4FCB-C24F-A222-C341944974EC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7F9FA-A542-FE49-AC3C-641280EC3E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81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20071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9004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5457" y="173038"/>
            <a:ext cx="5855677" cy="85390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95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95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42032C-FEAC-42E1-8F73-3D6A05458E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6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2372A-544B-4C2A-B94F-1EC4F78BA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21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1F072-8BDC-4214-AD48-BDFCA27B0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09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8295" y="273053"/>
            <a:ext cx="5918982" cy="70961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09EE0-7905-4FF1-AAFA-44EDFE2491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13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883863-D7C8-4A8A-89B2-353DADA1E3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67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A522A-65F4-4A67-9BE8-440B937363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475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0240" y="1477108"/>
            <a:ext cx="2097087" cy="4695092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477108"/>
            <a:ext cx="6142038" cy="469509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A05EA-81F5-4BF1-8F96-F99CBE708CA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24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218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218" y="296242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8824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 userDrawn="1"/>
        </p:nvSpPr>
        <p:spPr>
          <a:xfrm>
            <a:off x="3558048" y="6493367"/>
            <a:ext cx="1954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UNCLASSIFIED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8648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297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34907"/>
            <a:ext cx="2057400" cy="4691259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34904"/>
            <a:ext cx="6019800" cy="469126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+mn-lt"/>
                <a:cs typeface="Arial" pitchFamily="34" charset="0"/>
              </a:defRPr>
            </a:lvl1pPr>
            <a:lvl2pPr>
              <a:defRPr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fld id="{AC1D8ABA-5FFB-4877-81F7-6B3816548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013700" y="6470118"/>
            <a:ext cx="400050" cy="200025"/>
          </a:xfrm>
          <a:ln/>
        </p:spPr>
        <p:txBody>
          <a:bodyPr/>
          <a:lstStyle>
            <a:lvl1pPr>
              <a:defRPr/>
            </a:lvl1pPr>
          </a:lstStyle>
          <a:p>
            <a:fld id="{2668A1BE-B3A9-4EC9-9C96-41379E80CBD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362631" y="6515164"/>
            <a:ext cx="2418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UNCLASSIFIED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010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354" y="173038"/>
            <a:ext cx="5897880" cy="83983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D7B593-C51E-4D51-A149-C19C4BF701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70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25C2E-8A15-45B2-A879-845D231C54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3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8" descr="DTRA"/>
          <p:cNvPicPr preferRelativeResize="0">
            <a:picLocks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6" y="365116"/>
            <a:ext cx="2060575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750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70" r:id="rId3"/>
    <p:sldLayoutId id="2147483686" r:id="rId4"/>
    <p:sldLayoutId id="2147483662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 b="1" i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 b="1" i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2700" b="1" i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2700" b="1" i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2700" b="1" i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defRPr sz="2100" b="1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Arial" charset="0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Arial" charset="0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C252B8E-4625-0F47-A95B-4D0EB1E5EBBA}"/>
              </a:ext>
            </a:extLst>
          </p:cNvPr>
          <p:cNvSpPr/>
          <p:nvPr userDrawn="1"/>
        </p:nvSpPr>
        <p:spPr>
          <a:xfrm>
            <a:off x="154333" y="906089"/>
            <a:ext cx="8739968" cy="92081"/>
          </a:xfrm>
          <a:prstGeom prst="rect">
            <a:avLst/>
          </a:prstGeom>
          <a:gradFill flip="none" rotWithShape="1">
            <a:gsLst>
              <a:gs pos="0">
                <a:srgbClr val="F26922"/>
              </a:gs>
              <a:gs pos="100000">
                <a:srgbClr val="FDCD4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3700" y="6578604"/>
            <a:ext cx="4000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fld id="{E3D8EA17-74CB-4B81-9A8B-038119ABDBD0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32" name="Group 24"/>
          <p:cNvGrpSpPr>
            <a:grpSpLocks/>
          </p:cNvGrpSpPr>
          <p:nvPr userDrawn="1"/>
        </p:nvGrpSpPr>
        <p:grpSpPr bwMode="auto">
          <a:xfrm>
            <a:off x="216476" y="142880"/>
            <a:ext cx="1109663" cy="1106424"/>
            <a:chOff x="276" y="163"/>
            <a:chExt cx="699" cy="719"/>
          </a:xfrm>
        </p:grpSpPr>
        <p:sp>
          <p:nvSpPr>
            <p:cNvPr id="1033" name="Oval 25"/>
            <p:cNvSpPr>
              <a:spLocks noChangeArrowheads="1"/>
            </p:cNvSpPr>
            <p:nvPr userDrawn="1"/>
          </p:nvSpPr>
          <p:spPr bwMode="auto">
            <a:xfrm>
              <a:off x="276" y="163"/>
              <a:ext cx="699" cy="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pic>
          <p:nvPicPr>
            <p:cNvPr id="1034" name="Picture 26" descr="DTRA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" y="210"/>
              <a:ext cx="649" cy="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 userDrawn="1"/>
        </p:nvSpPr>
        <p:spPr>
          <a:xfrm>
            <a:off x="3524865" y="6511927"/>
            <a:ext cx="19778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Unclassified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497915-DFC7-274E-8C35-5F12355558FA}"/>
              </a:ext>
            </a:extLst>
          </p:cNvPr>
          <p:cNvSpPr/>
          <p:nvPr userDrawn="1"/>
        </p:nvSpPr>
        <p:spPr>
          <a:xfrm>
            <a:off x="154333" y="6393112"/>
            <a:ext cx="8739968" cy="45719"/>
          </a:xfrm>
          <a:prstGeom prst="rect">
            <a:avLst/>
          </a:prstGeom>
          <a:solidFill>
            <a:srgbClr val="22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66450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8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05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05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05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05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0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FA272FCD-B87A-6340-BE1B-C69CD4FCC075}"/>
              </a:ext>
            </a:extLst>
          </p:cNvPr>
          <p:cNvSpPr/>
          <p:nvPr userDrawn="1"/>
        </p:nvSpPr>
        <p:spPr>
          <a:xfrm>
            <a:off x="200147" y="1107434"/>
            <a:ext cx="8609267" cy="74254"/>
          </a:xfrm>
          <a:prstGeom prst="rect">
            <a:avLst/>
          </a:prstGeom>
          <a:gradFill flip="none" rotWithShape="1">
            <a:gsLst>
              <a:gs pos="0">
                <a:srgbClr val="F26922"/>
              </a:gs>
              <a:gs pos="100000">
                <a:srgbClr val="FDCD44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BA6C7F5-554F-8749-94A4-BCF810C4B197}"/>
              </a:ext>
            </a:extLst>
          </p:cNvPr>
          <p:cNvSpPr/>
          <p:nvPr userDrawn="1"/>
        </p:nvSpPr>
        <p:spPr>
          <a:xfrm>
            <a:off x="137161" y="6380021"/>
            <a:ext cx="8598877" cy="45719"/>
          </a:xfrm>
          <a:prstGeom prst="rect">
            <a:avLst/>
          </a:prstGeom>
          <a:solidFill>
            <a:srgbClr val="2230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22963" y="173040"/>
            <a:ext cx="5987489" cy="83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4"/>
            <a:ext cx="1905000" cy="16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3700" y="6578604"/>
            <a:ext cx="4000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latin typeface="+mn-lt"/>
                <a:cs typeface="Arial" pitchFamily="34" charset="0"/>
              </a:defRPr>
            </a:lvl1pPr>
          </a:lstStyle>
          <a:p>
            <a:fld id="{A76057C1-7586-4C2D-BEBF-21FFCCBDD70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8" name="Group 24"/>
          <p:cNvGrpSpPr>
            <a:grpSpLocks/>
          </p:cNvGrpSpPr>
          <p:nvPr userDrawn="1"/>
        </p:nvGrpSpPr>
        <p:grpSpPr bwMode="auto">
          <a:xfrm>
            <a:off x="216476" y="285500"/>
            <a:ext cx="1109663" cy="1106424"/>
            <a:chOff x="276" y="163"/>
            <a:chExt cx="699" cy="719"/>
          </a:xfrm>
        </p:grpSpPr>
        <p:sp>
          <p:nvSpPr>
            <p:cNvPr id="29" name="Oval 25"/>
            <p:cNvSpPr>
              <a:spLocks noChangeArrowheads="1"/>
            </p:cNvSpPr>
            <p:nvPr userDrawn="1"/>
          </p:nvSpPr>
          <p:spPr bwMode="auto">
            <a:xfrm>
              <a:off x="276" y="163"/>
              <a:ext cx="699" cy="71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350"/>
            </a:p>
          </p:txBody>
        </p:sp>
        <p:pic>
          <p:nvPicPr>
            <p:cNvPr id="30" name="Picture 26" descr="DTRA"/>
            <p:cNvPicPr>
              <a:picLocks noChangeAspect="1" noChangeArrowheads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" y="210"/>
              <a:ext cx="649" cy="6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49061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hf hdr="0" ftr="0" dt="0"/>
  <p:txStyles>
    <p:titleStyle>
      <a:lvl1pPr marL="342900" indent="-3429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j-ea"/>
          <a:cs typeface="Arial" pitchFamily="34" charset="0"/>
        </a:defRPr>
      </a:lvl1pPr>
      <a:lvl2pPr marL="342900" indent="-3429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2pPr>
      <a:lvl3pPr marL="342900" indent="-3429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3pPr>
      <a:lvl4pPr marL="342900" indent="-3429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4pPr>
      <a:lvl5pPr marL="342900" indent="-3429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  <a:cs typeface="ＭＳ Ｐゴシック" charset="0"/>
        </a:defRPr>
      </a:lvl5pPr>
      <a:lvl6pPr marL="685800" indent="-3429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6pPr>
      <a:lvl7pPr marL="1028700" indent="-3429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7pPr>
      <a:lvl8pPr marL="1371600" indent="-3429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8pPr>
      <a:lvl9pPr marL="1714500" indent="-342900" algn="l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Univers" pitchFamily="34" charset="-18"/>
          <a:ea typeface="ＭＳ Ｐゴシック" pitchFamily="20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Arial" pitchFamily="34" charset="0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05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05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05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05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18" charset="0"/>
        <a:buChar char="•"/>
        <a:defRPr sz="105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dsbirsttr.mil/submissions/login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Sharon.R.Morrow.civ@mail.mil" TargetMode="External"/><Relationship Id="rId2" Type="http://schemas.openxmlformats.org/officeDocument/2006/relationships/hyperlink" Target="mailto:Mark.D.Flohr.civ@mail.mi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 bwMode="auto">
          <a:xfrm>
            <a:off x="2455131" y="1248272"/>
            <a:ext cx="68580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 i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 and Contracting Opportunities for HBCUs/MSIs with DoD/DTRA </a:t>
            </a:r>
            <a:endParaRPr lang="en-US" altLang="en-US" kern="0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 bwMode="auto">
          <a:xfrm>
            <a:off x="1556634" y="3274943"/>
            <a:ext cx="5736431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+mn-ea"/>
              </a:defRPr>
            </a:lvl9pPr>
          </a:lstStyle>
          <a:p>
            <a:pPr eaLnBrk="1" hangingPunct="1"/>
            <a:endParaRPr lang="en-US" altLang="en-US" sz="2400" i="1" kern="0" dirty="0" smtClean="0"/>
          </a:p>
          <a:p>
            <a:pPr eaLnBrk="1" hangingPunct="1"/>
            <a:r>
              <a:rPr lang="en-US" altLang="en-US" sz="2400" i="1" kern="0" dirty="0" smtClean="0"/>
              <a:t>DATE:  03/26/2021 </a:t>
            </a:r>
            <a:endParaRPr lang="en-US" altLang="en-US" sz="2400" i="1" kern="0" dirty="0"/>
          </a:p>
          <a:p>
            <a:pPr eaLnBrk="1" hangingPunct="1"/>
            <a:r>
              <a:rPr lang="en-US" altLang="en-US" sz="2400" i="1" kern="0" dirty="0" smtClean="0"/>
              <a:t>Prepared for:  DoD Office of Diversity Management and Equal Opportunity; Howard University</a:t>
            </a:r>
          </a:p>
          <a:p>
            <a:pPr eaLnBrk="1" hangingPunct="1"/>
            <a:r>
              <a:rPr lang="en-US" altLang="en-US" sz="2400" i="1" kern="0" dirty="0" smtClean="0"/>
              <a:t>Prepared by:  Sharon Morrow, DTRA Small Business Director</a:t>
            </a:r>
          </a:p>
          <a:p>
            <a:pPr eaLnBrk="1" hangingPunct="1"/>
            <a:endParaRPr lang="en-US" altLang="en-US" sz="2400" i="1" kern="0" dirty="0"/>
          </a:p>
        </p:txBody>
      </p:sp>
    </p:spTree>
    <p:extLst>
      <p:ext uri="{BB962C8B-B14F-4D97-AF65-F5344CB8AC3E}">
        <p14:creationId xmlns:p14="http://schemas.microsoft.com/office/powerpoint/2010/main" val="3986837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– Phase I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2637" y="1435609"/>
            <a:ext cx="8740312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55600" indent="-342900" algn="l">
              <a:buFont typeface="Arial"/>
              <a:buChar char="•"/>
              <a:tabLst>
                <a:tab pos="355600" algn="l"/>
              </a:tabLst>
              <a:defRPr/>
            </a:pPr>
            <a:r>
              <a:rPr lang="en-US" spc="5" dirty="0" smtClean="0">
                <a:cs typeface="Arial"/>
              </a:rPr>
              <a:t>Federal award limit of u</a:t>
            </a:r>
            <a:r>
              <a:rPr lang="en-US" dirty="0" smtClean="0">
                <a:cs typeface="Arial"/>
              </a:rPr>
              <a:t>p</a:t>
            </a:r>
            <a:r>
              <a:rPr lang="en-US" spc="-15" dirty="0" smtClean="0">
                <a:cs typeface="Arial"/>
              </a:rPr>
              <a:t> </a:t>
            </a:r>
            <a:r>
              <a:rPr lang="en-US" spc="-10" dirty="0" smtClean="0">
                <a:cs typeface="Arial"/>
              </a:rPr>
              <a:t>t</a:t>
            </a:r>
            <a:r>
              <a:rPr lang="en-US" dirty="0" smtClean="0">
                <a:cs typeface="Arial"/>
              </a:rPr>
              <a:t>o</a:t>
            </a:r>
            <a:r>
              <a:rPr lang="en-US" spc="-5" dirty="0" smtClean="0">
                <a:cs typeface="Arial"/>
              </a:rPr>
              <a:t> </a:t>
            </a:r>
            <a:r>
              <a:rPr lang="en-US" dirty="0" smtClean="0">
                <a:cs typeface="Arial"/>
              </a:rPr>
              <a:t>$</a:t>
            </a:r>
            <a:r>
              <a:rPr lang="en-US" dirty="0" smtClean="0">
                <a:cs typeface="Arial"/>
              </a:rPr>
              <a:t>259,613 (including modifications).  </a:t>
            </a:r>
            <a:r>
              <a:rPr lang="en-US" dirty="0" smtClean="0">
                <a:cs typeface="Arial"/>
              </a:rPr>
              <a:t>Agencies may exceed these limits but must receive a waiver from the Small Business Administration (SBA).  For DoD agencies, including DTRA, the limit is $</a:t>
            </a:r>
            <a:r>
              <a:rPr lang="en-US" dirty="0" smtClean="0">
                <a:cs typeface="Arial"/>
              </a:rPr>
              <a:t>167.5k</a:t>
            </a:r>
            <a:r>
              <a:rPr lang="en-US" dirty="0" smtClean="0">
                <a:cs typeface="Arial"/>
              </a:rPr>
              <a:t>, but can increase up to 50% to $</a:t>
            </a:r>
            <a:r>
              <a:rPr lang="en-US" dirty="0" smtClean="0">
                <a:cs typeface="Arial"/>
              </a:rPr>
              <a:t>251.25k</a:t>
            </a:r>
            <a:r>
              <a:rPr lang="en-US" dirty="0" smtClean="0">
                <a:cs typeface="Arial"/>
              </a:rPr>
              <a:t>.  </a:t>
            </a:r>
            <a:r>
              <a:rPr lang="en-US" dirty="0" smtClean="0">
                <a:cs typeface="Arial"/>
              </a:rPr>
              <a:t>These thresholds are updated annually.  </a:t>
            </a:r>
            <a:endParaRPr lang="en-US" dirty="0" smtClean="0">
              <a:cs typeface="Arial"/>
            </a:endParaRPr>
          </a:p>
          <a:p>
            <a:pPr marL="355600" indent="-342900" algn="l">
              <a:buFont typeface="Arial"/>
              <a:buChar char="•"/>
              <a:tabLst>
                <a:tab pos="355600" algn="l"/>
              </a:tabLst>
              <a:defRPr/>
            </a:pPr>
            <a:endParaRPr lang="en-US" dirty="0" smtClean="0">
              <a:latin typeface="Arial"/>
              <a:cs typeface="Arial"/>
            </a:endParaRPr>
          </a:p>
          <a:p>
            <a:pPr marL="355600" indent="-342900" algn="l">
              <a:buFont typeface="Arial"/>
              <a:buChar char="•"/>
              <a:tabLst>
                <a:tab pos="355600" algn="l"/>
              </a:tabLst>
              <a:defRPr/>
            </a:pPr>
            <a:r>
              <a:rPr lang="en-US" spc="-220" dirty="0" smtClean="0">
                <a:cs typeface="Arial"/>
              </a:rPr>
              <a:t>T</a:t>
            </a:r>
            <a:r>
              <a:rPr lang="en-US" dirty="0" smtClean="0">
                <a:cs typeface="Arial"/>
              </a:rPr>
              <a:t>e</a:t>
            </a:r>
            <a:r>
              <a:rPr lang="en-US" spc="5" dirty="0" smtClean="0">
                <a:cs typeface="Arial"/>
              </a:rPr>
              <a:t>c</a:t>
            </a:r>
            <a:r>
              <a:rPr lang="en-US" dirty="0" smtClean="0">
                <a:cs typeface="Arial"/>
              </a:rPr>
              <a:t>hn</a:t>
            </a:r>
            <a:r>
              <a:rPr lang="en-US" spc="-5" dirty="0" smtClean="0">
                <a:cs typeface="Arial"/>
              </a:rPr>
              <a:t>ical</a:t>
            </a:r>
            <a:r>
              <a:rPr lang="en-US" spc="-30" dirty="0" smtClean="0">
                <a:cs typeface="Arial"/>
              </a:rPr>
              <a:t> </a:t>
            </a:r>
            <a:r>
              <a:rPr lang="en-US" spc="5" dirty="0">
                <a:cs typeface="Arial"/>
              </a:rPr>
              <a:t>R</a:t>
            </a:r>
            <a:r>
              <a:rPr lang="en-US" dirty="0">
                <a:cs typeface="Arial"/>
              </a:rPr>
              <a:t>ead</a:t>
            </a:r>
            <a:r>
              <a:rPr lang="en-US" spc="-5" dirty="0">
                <a:cs typeface="Arial"/>
              </a:rPr>
              <a:t>i</a:t>
            </a:r>
            <a:r>
              <a:rPr lang="en-US" dirty="0">
                <a:cs typeface="Arial"/>
              </a:rPr>
              <a:t>ne</a:t>
            </a:r>
            <a:r>
              <a:rPr lang="en-US" spc="5" dirty="0">
                <a:cs typeface="Arial"/>
              </a:rPr>
              <a:t>s</a:t>
            </a:r>
            <a:r>
              <a:rPr lang="en-US" dirty="0">
                <a:cs typeface="Arial"/>
              </a:rPr>
              <a:t>s</a:t>
            </a:r>
            <a:r>
              <a:rPr lang="en-US" spc="-35" dirty="0">
                <a:cs typeface="Arial"/>
              </a:rPr>
              <a:t> </a:t>
            </a:r>
            <a:r>
              <a:rPr lang="en-US" dirty="0">
                <a:cs typeface="Arial"/>
              </a:rPr>
              <a:t>Le</a:t>
            </a:r>
            <a:r>
              <a:rPr lang="en-US" spc="-10" dirty="0">
                <a:cs typeface="Arial"/>
              </a:rPr>
              <a:t>v</a:t>
            </a:r>
            <a:r>
              <a:rPr lang="en-US" dirty="0">
                <a:cs typeface="Arial"/>
              </a:rPr>
              <a:t>el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(</a:t>
            </a:r>
            <a:r>
              <a:rPr lang="en-US" spc="-5" dirty="0">
                <a:cs typeface="Arial"/>
              </a:rPr>
              <a:t>T</a:t>
            </a:r>
            <a:r>
              <a:rPr lang="en-US" spc="5" dirty="0">
                <a:cs typeface="Arial"/>
              </a:rPr>
              <a:t>R</a:t>
            </a:r>
            <a:r>
              <a:rPr lang="en-US" dirty="0">
                <a:cs typeface="Arial"/>
              </a:rPr>
              <a:t>L)</a:t>
            </a:r>
            <a:r>
              <a:rPr lang="en-US" spc="-2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</a:t>
            </a:r>
            <a:r>
              <a:rPr lang="en-US" dirty="0">
                <a:cs typeface="Arial"/>
              </a:rPr>
              <a:t>s </a:t>
            </a:r>
            <a:r>
              <a:rPr lang="en-US" spc="-5" dirty="0">
                <a:cs typeface="Arial"/>
              </a:rPr>
              <a:t>l</a:t>
            </a:r>
            <a:r>
              <a:rPr lang="en-US" dirty="0">
                <a:cs typeface="Arial"/>
              </a:rPr>
              <a:t>ow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-&gt;</a:t>
            </a:r>
            <a:r>
              <a:rPr lang="en-US" spc="-35" dirty="0">
                <a:cs typeface="Arial"/>
              </a:rPr>
              <a:t> </a:t>
            </a:r>
            <a:r>
              <a:rPr lang="en-US" dirty="0">
                <a:cs typeface="Arial"/>
              </a:rPr>
              <a:t>around</a:t>
            </a:r>
            <a:r>
              <a:rPr lang="en-US" spc="-30" dirty="0">
                <a:cs typeface="Arial"/>
              </a:rPr>
              <a:t> </a:t>
            </a:r>
            <a:r>
              <a:rPr lang="en-US" dirty="0" smtClean="0">
                <a:solidFill>
                  <a:srgbClr val="0070C0"/>
                </a:solidFill>
                <a:cs typeface="Arial"/>
              </a:rPr>
              <a:t>2</a:t>
            </a:r>
            <a:r>
              <a:rPr lang="en-US" dirty="0" smtClean="0">
                <a:cs typeface="Arial"/>
              </a:rPr>
              <a:t>-4</a:t>
            </a:r>
            <a:endParaRPr lang="en-US" dirty="0">
              <a:cs typeface="Arial"/>
            </a:endParaRPr>
          </a:p>
          <a:p>
            <a:pPr marL="355600" indent="-342900" algn="l">
              <a:buFont typeface="Arial"/>
              <a:buChar char="•"/>
              <a:tabLst>
                <a:tab pos="355600" algn="l"/>
              </a:tabLst>
              <a:defRPr/>
            </a:pPr>
            <a:endParaRPr lang="en-US" dirty="0">
              <a:latin typeface="Arial"/>
              <a:cs typeface="Arial"/>
            </a:endParaRPr>
          </a:p>
          <a:p>
            <a:pPr marL="241300" indent="-342900" algn="l">
              <a:lnSpc>
                <a:spcPts val="2400"/>
              </a:lnSpc>
              <a:spcBef>
                <a:spcPts val="75"/>
              </a:spcBef>
              <a:buFont typeface="Arial" panose="020B0604020202020204" pitchFamily="34" charset="0"/>
              <a:buChar char="•"/>
              <a:tabLst>
                <a:tab pos="355600" algn="l"/>
                <a:tab pos="6572250" algn="l"/>
              </a:tabLst>
            </a:pPr>
            <a:endParaRPr lang="en-US" altLang="en-US" dirty="0">
              <a:latin typeface="Arial" panose="020B0604020202020204" pitchFamily="34" charset="0"/>
            </a:endParaRPr>
          </a:p>
          <a:p>
            <a:pPr marL="241300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6572250" algn="l"/>
              </a:tabLst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6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34891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– Phase II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8723" y="1251052"/>
            <a:ext cx="887067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r>
              <a:rPr lang="en-US" altLang="en-US" dirty="0" smtClean="0"/>
              <a:t>Objective:  to </a:t>
            </a:r>
            <a:r>
              <a:rPr lang="en-US" altLang="en-US" dirty="0"/>
              <a:t>continue </a:t>
            </a:r>
            <a:r>
              <a:rPr lang="en-US" altLang="en-US" dirty="0" smtClean="0"/>
              <a:t>to mature the </a:t>
            </a:r>
            <a:r>
              <a:rPr lang="en-US" altLang="en-US" dirty="0"/>
              <a:t>R&amp;D efforts initiated in Phase I</a:t>
            </a: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r>
              <a:rPr lang="en-US" altLang="en-US" dirty="0"/>
              <a:t>Represents a major R&amp;D effort, culminating in a well-defined deliverable prototype</a:t>
            </a:r>
          </a:p>
          <a:p>
            <a:pPr marL="355600" indent="-342900" algn="l">
              <a:lnSpc>
                <a:spcPts val="2400"/>
              </a:lnSpc>
              <a:spcBef>
                <a:spcPts val="75"/>
              </a:spcBef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r>
              <a:rPr lang="en-US" altLang="en-US" dirty="0"/>
              <a:t>Proposals submitted in volumes:  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1622425" algn="l"/>
              </a:tabLst>
            </a:pPr>
            <a:r>
              <a:rPr lang="en-US" altLang="en-US" dirty="0">
                <a:latin typeface="Arial" panose="020B0604020202020204" pitchFamily="34" charset="0"/>
              </a:rPr>
              <a:t>Proposal Cover Sheet (yes, this is a volume)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1622425" algn="l"/>
              </a:tabLst>
            </a:pPr>
            <a:r>
              <a:rPr lang="en-US" altLang="en-US" dirty="0">
                <a:latin typeface="Arial" panose="020B0604020202020204" pitchFamily="34" charset="0"/>
              </a:rPr>
              <a:t>Technical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1622425" algn="l"/>
              </a:tabLst>
            </a:pPr>
            <a:r>
              <a:rPr lang="en-US" altLang="en-US" dirty="0">
                <a:latin typeface="Arial" panose="020B0604020202020204" pitchFamily="34" charset="0"/>
              </a:rPr>
              <a:t>Cost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1622425" algn="l"/>
              </a:tabLst>
            </a:pPr>
            <a:r>
              <a:rPr lang="en-US" altLang="en-US" dirty="0">
                <a:latin typeface="Arial" panose="020B0604020202020204" pitchFamily="34" charset="0"/>
              </a:rPr>
              <a:t>Company Commercialization Report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1622425" algn="l"/>
              </a:tabLst>
            </a:pPr>
            <a:r>
              <a:rPr lang="en-US" altLang="en-US" dirty="0">
                <a:latin typeface="Arial" panose="020B0604020202020204" pitchFamily="34" charset="0"/>
              </a:rPr>
              <a:t>Some DoD agencies also allow a volume for submittal of supporting documents, which are not evaluated, as an additional volume</a:t>
            </a: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105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34891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– Phase II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8723" y="1251052"/>
            <a:ext cx="887067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r>
              <a:rPr lang="en-US" altLang="en-US" dirty="0" smtClean="0"/>
              <a:t>All </a:t>
            </a:r>
            <a:r>
              <a:rPr lang="en-US" altLang="en-US" dirty="0"/>
              <a:t>Phase I awardees can propose on Phase II.  For DTRA, Phase II proposals are due 1 month after end of the Phase I contract.  </a:t>
            </a:r>
            <a:endParaRPr lang="en-US" altLang="en-US" dirty="0" smtClean="0"/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r>
              <a:rPr lang="en-US" altLang="en-US" dirty="0" smtClean="0"/>
              <a:t>Up to a 2-year effort</a:t>
            </a: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r>
              <a:rPr lang="en-US" altLang="en-US" dirty="0"/>
              <a:t>For Federal agencies, up to $1,680,789.  For DoD agencies, including DTRA, the limit is up to $1.1 but can increase by 50% to $1.65M.  </a:t>
            </a:r>
            <a:endParaRPr lang="en-US" altLang="en-US" dirty="0" smtClean="0"/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r>
              <a:rPr lang="en-US" altLang="en-US" dirty="0"/>
              <a:t>Some agencies also participate in Direct-to-Phase-II (D2P2).  There are separate topics for D2P2.  DTRA does not participate in D2P2.  </a:t>
            </a: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endParaRPr lang="en-US" altLang="en-US" dirty="0"/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510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34891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– Phase II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8723" y="1251052"/>
            <a:ext cx="887067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69900" indent="-457200" algn="l" eaLnBrk="1" hangingPunct="1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altLang="en-US" dirty="0"/>
              <a:t>TRL completion is around 6-8.  </a:t>
            </a:r>
          </a:p>
          <a:p>
            <a:pPr marL="469900" indent="-457200" algn="l" eaLnBrk="1" hangingPunct="1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altLang="en-US" dirty="0"/>
              <a:t>Promising technology can lead to a 2</a:t>
            </a:r>
            <a:r>
              <a:rPr lang="en-US" altLang="en-US" baseline="30000" dirty="0"/>
              <a:t>nd</a:t>
            </a:r>
            <a:r>
              <a:rPr lang="en-US" altLang="en-US" dirty="0"/>
              <a:t> Phase II award.  Some agencies require matching funds for a 2</a:t>
            </a:r>
            <a:r>
              <a:rPr lang="en-US" altLang="en-US" baseline="30000" dirty="0"/>
              <a:t>nd</a:t>
            </a:r>
            <a:r>
              <a:rPr lang="en-US" altLang="en-US" dirty="0"/>
              <a:t> Phase II award.  To mature a promising technology, DTRA does not require matching funds.  </a:t>
            </a:r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endParaRPr lang="en-US" altLang="en-US" dirty="0"/>
          </a:p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1622425" algn="l"/>
              </a:tabLst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785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– Phase III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5172" y="1435609"/>
            <a:ext cx="8827777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69900" indent="-457200" algn="l">
              <a:buFont typeface="Arial" panose="020B0604020202020204" pitchFamily="34" charset="0"/>
              <a:buChar char="•"/>
            </a:pPr>
            <a:r>
              <a:rPr lang="en-US" altLang="en-US" dirty="0"/>
              <a:t>Objective:  for entities to pursue commercialization objectives resulting from Phases I and II R&amp;D activities or to make the technology part of </a:t>
            </a:r>
            <a:r>
              <a:rPr lang="en-US" altLang="en-US" dirty="0" smtClean="0"/>
              <a:t>a </a:t>
            </a:r>
            <a:r>
              <a:rPr lang="en-US" altLang="en-US" dirty="0"/>
              <a:t>Program of Record (POR)</a:t>
            </a:r>
          </a:p>
          <a:p>
            <a:pPr marL="469900" indent="-457200" algn="l">
              <a:buFont typeface="Arial" panose="020B0604020202020204" pitchFamily="34" charset="0"/>
              <a:buChar char="•"/>
            </a:pPr>
            <a:r>
              <a:rPr lang="en-US" altLang="en-US" dirty="0"/>
              <a:t>Phase III is work that “derives from, extends, or logically concludes efforts performed under SBIR Phase I and II funding agreements,” but is funded by sources other than the SBIR Program.   </a:t>
            </a:r>
            <a:endParaRPr lang="en-US" altLang="en-US" dirty="0" smtClean="0"/>
          </a:p>
          <a:p>
            <a:pPr marL="469900" indent="-457200" algn="l">
              <a:buFont typeface="Arial" panose="020B0604020202020204" pitchFamily="34" charset="0"/>
              <a:buChar char="•"/>
            </a:pPr>
            <a:r>
              <a:rPr lang="en-US" altLang="en-US" dirty="0"/>
              <a:t>Commercialization can occur either in a federal or industry application.  </a:t>
            </a:r>
          </a:p>
          <a:p>
            <a:pPr marL="469900" indent="-457200" algn="l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8741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– Phase III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5172" y="1435609"/>
            <a:ext cx="8827777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69900" indent="-457200" algn="l">
              <a:buFont typeface="Arial" panose="020B0604020202020204" pitchFamily="34" charset="0"/>
              <a:buChar char="•"/>
            </a:pPr>
            <a:r>
              <a:rPr lang="en-US" altLang="en-US" dirty="0" smtClean="0"/>
              <a:t>Funding </a:t>
            </a:r>
            <a:r>
              <a:rPr lang="en-US" altLang="en-US" dirty="0"/>
              <a:t>can come from </a:t>
            </a:r>
            <a:r>
              <a:rPr lang="en-US" altLang="en-US" dirty="0" smtClean="0"/>
              <a:t>DoD (or DTRA) mission funds, venture </a:t>
            </a:r>
            <a:r>
              <a:rPr lang="en-US" altLang="en-US" dirty="0"/>
              <a:t>capital, crowdfunding, a federal contract, </a:t>
            </a:r>
            <a:r>
              <a:rPr lang="en-US" altLang="en-US" dirty="0" smtClean="0"/>
              <a:t>another DoD contractor, or </a:t>
            </a:r>
            <a:r>
              <a:rPr lang="en-US" altLang="en-US" dirty="0"/>
              <a:t>support from another business who wants to use the </a:t>
            </a:r>
            <a:r>
              <a:rPr lang="en-US" altLang="en-US" dirty="0" smtClean="0"/>
              <a:t>technology, </a:t>
            </a:r>
            <a:r>
              <a:rPr lang="en-US" altLang="en-US" dirty="0"/>
              <a:t>or other sources. </a:t>
            </a:r>
            <a:endParaRPr lang="en-US" altLang="en-US" dirty="0" smtClean="0"/>
          </a:p>
          <a:p>
            <a:pPr marL="469900" indent="-457200" algn="l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Arial" panose="020B0604020202020204" pitchFamily="34" charset="0"/>
              </a:rPr>
              <a:t>Some </a:t>
            </a:r>
            <a:r>
              <a:rPr lang="en-US" altLang="en-US" dirty="0">
                <a:latin typeface="Arial" panose="020B0604020202020204" pitchFamily="34" charset="0"/>
              </a:rPr>
              <a:t>agencies assign a Transition Assistance Agent (TAA) to assist in transitioning technology to commercialization.  For DTRA, the COR </a:t>
            </a:r>
            <a:r>
              <a:rPr lang="en-US" altLang="en-US" dirty="0" smtClean="0">
                <a:latin typeface="Arial" panose="020B0604020202020204" pitchFamily="34" charset="0"/>
              </a:rPr>
              <a:t>may </a:t>
            </a:r>
            <a:r>
              <a:rPr lang="en-US" altLang="en-US" dirty="0">
                <a:latin typeface="Arial" panose="020B0604020202020204" pitchFamily="34" charset="0"/>
              </a:rPr>
              <a:t>provide transition assistance either within DTRA or with another </a:t>
            </a:r>
            <a:r>
              <a:rPr lang="en-US" altLang="en-US" dirty="0" smtClean="0">
                <a:latin typeface="Arial" panose="020B0604020202020204" pitchFamily="34" charset="0"/>
              </a:rPr>
              <a:t>agency, especially for DTRA </a:t>
            </a:r>
            <a:r>
              <a:rPr lang="en-US" altLang="en-US" dirty="0" smtClean="0">
                <a:latin typeface="Arial" panose="020B0604020202020204" pitchFamily="34" charset="0"/>
              </a:rPr>
              <a:t>PORs.   </a:t>
            </a:r>
            <a:endParaRPr lang="en-US" altLang="en-US" dirty="0"/>
          </a:p>
          <a:p>
            <a:pPr marL="469900" indent="-457200" algn="l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666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- Eligibility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6734" y="1435609"/>
            <a:ext cx="8756215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Entity must be organized for profit and located in the U.S.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Entity must be &gt; 50% directly owned by individuals and independently owned. 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Entity must have 500 or fewer employees.  North American Industry Classification System (NAICS) size standards for industries do NOT apply. 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Principal Investigator (PI) MUST be an employee of the small business during the project.  </a:t>
            </a:r>
            <a:r>
              <a:rPr lang="en-US" altLang="en-US" dirty="0" smtClean="0"/>
              <a:t>DTRA requires PI to be a US citizen or a waiver approval.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2593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STTR Program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4198" y="1435609"/>
            <a:ext cx="8668751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The SBIR and STTR Programs are authorized as part of the Small Business Act as amended by various National Defense Authorization Acts (NDAAs)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The Small Business Administration (SBA) is responsible for issuing policy and guidance for the programs.  SBA does so through their SBIR/STTR Policy Directive.  (SBA updates this periodically to reflect NDAA changes.) 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kern="0" dirty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77607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RD:  STTR Program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33349" y="1435609"/>
            <a:ext cx="8229600" cy="4642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The </a:t>
            </a:r>
            <a:r>
              <a:rPr lang="en-US" altLang="en-US" dirty="0"/>
              <a:t>STTR program is funded by “taxing” a percentage (.45%) of each DoD agency’s extramural R&amp;D budget.  Only agencies with an extramural R&amp;D budget &gt; $1B are required to participate in the program.  </a:t>
            </a:r>
            <a:endParaRPr lang="en-US" altLang="en-US" dirty="0" smtClean="0"/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Program done in 3 Phases:  </a:t>
            </a:r>
          </a:p>
          <a:p>
            <a:pPr marL="914400" lvl="1" indent="-457200" algn="l" eaLnBrk="1" hangingPunct="1"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Phase I (funded by the program)</a:t>
            </a:r>
          </a:p>
          <a:p>
            <a:pPr marL="914400" lvl="1" indent="-457200" algn="l" eaLnBrk="1" hangingPunct="1"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Phase II (funded by the program)</a:t>
            </a:r>
          </a:p>
          <a:p>
            <a:pPr marL="914400" lvl="1" indent="-457200" algn="l" eaLnBrk="1" hangingPunct="1"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Phase III (funded by other sources)</a:t>
            </a:r>
          </a:p>
        </p:txBody>
      </p:sp>
    </p:spTree>
    <p:extLst>
      <p:ext uri="{BB962C8B-B14F-4D97-AF65-F5344CB8AC3E}">
        <p14:creationId xmlns:p14="http://schemas.microsoft.com/office/powerpoint/2010/main" val="6222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STTR Program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33349" y="1435609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69900" indent="-457200" algn="l">
              <a:buFont typeface="Arial" panose="020B0604020202020204" pitchFamily="34" charset="0"/>
              <a:buChar char="•"/>
              <a:defRPr/>
            </a:pPr>
            <a:r>
              <a:rPr lang="en-US" spc="-5" dirty="0">
                <a:cs typeface="Arial"/>
              </a:rPr>
              <a:t>P</a:t>
            </a:r>
            <a:r>
              <a:rPr lang="en-US" dirty="0">
                <a:cs typeface="Arial"/>
              </a:rPr>
              <a:t>ha</a:t>
            </a:r>
            <a:r>
              <a:rPr lang="en-US" spc="5" dirty="0">
                <a:cs typeface="Arial"/>
              </a:rPr>
              <a:t>s</a:t>
            </a:r>
            <a:r>
              <a:rPr lang="en-US" dirty="0">
                <a:cs typeface="Arial"/>
              </a:rPr>
              <a:t>e</a:t>
            </a:r>
            <a:r>
              <a:rPr lang="en-US" spc="-1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I </a:t>
            </a:r>
            <a:r>
              <a:rPr lang="en-US" dirty="0">
                <a:cs typeface="Arial"/>
              </a:rPr>
              <a:t>- </a:t>
            </a:r>
            <a:r>
              <a:rPr lang="en-US" spc="-5" dirty="0">
                <a:cs typeface="Arial"/>
              </a:rPr>
              <a:t>F</a:t>
            </a:r>
            <a:r>
              <a:rPr lang="en-US" dirty="0">
                <a:cs typeface="Arial"/>
              </a:rPr>
              <a:t>ea</a:t>
            </a:r>
            <a:r>
              <a:rPr lang="en-US" spc="5" dirty="0">
                <a:cs typeface="Arial"/>
              </a:rPr>
              <a:t>s</a:t>
            </a:r>
            <a:r>
              <a:rPr lang="en-US" spc="-5" dirty="0">
                <a:cs typeface="Arial"/>
              </a:rPr>
              <a:t>i</a:t>
            </a:r>
            <a:r>
              <a:rPr lang="en-US" dirty="0">
                <a:cs typeface="Arial"/>
              </a:rPr>
              <a:t>b</a:t>
            </a:r>
            <a:r>
              <a:rPr lang="en-US" spc="-5" dirty="0">
                <a:cs typeface="Arial"/>
              </a:rPr>
              <a:t>ili</a:t>
            </a:r>
            <a:r>
              <a:rPr lang="en-US" spc="-10" dirty="0">
                <a:cs typeface="Arial"/>
              </a:rPr>
              <a:t>t</a:t>
            </a:r>
            <a:r>
              <a:rPr lang="en-US" dirty="0">
                <a:cs typeface="Arial"/>
              </a:rPr>
              <a:t>y</a:t>
            </a:r>
            <a:r>
              <a:rPr lang="en-US" spc="-25" dirty="0">
                <a:cs typeface="Arial"/>
              </a:rPr>
              <a:t> </a:t>
            </a:r>
            <a:r>
              <a:rPr lang="en-US" spc="-5" dirty="0" smtClean="0">
                <a:cs typeface="Arial"/>
              </a:rPr>
              <a:t>S</a:t>
            </a:r>
            <a:r>
              <a:rPr lang="en-US" spc="-10" dirty="0" smtClean="0">
                <a:cs typeface="Arial"/>
              </a:rPr>
              <a:t>t</a:t>
            </a:r>
            <a:r>
              <a:rPr lang="en-US" dirty="0" smtClean="0">
                <a:cs typeface="Arial"/>
              </a:rPr>
              <a:t>udy</a:t>
            </a:r>
          </a:p>
          <a:p>
            <a:pPr marL="927100" lvl="1" indent="-457200" algn="l">
              <a:buFont typeface="Courier New" panose="02070309020205020404" pitchFamily="49" charset="0"/>
              <a:buChar char="o"/>
              <a:defRPr/>
            </a:pPr>
            <a:r>
              <a:rPr lang="en-US" spc="-45" dirty="0">
                <a:cs typeface="Arial"/>
              </a:rPr>
              <a:t>A</a:t>
            </a:r>
            <a:r>
              <a:rPr lang="en-US" spc="5" dirty="0">
                <a:cs typeface="Arial"/>
              </a:rPr>
              <a:t>w</a:t>
            </a:r>
            <a:r>
              <a:rPr lang="en-US" dirty="0">
                <a:cs typeface="Arial"/>
              </a:rPr>
              <a:t>ard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Gu</a:t>
            </a:r>
            <a:r>
              <a:rPr lang="en-US" spc="-5" dirty="0">
                <a:cs typeface="Arial"/>
              </a:rPr>
              <a:t>i</a:t>
            </a:r>
            <a:r>
              <a:rPr lang="en-US" dirty="0">
                <a:cs typeface="Arial"/>
              </a:rPr>
              <a:t>de</a:t>
            </a:r>
            <a:r>
              <a:rPr lang="en-US" spc="-5" dirty="0">
                <a:cs typeface="Arial"/>
              </a:rPr>
              <a:t>li</a:t>
            </a:r>
            <a:r>
              <a:rPr lang="en-US" dirty="0">
                <a:cs typeface="Arial"/>
              </a:rPr>
              <a:t>ne:</a:t>
            </a:r>
            <a:r>
              <a:rPr lang="en-US" spc="-25" dirty="0">
                <a:cs typeface="Arial"/>
              </a:rPr>
              <a:t> </a:t>
            </a:r>
            <a:r>
              <a:rPr lang="en-US" dirty="0">
                <a:cs typeface="Arial"/>
              </a:rPr>
              <a:t>up</a:t>
            </a:r>
            <a:r>
              <a:rPr lang="en-US" spc="-1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t</a:t>
            </a:r>
            <a:r>
              <a:rPr lang="en-US" dirty="0">
                <a:cs typeface="Arial"/>
              </a:rPr>
              <a:t>o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$253,141 for Federal agencies; </a:t>
            </a:r>
            <a:r>
              <a:rPr lang="en-US" dirty="0" smtClean="0">
                <a:cs typeface="Arial"/>
              </a:rPr>
              <a:t>$165.5 up to $ 251.25 for </a:t>
            </a:r>
            <a:r>
              <a:rPr lang="en-US" dirty="0">
                <a:cs typeface="Arial"/>
              </a:rPr>
              <a:t>DoD agencies </a:t>
            </a:r>
          </a:p>
          <a:p>
            <a:pPr marL="927100" lvl="1" indent="-457200" algn="l">
              <a:buFont typeface="Courier New" panose="02070309020205020404" pitchFamily="49" charset="0"/>
              <a:buChar char="o"/>
              <a:defRPr/>
            </a:pPr>
            <a:r>
              <a:rPr lang="en-US" spc="5" dirty="0">
                <a:cs typeface="Arial"/>
              </a:rPr>
              <a:t>D</a:t>
            </a:r>
            <a:r>
              <a:rPr lang="en-US" dirty="0">
                <a:cs typeface="Arial"/>
              </a:rPr>
              <a:t>ura</a:t>
            </a:r>
            <a:r>
              <a:rPr lang="en-US" spc="-5" dirty="0">
                <a:cs typeface="Arial"/>
              </a:rPr>
              <a:t>ti</a:t>
            </a:r>
            <a:r>
              <a:rPr lang="en-US" dirty="0">
                <a:cs typeface="Arial"/>
              </a:rPr>
              <a:t>on:</a:t>
            </a:r>
            <a:r>
              <a:rPr lang="en-US" spc="-35" dirty="0">
                <a:cs typeface="Arial"/>
              </a:rPr>
              <a:t> </a:t>
            </a:r>
            <a:r>
              <a:rPr lang="en-US" dirty="0">
                <a:cs typeface="Arial"/>
              </a:rPr>
              <a:t>up</a:t>
            </a:r>
            <a:r>
              <a:rPr lang="en-US" spc="-1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t</a:t>
            </a:r>
            <a:r>
              <a:rPr lang="en-US" dirty="0">
                <a:cs typeface="Arial"/>
              </a:rPr>
              <a:t>o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12</a:t>
            </a:r>
            <a:r>
              <a:rPr lang="en-US" spc="-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M</a:t>
            </a:r>
            <a:r>
              <a:rPr lang="en-US" dirty="0">
                <a:cs typeface="Arial"/>
              </a:rPr>
              <a:t>on</a:t>
            </a:r>
            <a:r>
              <a:rPr lang="en-US" spc="-10" dirty="0">
                <a:cs typeface="Arial"/>
              </a:rPr>
              <a:t>t</a:t>
            </a:r>
            <a:r>
              <a:rPr lang="en-US" dirty="0">
                <a:cs typeface="Arial"/>
              </a:rPr>
              <a:t>hs for Federal agencies; 7 months for DTRA  </a:t>
            </a:r>
          </a:p>
          <a:p>
            <a:pPr marL="469900" indent="-457200" algn="l">
              <a:buFont typeface="Arial" panose="020B0604020202020204" pitchFamily="34" charset="0"/>
              <a:buChar char="•"/>
              <a:defRPr/>
            </a:pPr>
            <a:r>
              <a:rPr lang="en-US" spc="-5" dirty="0">
                <a:cs typeface="Arial"/>
              </a:rPr>
              <a:t>P</a:t>
            </a:r>
            <a:r>
              <a:rPr lang="en-US" dirty="0">
                <a:cs typeface="Arial"/>
              </a:rPr>
              <a:t>ha</a:t>
            </a:r>
            <a:r>
              <a:rPr lang="en-US" spc="5" dirty="0">
                <a:cs typeface="Arial"/>
              </a:rPr>
              <a:t>s</a:t>
            </a:r>
            <a:r>
              <a:rPr lang="en-US" dirty="0">
                <a:cs typeface="Arial"/>
              </a:rPr>
              <a:t>e</a:t>
            </a:r>
            <a:r>
              <a:rPr lang="en-US" spc="-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I</a:t>
            </a:r>
            <a:r>
              <a:rPr lang="en-US" spc="-10" dirty="0">
                <a:cs typeface="Arial"/>
              </a:rPr>
              <a:t>I </a:t>
            </a:r>
            <a:r>
              <a:rPr lang="en-US" dirty="0" smtClean="0">
                <a:cs typeface="Arial"/>
              </a:rPr>
              <a:t>– </a:t>
            </a:r>
            <a:r>
              <a:rPr lang="en-US" spc="-5" dirty="0" smtClean="0">
                <a:cs typeface="Arial"/>
              </a:rPr>
              <a:t>P</a:t>
            </a:r>
            <a:r>
              <a:rPr lang="en-US" dirty="0" smtClean="0">
                <a:cs typeface="Arial"/>
              </a:rPr>
              <a:t>ro</a:t>
            </a:r>
            <a:r>
              <a:rPr lang="en-US" spc="-10" dirty="0" smtClean="0">
                <a:cs typeface="Arial"/>
              </a:rPr>
              <a:t>t</a:t>
            </a:r>
            <a:r>
              <a:rPr lang="en-US" dirty="0" smtClean="0">
                <a:cs typeface="Arial"/>
              </a:rPr>
              <a:t>o</a:t>
            </a:r>
            <a:r>
              <a:rPr lang="en-US" spc="-5" dirty="0" smtClean="0">
                <a:cs typeface="Arial"/>
              </a:rPr>
              <a:t>t</a:t>
            </a:r>
            <a:r>
              <a:rPr lang="en-US" spc="-10" dirty="0" smtClean="0">
                <a:cs typeface="Arial"/>
              </a:rPr>
              <a:t>y</a:t>
            </a:r>
            <a:r>
              <a:rPr lang="en-US" dirty="0" smtClean="0">
                <a:cs typeface="Arial"/>
              </a:rPr>
              <a:t>pe</a:t>
            </a:r>
          </a:p>
          <a:p>
            <a:pPr marL="812800" lvl="1" indent="-342900" algn="l">
              <a:spcBef>
                <a:spcPts val="480"/>
              </a:spcBef>
              <a:buFont typeface="Courier New" panose="02070309020205020404" pitchFamily="49" charset="0"/>
              <a:buChar char="o"/>
              <a:tabLst>
                <a:tab pos="356235" algn="l"/>
              </a:tabLst>
              <a:defRPr/>
            </a:pPr>
            <a:r>
              <a:rPr lang="en-US" spc="-45" dirty="0">
                <a:cs typeface="Arial"/>
              </a:rPr>
              <a:t>A</a:t>
            </a:r>
            <a:r>
              <a:rPr lang="en-US" spc="5" dirty="0">
                <a:cs typeface="Arial"/>
              </a:rPr>
              <a:t>w</a:t>
            </a:r>
            <a:r>
              <a:rPr lang="en-US" dirty="0">
                <a:cs typeface="Arial"/>
              </a:rPr>
              <a:t>ard</a:t>
            </a:r>
            <a:r>
              <a:rPr lang="en-US" spc="-15" dirty="0">
                <a:cs typeface="Arial"/>
              </a:rPr>
              <a:t> </a:t>
            </a:r>
            <a:r>
              <a:rPr lang="en-US" dirty="0">
                <a:cs typeface="Arial"/>
              </a:rPr>
              <a:t>Gu</a:t>
            </a:r>
            <a:r>
              <a:rPr lang="en-US" spc="-5" dirty="0">
                <a:cs typeface="Arial"/>
              </a:rPr>
              <a:t>i</a:t>
            </a:r>
            <a:r>
              <a:rPr lang="en-US" dirty="0">
                <a:cs typeface="Arial"/>
              </a:rPr>
              <a:t>de</a:t>
            </a:r>
            <a:r>
              <a:rPr lang="en-US" spc="-5" dirty="0">
                <a:cs typeface="Arial"/>
              </a:rPr>
              <a:t>li</a:t>
            </a:r>
            <a:r>
              <a:rPr lang="en-US" dirty="0">
                <a:cs typeface="Arial"/>
              </a:rPr>
              <a:t>ne:</a:t>
            </a:r>
            <a:r>
              <a:rPr lang="en-US" spc="-25" dirty="0">
                <a:cs typeface="Arial"/>
              </a:rPr>
              <a:t> up to </a:t>
            </a:r>
            <a:r>
              <a:rPr lang="en-US" dirty="0">
                <a:cs typeface="Arial"/>
              </a:rPr>
              <a:t>$ $1,680,789</a:t>
            </a:r>
            <a:r>
              <a:rPr lang="en-US" spc="-30" dirty="0">
                <a:cs typeface="Arial"/>
              </a:rPr>
              <a:t> for Federal agencies; $1.1M - $1.65M for DoD agencies</a:t>
            </a:r>
          </a:p>
          <a:p>
            <a:pPr marL="812800" lvl="1" indent="-342900" algn="l">
              <a:spcBef>
                <a:spcPts val="480"/>
              </a:spcBef>
              <a:buFont typeface="Courier New" panose="02070309020205020404" pitchFamily="49" charset="0"/>
              <a:buChar char="o"/>
              <a:tabLst>
                <a:tab pos="356235" algn="l"/>
              </a:tabLst>
              <a:defRPr/>
            </a:pPr>
            <a:r>
              <a:rPr lang="en-US" spc="5" dirty="0">
                <a:cs typeface="Arial"/>
              </a:rPr>
              <a:t>D</a:t>
            </a:r>
            <a:r>
              <a:rPr lang="en-US" dirty="0">
                <a:cs typeface="Arial"/>
              </a:rPr>
              <a:t>ura</a:t>
            </a:r>
            <a:r>
              <a:rPr lang="en-US" spc="-5" dirty="0">
                <a:cs typeface="Arial"/>
              </a:rPr>
              <a:t>ti</a:t>
            </a:r>
            <a:r>
              <a:rPr lang="en-US" dirty="0">
                <a:cs typeface="Arial"/>
              </a:rPr>
              <a:t>on:</a:t>
            </a:r>
            <a:r>
              <a:rPr lang="en-US" spc="-35" dirty="0">
                <a:cs typeface="Arial"/>
              </a:rPr>
              <a:t> </a:t>
            </a:r>
            <a:r>
              <a:rPr lang="en-US" dirty="0">
                <a:cs typeface="Arial"/>
              </a:rPr>
              <a:t>up</a:t>
            </a:r>
            <a:r>
              <a:rPr lang="en-US" spc="-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t</a:t>
            </a:r>
            <a:r>
              <a:rPr lang="en-US" dirty="0">
                <a:cs typeface="Arial"/>
              </a:rPr>
              <a:t>o</a:t>
            </a:r>
            <a:r>
              <a:rPr lang="en-US" spc="-5" dirty="0">
                <a:cs typeface="Arial"/>
              </a:rPr>
              <a:t> </a:t>
            </a:r>
            <a:r>
              <a:rPr lang="en-US" dirty="0">
                <a:cs typeface="Arial"/>
              </a:rPr>
              <a:t>24</a:t>
            </a:r>
            <a:r>
              <a:rPr lang="en-US" spc="-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M</a:t>
            </a:r>
            <a:r>
              <a:rPr lang="en-US" dirty="0">
                <a:cs typeface="Arial"/>
              </a:rPr>
              <a:t>on</a:t>
            </a:r>
            <a:r>
              <a:rPr lang="en-US" spc="-10" dirty="0">
                <a:cs typeface="Arial"/>
              </a:rPr>
              <a:t>t</a:t>
            </a:r>
            <a:r>
              <a:rPr lang="en-US" dirty="0">
                <a:cs typeface="Arial"/>
              </a:rPr>
              <a:t>hs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50516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What We Will Discuss: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10198" y="1521067"/>
            <a:ext cx="8381835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Research and Development (R&amp;D) Opportunities</a:t>
            </a:r>
          </a:p>
          <a:p>
            <a:pPr marL="800100" lvl="1" indent="-342900" algn="l" eaLnBrk="1" hangingPunct="1">
              <a:buFont typeface="Courier New" panose="02070309020205020404" pitchFamily="49" charset="0"/>
              <a:buChar char="o"/>
            </a:pPr>
            <a:r>
              <a:rPr lang="en-US" altLang="en-US" sz="2000" kern="0" dirty="0" smtClean="0"/>
              <a:t>Small Business Innovative Research (SBIR</a:t>
            </a:r>
            <a:r>
              <a:rPr lang="en-US" altLang="en-US" sz="2000" kern="0" dirty="0" smtClean="0"/>
              <a:t>) – subcontracting work</a:t>
            </a:r>
            <a:endParaRPr lang="en-US" altLang="en-US" sz="2000" kern="0" dirty="0" smtClean="0"/>
          </a:p>
          <a:p>
            <a:pPr marL="800100" lvl="1" indent="-342900" algn="l" eaLnBrk="1" hangingPunct="1">
              <a:buFont typeface="Courier New" panose="02070309020205020404" pitchFamily="49" charset="0"/>
              <a:buChar char="o"/>
            </a:pPr>
            <a:r>
              <a:rPr lang="en-US" altLang="en-US" sz="2000" kern="0" dirty="0" smtClean="0"/>
              <a:t>Small Business Technology Transfer (STTR</a:t>
            </a:r>
            <a:r>
              <a:rPr lang="en-US" altLang="en-US" sz="2000" kern="0" dirty="0" smtClean="0"/>
              <a:t>) – subcontracting work</a:t>
            </a:r>
            <a:endParaRPr lang="en-US" altLang="en-US" sz="2000" kern="0" dirty="0" smtClean="0"/>
          </a:p>
          <a:p>
            <a:pPr marL="800100" lvl="1" indent="-342900" algn="l" eaLnBrk="1" hangingPunct="1">
              <a:buFont typeface="Courier New" panose="02070309020205020404" pitchFamily="49" charset="0"/>
              <a:buChar char="o"/>
            </a:pPr>
            <a:r>
              <a:rPr lang="en-US" altLang="en-US" sz="2000" kern="0" dirty="0" smtClean="0"/>
              <a:t>Broad Agency Announcement (BAA)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Provide Technical Assistance through DoD Mentor-Protégé Program (MPP)</a:t>
            </a:r>
            <a:endParaRPr lang="en-US" altLang="en-US" kern="0" dirty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Contracting Opportunities for Full and Open (F&amp;O) Competition Acquisitions</a:t>
            </a:r>
            <a:endParaRPr lang="en-US" altLang="en-US" kern="0" dirty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Questions &amp; Answers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0074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STTR Program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33349" y="1316340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69900" indent="-457200" algn="l">
              <a:buFont typeface="Arial" panose="020B0604020202020204" pitchFamily="34" charset="0"/>
              <a:buChar char="•"/>
              <a:defRPr/>
            </a:pPr>
            <a:r>
              <a:rPr lang="en-US" spc="-5" dirty="0">
                <a:cs typeface="Arial"/>
              </a:rPr>
              <a:t>P</a:t>
            </a:r>
            <a:r>
              <a:rPr lang="en-US" dirty="0">
                <a:cs typeface="Arial"/>
              </a:rPr>
              <a:t>ha</a:t>
            </a:r>
            <a:r>
              <a:rPr lang="en-US" spc="5" dirty="0">
                <a:cs typeface="Arial"/>
              </a:rPr>
              <a:t>s</a:t>
            </a:r>
            <a:r>
              <a:rPr lang="en-US" dirty="0">
                <a:cs typeface="Arial"/>
              </a:rPr>
              <a:t>e</a:t>
            </a:r>
            <a:r>
              <a:rPr lang="en-US" spc="-1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I</a:t>
            </a:r>
            <a:r>
              <a:rPr lang="en-US" spc="-5" dirty="0">
                <a:cs typeface="Arial"/>
              </a:rPr>
              <a:t>I</a:t>
            </a:r>
            <a:r>
              <a:rPr lang="en-US" spc="-10" dirty="0">
                <a:cs typeface="Arial"/>
              </a:rPr>
              <a:t>I </a:t>
            </a:r>
            <a:r>
              <a:rPr lang="en-US" dirty="0">
                <a:cs typeface="Arial"/>
              </a:rPr>
              <a:t>- </a:t>
            </a:r>
            <a:r>
              <a:rPr lang="en-US" spc="5" dirty="0">
                <a:cs typeface="Arial"/>
              </a:rPr>
              <a:t>C</a:t>
            </a:r>
            <a:r>
              <a:rPr lang="en-US" dirty="0">
                <a:cs typeface="Arial"/>
              </a:rPr>
              <a:t>o</a:t>
            </a:r>
            <a:r>
              <a:rPr lang="en-US" spc="-5" dirty="0">
                <a:cs typeface="Arial"/>
              </a:rPr>
              <a:t>mm</a:t>
            </a:r>
            <a:r>
              <a:rPr lang="en-US" dirty="0">
                <a:cs typeface="Arial"/>
              </a:rPr>
              <a:t>e</a:t>
            </a:r>
            <a:r>
              <a:rPr lang="en-US" spc="-10" dirty="0">
                <a:cs typeface="Arial"/>
              </a:rPr>
              <a:t>rc</a:t>
            </a:r>
            <a:r>
              <a:rPr lang="en-US" spc="-5" dirty="0">
                <a:cs typeface="Arial"/>
              </a:rPr>
              <a:t>i</a:t>
            </a:r>
            <a:r>
              <a:rPr lang="en-US" dirty="0">
                <a:cs typeface="Arial"/>
              </a:rPr>
              <a:t>a</a:t>
            </a:r>
            <a:r>
              <a:rPr lang="en-US" spc="-5" dirty="0">
                <a:cs typeface="Arial"/>
              </a:rPr>
              <a:t>li</a:t>
            </a:r>
            <a:r>
              <a:rPr lang="en-US" spc="5" dirty="0">
                <a:cs typeface="Arial"/>
              </a:rPr>
              <a:t>z</a:t>
            </a:r>
            <a:r>
              <a:rPr lang="en-US" dirty="0">
                <a:cs typeface="Arial"/>
              </a:rPr>
              <a:t>a</a:t>
            </a:r>
            <a:r>
              <a:rPr lang="en-US" spc="-10" dirty="0">
                <a:cs typeface="Arial"/>
              </a:rPr>
              <a:t>t</a:t>
            </a:r>
            <a:r>
              <a:rPr lang="en-US" spc="-5" dirty="0">
                <a:cs typeface="Arial"/>
              </a:rPr>
              <a:t>i</a:t>
            </a:r>
            <a:r>
              <a:rPr lang="en-US" dirty="0">
                <a:cs typeface="Arial"/>
              </a:rPr>
              <a:t>on</a:t>
            </a:r>
          </a:p>
          <a:p>
            <a:pPr marL="812800" lvl="1" indent="-342900" algn="l">
              <a:spcBef>
                <a:spcPts val="480"/>
              </a:spcBef>
              <a:buFont typeface="Courier New" panose="02070309020205020404" pitchFamily="49" charset="0"/>
              <a:buChar char="o"/>
              <a:tabLst>
                <a:tab pos="356235" algn="l"/>
              </a:tabLst>
              <a:defRPr/>
            </a:pPr>
            <a:r>
              <a:rPr lang="en-US" spc="5" dirty="0">
                <a:cs typeface="Arial"/>
              </a:rPr>
              <a:t>D</a:t>
            </a:r>
            <a:r>
              <a:rPr lang="en-US" dirty="0">
                <a:cs typeface="Arial"/>
              </a:rPr>
              <a:t>er</a:t>
            </a:r>
            <a:r>
              <a:rPr lang="en-US" spc="-5" dirty="0">
                <a:cs typeface="Arial"/>
              </a:rPr>
              <a:t>i</a:t>
            </a:r>
            <a:r>
              <a:rPr lang="en-US" spc="-10" dirty="0">
                <a:cs typeface="Arial"/>
              </a:rPr>
              <a:t>v</a:t>
            </a:r>
            <a:r>
              <a:rPr lang="en-US" dirty="0">
                <a:cs typeface="Arial"/>
              </a:rPr>
              <a:t>es</a:t>
            </a:r>
            <a:r>
              <a:rPr lang="en-US" spc="-25" dirty="0">
                <a:cs typeface="Arial"/>
              </a:rPr>
              <a:t> </a:t>
            </a:r>
            <a:r>
              <a:rPr lang="en-US" spc="-10" dirty="0">
                <a:cs typeface="Arial"/>
              </a:rPr>
              <a:t>f</a:t>
            </a:r>
            <a:r>
              <a:rPr lang="en-US" dirty="0">
                <a:cs typeface="Arial"/>
              </a:rPr>
              <a:t>ro</a:t>
            </a:r>
            <a:r>
              <a:rPr lang="en-US" spc="-5" dirty="0">
                <a:cs typeface="Arial"/>
              </a:rPr>
              <a:t>m</a:t>
            </a:r>
            <a:r>
              <a:rPr lang="en-US" dirty="0">
                <a:cs typeface="Arial"/>
              </a:rPr>
              <a:t>,</a:t>
            </a:r>
            <a:r>
              <a:rPr lang="en-US" spc="-35" dirty="0">
                <a:cs typeface="Arial"/>
              </a:rPr>
              <a:t> </a:t>
            </a:r>
            <a:r>
              <a:rPr lang="en-US" dirty="0">
                <a:cs typeface="Arial"/>
              </a:rPr>
              <a:t>e</a:t>
            </a:r>
            <a:r>
              <a:rPr lang="en-US" spc="-10" dirty="0">
                <a:cs typeface="Arial"/>
              </a:rPr>
              <a:t>xt</a:t>
            </a:r>
            <a:r>
              <a:rPr lang="en-US" dirty="0">
                <a:cs typeface="Arial"/>
              </a:rPr>
              <a:t>end</a:t>
            </a:r>
            <a:r>
              <a:rPr lang="en-US" spc="5" dirty="0">
                <a:cs typeface="Arial"/>
              </a:rPr>
              <a:t>s</a:t>
            </a:r>
            <a:r>
              <a:rPr lang="en-US" dirty="0">
                <a:cs typeface="Arial"/>
              </a:rPr>
              <a:t>,</a:t>
            </a:r>
            <a:r>
              <a:rPr lang="en-US" spc="-35" dirty="0">
                <a:cs typeface="Arial"/>
              </a:rPr>
              <a:t> </a:t>
            </a:r>
            <a:r>
              <a:rPr lang="en-US" dirty="0">
                <a:cs typeface="Arial"/>
              </a:rPr>
              <a:t>or</a:t>
            </a:r>
            <a:r>
              <a:rPr lang="en-US" spc="-15" dirty="0">
                <a:cs typeface="Arial"/>
              </a:rPr>
              <a:t> </a:t>
            </a:r>
            <a:r>
              <a:rPr lang="en-US" spc="5" dirty="0">
                <a:cs typeface="Arial"/>
              </a:rPr>
              <a:t>c</a:t>
            </a:r>
            <a:r>
              <a:rPr lang="en-US" dirty="0">
                <a:cs typeface="Arial"/>
              </a:rPr>
              <a:t>o</a:t>
            </a:r>
            <a:r>
              <a:rPr lang="en-US" spc="-5" dirty="0">
                <a:cs typeface="Arial"/>
              </a:rPr>
              <a:t>m</a:t>
            </a:r>
            <a:r>
              <a:rPr lang="en-US" dirty="0">
                <a:cs typeface="Arial"/>
              </a:rPr>
              <a:t>p</a:t>
            </a:r>
            <a:r>
              <a:rPr lang="en-US" spc="-5" dirty="0">
                <a:cs typeface="Arial"/>
              </a:rPr>
              <a:t>l</a:t>
            </a:r>
            <a:r>
              <a:rPr lang="en-US" dirty="0">
                <a:cs typeface="Arial"/>
              </a:rPr>
              <a:t>e</a:t>
            </a:r>
            <a:r>
              <a:rPr lang="en-US" spc="-10" dirty="0">
                <a:cs typeface="Arial"/>
              </a:rPr>
              <a:t>t</a:t>
            </a:r>
            <a:r>
              <a:rPr lang="en-US" dirty="0">
                <a:cs typeface="Arial"/>
              </a:rPr>
              <a:t>es</a:t>
            </a:r>
            <a:r>
              <a:rPr lang="en-US" spc="-35" dirty="0">
                <a:cs typeface="Arial"/>
              </a:rPr>
              <a:t> </a:t>
            </a:r>
            <a:r>
              <a:rPr lang="en-US" dirty="0">
                <a:cs typeface="Arial"/>
              </a:rPr>
              <a:t>pr</a:t>
            </a:r>
            <a:r>
              <a:rPr lang="en-US" spc="-5" dirty="0">
                <a:cs typeface="Arial"/>
              </a:rPr>
              <a:t>i</a:t>
            </a:r>
            <a:r>
              <a:rPr lang="en-US" dirty="0">
                <a:cs typeface="Arial"/>
              </a:rPr>
              <a:t>or</a:t>
            </a:r>
            <a:r>
              <a:rPr lang="en-US" spc="-15" dirty="0">
                <a:cs typeface="Arial"/>
              </a:rPr>
              <a:t> </a:t>
            </a:r>
            <a:r>
              <a:rPr lang="en-US" spc="-5" dirty="0">
                <a:cs typeface="Arial"/>
              </a:rPr>
              <a:t>STT</a:t>
            </a:r>
            <a:r>
              <a:rPr lang="en-US" dirty="0">
                <a:cs typeface="Arial"/>
              </a:rPr>
              <a:t>R </a:t>
            </a:r>
            <a:r>
              <a:rPr lang="en-US" spc="-10" dirty="0">
                <a:cs typeface="Arial"/>
              </a:rPr>
              <a:t>f</a:t>
            </a:r>
            <a:r>
              <a:rPr lang="en-US" dirty="0">
                <a:cs typeface="Arial"/>
              </a:rPr>
              <a:t>und</a:t>
            </a:r>
            <a:r>
              <a:rPr lang="en-US" spc="-5" dirty="0">
                <a:cs typeface="Arial"/>
              </a:rPr>
              <a:t>i</a:t>
            </a:r>
            <a:r>
              <a:rPr lang="en-US" dirty="0">
                <a:cs typeface="Arial"/>
              </a:rPr>
              <a:t>ng</a:t>
            </a:r>
            <a:r>
              <a:rPr lang="en-US" spc="-15" dirty="0">
                <a:cs typeface="Arial"/>
              </a:rPr>
              <a:t> </a:t>
            </a:r>
            <a:r>
              <a:rPr lang="en-US" dirty="0" smtClean="0">
                <a:cs typeface="Arial"/>
              </a:rPr>
              <a:t>agree</a:t>
            </a:r>
            <a:r>
              <a:rPr lang="en-US" spc="-5" dirty="0" smtClean="0">
                <a:cs typeface="Arial"/>
              </a:rPr>
              <a:t>m</a:t>
            </a:r>
            <a:r>
              <a:rPr lang="en-US" dirty="0" smtClean="0">
                <a:cs typeface="Arial"/>
              </a:rPr>
              <a:t>en</a:t>
            </a:r>
            <a:r>
              <a:rPr lang="en-US" spc="-20" dirty="0" smtClean="0">
                <a:cs typeface="Arial"/>
              </a:rPr>
              <a:t>t</a:t>
            </a:r>
            <a:r>
              <a:rPr lang="en-US" dirty="0" smtClean="0">
                <a:cs typeface="Arial"/>
              </a:rPr>
              <a:t>s</a:t>
            </a:r>
          </a:p>
          <a:p>
            <a:pPr marL="812800" lvl="1" indent="-342900" algn="l">
              <a:spcBef>
                <a:spcPts val="480"/>
              </a:spcBef>
              <a:buFont typeface="Courier New" panose="02070309020205020404" pitchFamily="49" charset="0"/>
              <a:buChar char="o"/>
              <a:tabLst>
                <a:tab pos="356235" algn="l"/>
              </a:tabLst>
              <a:defRPr/>
            </a:pPr>
            <a:r>
              <a:rPr lang="en-US" spc="-5" dirty="0" smtClean="0">
                <a:cs typeface="Arial"/>
              </a:rPr>
              <a:t>Phase </a:t>
            </a:r>
            <a:r>
              <a:rPr lang="en-US" spc="-5" dirty="0">
                <a:cs typeface="Arial"/>
              </a:rPr>
              <a:t>III is not funded with STTR </a:t>
            </a:r>
            <a:r>
              <a:rPr lang="en-US" spc="-5" dirty="0" smtClean="0">
                <a:cs typeface="Arial"/>
              </a:rPr>
              <a:t>funds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259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STTR Program - Eligibility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9514" y="1249548"/>
            <a:ext cx="9008828" cy="560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</a:tabLst>
            </a:pPr>
            <a:r>
              <a:rPr lang="en-US" altLang="en-US" sz="2400" dirty="0"/>
              <a:t>Formal Cooperative R&amp;D Effort between Small Business and the U.S. Research </a:t>
            </a:r>
            <a:r>
              <a:rPr lang="en-US" altLang="en-US" sz="2400" dirty="0" smtClean="0"/>
              <a:t>Institute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Arial" panose="020B0604020202020204" pitchFamily="34" charset="0"/>
              </a:rPr>
              <a:t>The Small Business is the prime contractor,  The small business must preform a minimum of 40% of the work and the U.S. Research institution 30%.  </a:t>
            </a:r>
            <a:endParaRPr lang="en-US" altLang="en-US" sz="2400" dirty="0" smtClean="0">
              <a:latin typeface="Arial" panose="020B0604020202020204" pitchFamily="34" charset="0"/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Small Business = &lt; 500 employees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PI can be an employee of either the Small Business or Research Institution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Research Institute must be a U.S. Research Institution</a:t>
            </a:r>
          </a:p>
          <a:p>
            <a:pPr marL="355600" indent="-342900">
              <a:tabLst>
                <a:tab pos="355600" algn="l"/>
              </a:tabLst>
            </a:pPr>
            <a:r>
              <a:rPr lang="en-US" altLang="en-US" sz="2400" dirty="0">
                <a:latin typeface="Arial" panose="020B0604020202020204" pitchFamily="34" charset="0"/>
              </a:rPr>
              <a:t>Must have an Intellectual Property Agreement between the Small Business and the U.S. Research Institute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sz="2400" dirty="0">
              <a:latin typeface="Arial" panose="020B0604020202020204" pitchFamily="34" charset="0"/>
            </a:endParaRP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5639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92868" y="392444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SBIR/STTR Solicitation Cycles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0" y="1241366"/>
            <a:ext cx="91440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DoD issues 3 solicitations and some out-of-cycle solicitations for some DoD agencies.  The regular solicitation cycles are identified by a 2-digit Fiscal Year (FY) (i.e. 21)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For SBIR, the solicitation is also identified by a number – 1, 2, or 3 for the cycle (example:  21.1 is the 1</a:t>
            </a:r>
            <a:r>
              <a:rPr lang="en-US" altLang="en-US" kern="0" baseline="30000" dirty="0" smtClean="0"/>
              <a:t>st</a:t>
            </a:r>
            <a:r>
              <a:rPr lang="en-US" altLang="en-US" kern="0" dirty="0" smtClean="0"/>
              <a:t> cycle in FY 2021)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For STTR, the solicitation is also identified by a letter – A, B, or C for the cycle (.example:  21.A is the 1</a:t>
            </a:r>
            <a:r>
              <a:rPr lang="en-US" altLang="en-US" kern="0" baseline="30000" dirty="0" smtClean="0"/>
              <a:t>st</a:t>
            </a:r>
            <a:r>
              <a:rPr lang="en-US" altLang="en-US" kern="0" dirty="0" smtClean="0"/>
              <a:t> cycle for FY2021)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There is a pre-release period before the solicitation is active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53632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492868" y="392444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SBIR/STTR Solicitation Information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3610" y="1273402"/>
            <a:ext cx="91440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Defense SBIR/STTR Innovation Portal (DSIP) is the site to search topics, register Small Business firm, or submit proposals</a:t>
            </a:r>
            <a:r>
              <a:rPr lang="en-US" altLang="en-US" kern="0" dirty="0"/>
              <a:t>:  </a:t>
            </a:r>
            <a:r>
              <a:rPr lang="en-US" altLang="en-US" kern="0" dirty="0">
                <a:hlinkClick r:id="rId2"/>
              </a:rPr>
              <a:t>https://</a:t>
            </a:r>
            <a:r>
              <a:rPr lang="en-US" altLang="en-US" kern="0" dirty="0" smtClean="0">
                <a:hlinkClick r:id="rId2"/>
              </a:rPr>
              <a:t>www.dodsbirsttr.mil/submissions/login</a:t>
            </a:r>
            <a:r>
              <a:rPr lang="en-US" altLang="en-US" kern="0" dirty="0" smtClean="0"/>
              <a:t>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Process: 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Search topics.  Note:  if no active solicitation cycle, you can still search historical topics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Register your firm or register an individual within an already registered firm.  Note:  you can search topics without being registered but must be registered to submit a proposal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Enter your proposal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39107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SBIR/STTR Proposal Tips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9513" y="1408574"/>
            <a:ext cx="8773707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Take advantage of the pre-release period to engage with the Technical Point of Contact (TPOC).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Register your firm on DSIP early to allow time to obtain a Small Business ID from the Small Business Administration. 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Search for topics on DoD’s portal and other portals (SBIR.gov list all federal agencies SBIR/STTR solicitations)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You cannot perform the same R&amp;D under more than 1 SBIR/STTR contract. (= FRAUD)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80699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SBIR/STTR Proposal Tips (Continued)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9513" y="1408574"/>
            <a:ext cx="8773707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Update your Company Commercialization Report (CCR) for subsequent SBIR/STTR awards.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Address any concerns on your previous proposal.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Read the instructions – both the overarching DoD instructions and the agency-specific instructions. 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142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Broad Agency </a:t>
            </a:r>
            <a:r>
              <a:rPr lang="en-US" altLang="en-US" kern="0" dirty="0" err="1" smtClean="0"/>
              <a:t>Announcments</a:t>
            </a:r>
            <a:r>
              <a:rPr lang="en-US" altLang="en-US" kern="0" dirty="0" smtClean="0"/>
              <a:t> (BAAs)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91815" y="144833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Search beta.SAM.gov for these opportunities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Note:  DoD Agency usually do contracts – not grants.  DoD </a:t>
            </a:r>
            <a:r>
              <a:rPr lang="en-US" altLang="en-US" kern="0" dirty="0" smtClean="0"/>
              <a:t>wants </a:t>
            </a:r>
            <a:r>
              <a:rPr lang="en-US" altLang="en-US" kern="0" dirty="0" smtClean="0"/>
              <a:t>to have specific deliverables. 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There may be opportunities for Cooperative Agreements too.  No funds but opportunities to share resources and intellectual property with the Government  agency. 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40817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DoD Mentor-Protégé Program (MPP)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9026" y="1472185"/>
            <a:ext cx="8984974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The DoD Mentor-Protégé Program (MPP) provides incentives for federal contractors to develop the capabilities of a small business with the objective of strengthening the industrial base.  </a:t>
            </a:r>
            <a:endParaRPr lang="en-US" altLang="en-US" kern="0" dirty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3 types of Mentor-Protégé Agreements (MPAs):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Reimbursable;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Credit;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Hybrid</a:t>
            </a:r>
            <a:endParaRPr lang="en-US" altLang="en-US" kern="0" dirty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174401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DoD MPP (Continued)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14685" y="1472185"/>
            <a:ext cx="8638535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For reimbursable MPAs, DoD requires that at least 5% of the cost be subcontracted to HBCUs/MSIs, Small Business Development Centers (SBDCs) or Procurement Technical Assistance Centers to provide Technical Assistance that is identified in a needs assessment done for the small business protégé firm. 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Note:  MPAs can by up to $1M/year and the developmental assistance provided by the HBCU/MSI, PTAC, or SBDC often exceeds 5%</a:t>
            </a:r>
            <a:endParaRPr lang="en-US" altLang="en-US" kern="0" dirty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39144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DoD MPP (continued)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4929" y="1297256"/>
            <a:ext cx="9040633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Examples of some technical assistance provided: 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Human Resources </a:t>
            </a:r>
            <a:r>
              <a:rPr lang="en-US" altLang="en-US" kern="0" dirty="0" smtClean="0"/>
              <a:t>training and certifications; </a:t>
            </a:r>
            <a:endParaRPr lang="en-US" altLang="en-US" kern="0" dirty="0" smtClean="0"/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Marketing training; website design; branding;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PMP training and certification;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Additive manufacturing improvements;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ISO certifications;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CMMI training and certification;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Implementing an DCAA-approved (i.e. Defense Contracting Auditing Agency) accounting system;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Providing student interns for some of the technology transfer/development.  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Others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43695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3367" y="1435609"/>
            <a:ext cx="8859582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The SBIR and STTR Programs are authorized as part of the Small Business Act as amended by various National Defense Authorization Acts (</a:t>
            </a:r>
            <a:r>
              <a:rPr lang="en-US" altLang="en-US" dirty="0" smtClean="0"/>
              <a:t>NDAAs)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The </a:t>
            </a:r>
            <a:r>
              <a:rPr lang="en-US" altLang="en-US" dirty="0"/>
              <a:t>Small Business Administration (SBA) is responsible for issuing policy and guidance for the programs.  SBA does so through their SBIR/STTR Policy Directive.  (SBA updates this periodically to reflect NDAA changes.)  </a:t>
            </a:r>
          </a:p>
          <a:p>
            <a:pPr algn="l" eaLnBrk="1" hangingPunct="1"/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704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Contracting Opportunities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6003" y="1472185"/>
            <a:ext cx="8527217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HBCUs/MSIs can compete for full and open solicitations. 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Most do not have infrastructure in place to follow opportunities on beta.SAM.gov and put together proposals; those who do can bring tremendous revenue to the university and provide job experience to intern students. 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Example:  U.S. Army Corps of Engineers awarded an $14M contract to University of NM years ago to do some studies.  </a:t>
            </a:r>
            <a:endParaRPr lang="en-US" altLang="en-US" kern="0" dirty="0"/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921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Questions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3620" y="1472185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6000" kern="0" dirty="0" smtClean="0"/>
              <a:t>Questions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sz="6000" kern="0" dirty="0" smtClean="0"/>
              <a:t>??s</a:t>
            </a:r>
            <a:endParaRPr lang="en-US" altLang="en-US" sz="6000" kern="0" dirty="0"/>
          </a:p>
        </p:txBody>
      </p:sp>
    </p:spTree>
    <p:extLst>
      <p:ext uri="{BB962C8B-B14F-4D97-AF65-F5344CB8AC3E}">
        <p14:creationId xmlns:p14="http://schemas.microsoft.com/office/powerpoint/2010/main" val="40475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Points of Contact:  </a:t>
            </a:r>
            <a:endParaRPr lang="en-US" altLang="en-US" kern="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3620" y="1472185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en-US" altLang="en-US" sz="2400" dirty="0"/>
              <a:t>DTRA SBIR/STTR Program Manager:  Mark Flohr, (571)616-6066, </a:t>
            </a:r>
            <a:r>
              <a:rPr lang="en-US" altLang="en-US" sz="2400" dirty="0">
                <a:hlinkClick r:id="rId2"/>
              </a:rPr>
              <a:t>Mark.D.Flohr.civ@mail.mil</a:t>
            </a:r>
            <a:r>
              <a:rPr lang="en-US" altLang="en-US" sz="2400" dirty="0"/>
              <a:t> </a:t>
            </a:r>
          </a:p>
          <a:p>
            <a:pPr algn="l"/>
            <a:endParaRPr lang="en-US" altLang="en-US" sz="2400" dirty="0"/>
          </a:p>
          <a:p>
            <a:pPr algn="l"/>
            <a:r>
              <a:rPr lang="en-US" altLang="en-US" sz="2400" dirty="0"/>
              <a:t>DTRA SBIR/STTR Small Business </a:t>
            </a:r>
            <a:r>
              <a:rPr lang="en-US" altLang="en-US" sz="2400" dirty="0" smtClean="0"/>
              <a:t>Liaison and MPP PM:  </a:t>
            </a:r>
            <a:r>
              <a:rPr lang="en-US" altLang="en-US" sz="2400" dirty="0"/>
              <a:t>Sharon Morrow, (571)616-5041, </a:t>
            </a:r>
            <a:r>
              <a:rPr lang="en-US" altLang="en-US" sz="2400" dirty="0">
                <a:hlinkClick r:id="rId3"/>
              </a:rPr>
              <a:t>Sharon.R.Morrow.civ@mail.mil</a:t>
            </a:r>
            <a:r>
              <a:rPr lang="en-US" altLang="en-US" sz="2400" dirty="0"/>
              <a:t> </a:t>
            </a:r>
          </a:p>
          <a:p>
            <a:pPr algn="l" eaLnBrk="1" hangingPunct="1"/>
            <a:endParaRPr lang="en-US" altLang="en-US" sz="2100" kern="0" dirty="0"/>
          </a:p>
        </p:txBody>
      </p:sp>
    </p:spTree>
    <p:extLst>
      <p:ext uri="{BB962C8B-B14F-4D97-AF65-F5344CB8AC3E}">
        <p14:creationId xmlns:p14="http://schemas.microsoft.com/office/powerpoint/2010/main" val="40834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33349" y="1435609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The SBIR program is funded by “taxing” a percentage (3.2%) of each DoD agency’s extramural Research and Development (R&amp;D) budget.  Only agencies with an extramural R&amp;D budget &gt; $100M are required to participate.  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Congressionally mandated program across the Federal Government to provide small business and research and development (R&amp;D) institutions opportunities to participate in government sponsored R&amp;D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26532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435609"/>
            <a:ext cx="8962949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/>
              <a:t>SBIR provides funding to small, hi-tech businesses to research, design, develop and test prototype technologies.  For DoD, the technology must be to specific DoD </a:t>
            </a:r>
            <a:r>
              <a:rPr lang="en-US" altLang="en-US" dirty="0" smtClean="0"/>
              <a:t>needs</a:t>
            </a:r>
            <a:r>
              <a:rPr lang="en-US" altLang="en-US" dirty="0"/>
              <a:t>, which are issued as solicitation topics.  For DoD, SBIR is applied research.   For other Federal agencies, SBIR </a:t>
            </a:r>
            <a:r>
              <a:rPr lang="en-US" altLang="en-US" dirty="0" smtClean="0"/>
              <a:t>may be </a:t>
            </a:r>
            <a:r>
              <a:rPr lang="en-US" altLang="en-US" dirty="0"/>
              <a:t>for basic research.  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The </a:t>
            </a:r>
            <a:r>
              <a:rPr lang="en-US" altLang="en-US" dirty="0"/>
              <a:t>program stimulates technological innovation, integrates small-business-developed inventions into defense systems, and increases commercial application of DoD </a:t>
            </a:r>
            <a:r>
              <a:rPr lang="en-US" altLang="en-US" dirty="0" smtClean="0"/>
              <a:t>supported </a:t>
            </a:r>
            <a:r>
              <a:rPr lang="en-US" altLang="en-US" dirty="0"/>
              <a:t>R&amp;D efforts.  </a:t>
            </a:r>
          </a:p>
        </p:txBody>
      </p:sp>
    </p:spTree>
    <p:extLst>
      <p:ext uri="{BB962C8B-B14F-4D97-AF65-F5344CB8AC3E}">
        <p14:creationId xmlns:p14="http://schemas.microsoft.com/office/powerpoint/2010/main" val="159910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33349" y="1252729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SBIR Program Goals:</a:t>
            </a:r>
          </a:p>
          <a:p>
            <a:pPr marL="812800" lvl="1" indent="-342900" algn="l">
              <a:buClr>
                <a:srgbClr val="000099"/>
              </a:buClr>
              <a:buFont typeface="Courier New" panose="02070309020205020404" pitchFamily="49" charset="0"/>
              <a:buChar char="o"/>
              <a:tabLst>
                <a:tab pos="355600" algn="l"/>
              </a:tabLst>
            </a:pPr>
            <a:r>
              <a:rPr lang="en-US" altLang="en-US" kern="0" dirty="0">
                <a:solidFill>
                  <a:srgbClr val="000000"/>
                </a:solidFill>
              </a:rPr>
              <a:t>To stimulate technological </a:t>
            </a:r>
            <a:r>
              <a:rPr lang="en-US" altLang="en-US" kern="0" dirty="0" smtClean="0">
                <a:solidFill>
                  <a:srgbClr val="000000"/>
                </a:solidFill>
              </a:rPr>
              <a:t>innovation</a:t>
            </a:r>
          </a:p>
          <a:p>
            <a:pPr marL="800100" lvl="1" indent="-342900" algn="l" eaLnBrk="1" hangingPunct="1">
              <a:buFont typeface="Courier New" panose="02070309020205020404" pitchFamily="49" charset="0"/>
              <a:buChar char="o"/>
            </a:pPr>
            <a:r>
              <a:rPr lang="en-US" altLang="en-US" kern="0" dirty="0" smtClean="0"/>
              <a:t>To foster and encourage participation in innovations and entrepreneurship by socially and economically disadvantaged persons</a:t>
            </a:r>
          </a:p>
          <a:p>
            <a:pPr marL="800100" lvl="1" indent="-342900" algn="l" eaLnBrk="1" hangingPunct="1">
              <a:buFont typeface="Courier New" panose="02070309020205020404" pitchFamily="49" charset="0"/>
              <a:buChar char="o"/>
            </a:pPr>
            <a:r>
              <a:rPr lang="en-US" altLang="en-US" kern="0" dirty="0" smtClean="0"/>
              <a:t>To increase private-sector use of innovations derived from federal R&amp;D funding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Program consists of 3 phases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Phase I (funded by the program)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Phase II (funded by the program)</a:t>
            </a:r>
          </a:p>
          <a:p>
            <a:pPr marL="800100" lvl="1" indent="-342900" algn="l" eaLnBrk="1" hangingPunct="1">
              <a:buFont typeface="Arial" panose="020B0604020202020204" pitchFamily="34" charset="0"/>
              <a:buChar char="•"/>
            </a:pPr>
            <a:r>
              <a:rPr lang="en-US" altLang="en-US" kern="0" dirty="0" smtClean="0"/>
              <a:t>Phase III (funded from other sources)</a:t>
            </a:r>
            <a:endParaRPr lang="en-US" altLang="en-US" kern="0" dirty="0"/>
          </a:p>
        </p:txBody>
      </p:sp>
    </p:spTree>
    <p:extLst>
      <p:ext uri="{BB962C8B-B14F-4D97-AF65-F5344CB8AC3E}">
        <p14:creationId xmlns:p14="http://schemas.microsoft.com/office/powerpoint/2010/main" val="1885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– Phase I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2637" y="1435609"/>
            <a:ext cx="8740312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69900" indent="-457200" algn="l">
              <a:buFont typeface="Arial" panose="020B0604020202020204" pitchFamily="34" charset="0"/>
              <a:buChar char="•"/>
              <a:tabLst>
                <a:tab pos="355600" algn="l"/>
                <a:tab pos="6572250" algn="l"/>
              </a:tabLst>
            </a:pPr>
            <a:r>
              <a:rPr lang="en-US" altLang="en-US" dirty="0">
                <a:latin typeface="Arial" panose="020B0604020202020204" pitchFamily="34" charset="0"/>
              </a:rPr>
              <a:t>A feasibility study (called “Proof of Concept” by Venture Capitalists [VCs])  determines the scientific, technical, and commercial merit and feasibility of a selected concept. Phase I projects are competitively selected from proposals submitted against solicitation topics seeking specific solutions to the Federal agencies’, DoD’s </a:t>
            </a:r>
            <a:r>
              <a:rPr lang="en-US" altLang="en-US" dirty="0" smtClean="0">
                <a:solidFill>
                  <a:srgbClr val="0070C0"/>
                </a:solidFill>
                <a:latin typeface="Arial" panose="020B0604020202020204" pitchFamily="34" charset="0"/>
              </a:rPr>
              <a:t>(and for us, DTRA’s) </a:t>
            </a:r>
            <a:r>
              <a:rPr lang="en-US" altLang="en-US" dirty="0">
                <a:latin typeface="Arial" panose="020B0604020202020204" pitchFamily="34" charset="0"/>
              </a:rPr>
              <a:t>needs.   </a:t>
            </a:r>
          </a:p>
        </p:txBody>
      </p:sp>
    </p:spTree>
    <p:extLst>
      <p:ext uri="{BB962C8B-B14F-4D97-AF65-F5344CB8AC3E}">
        <p14:creationId xmlns:p14="http://schemas.microsoft.com/office/powerpoint/2010/main" val="26337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– Phase I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2637" y="1435609"/>
            <a:ext cx="8740312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55600" indent="-342900" algn="l">
              <a:lnSpc>
                <a:spcPts val="2400"/>
              </a:lnSpc>
              <a:spcBef>
                <a:spcPts val="75"/>
              </a:spcBef>
              <a:buFont typeface="Arial" panose="020B0604020202020204" pitchFamily="34" charset="0"/>
              <a:buChar char="•"/>
              <a:tabLst>
                <a:tab pos="355600" algn="l"/>
                <a:tab pos="6572250" algn="l"/>
              </a:tabLst>
            </a:pPr>
            <a:r>
              <a:rPr lang="en-US" altLang="en-US" dirty="0"/>
              <a:t>Proposals submitted in volumes:  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6572250" algn="l"/>
              </a:tabLst>
            </a:pPr>
            <a:r>
              <a:rPr lang="en-US" altLang="en-US" dirty="0"/>
              <a:t>Proposal Cover Sheet (yes, this is a volume)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6572250" algn="l"/>
              </a:tabLst>
            </a:pPr>
            <a:r>
              <a:rPr lang="en-US" altLang="en-US" dirty="0"/>
              <a:t>Technical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6572250" algn="l"/>
              </a:tabLst>
            </a:pPr>
            <a:r>
              <a:rPr lang="en-US" altLang="en-US" dirty="0"/>
              <a:t>Cost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6572250" algn="l"/>
              </a:tabLst>
            </a:pPr>
            <a:r>
              <a:rPr lang="en-US" altLang="en-US" dirty="0"/>
              <a:t>Company Commercialization Report (CCR)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6572250" algn="l"/>
              </a:tabLst>
            </a:pPr>
            <a:r>
              <a:rPr lang="en-US" altLang="en-US" dirty="0"/>
              <a:t>Some DoD agencies also allow a volume for submittal of supporting documents, which are not evaluated, as an additional volume.  DTRA accepts this volume.  </a:t>
            </a:r>
          </a:p>
          <a:p>
            <a:pPr marL="698500" lvl="1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6572250" algn="l"/>
              </a:tabLst>
            </a:pPr>
            <a:r>
              <a:rPr lang="en-US" altLang="en-US" dirty="0"/>
              <a:t>Some DoD agencies also allow for a volume to submit documentation for completion of Fraud, Waste and Abuse (FW&amp;A) </a:t>
            </a:r>
            <a:r>
              <a:rPr lang="en-US" altLang="en-US" dirty="0" smtClean="0"/>
              <a:t>training.  </a:t>
            </a:r>
            <a:endParaRPr lang="en-US" altLang="en-US" dirty="0" smtClean="0"/>
          </a:p>
          <a:p>
            <a:pPr marL="241300" indent="-342900" algn="l">
              <a:lnSpc>
                <a:spcPts val="2400"/>
              </a:lnSpc>
              <a:spcBef>
                <a:spcPts val="75"/>
              </a:spcBef>
              <a:buFont typeface="Arial" panose="020B0604020202020204" pitchFamily="34" charset="0"/>
              <a:buChar char="•"/>
              <a:tabLst>
                <a:tab pos="355600" algn="l"/>
                <a:tab pos="6572250" algn="l"/>
              </a:tabLst>
            </a:pPr>
            <a:endParaRPr lang="en-US" altLang="en-US" dirty="0">
              <a:latin typeface="Arial" panose="020B0604020202020204" pitchFamily="34" charset="0"/>
            </a:endParaRPr>
          </a:p>
          <a:p>
            <a:pPr marL="241300" indent="-342900" algn="l">
              <a:lnSpc>
                <a:spcPts val="2400"/>
              </a:lnSpc>
              <a:spcBef>
                <a:spcPts val="75"/>
              </a:spcBef>
              <a:buFont typeface="Arial" panose="020B0604020202020204" pitchFamily="34" charset="0"/>
              <a:buChar char="•"/>
              <a:tabLst>
                <a:tab pos="355600" algn="l"/>
                <a:tab pos="6572250" algn="l"/>
              </a:tabLst>
            </a:pPr>
            <a:r>
              <a:rPr lang="en-US" altLang="en-US" dirty="0" smtClean="0"/>
              <a:t>Tip:  Read  the DoD-level instructions for submitting proposals AND the DoD agency-specific instructions for submitting proposals. 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331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68A1BE-B3A9-4EC9-9C96-41379E80CBD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48527" y="374648"/>
            <a:ext cx="7092553" cy="556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2pPr>
            <a:lvl3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3pPr>
            <a:lvl4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4pPr>
            <a:lvl5pPr marL="457200" indent="-457200"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  <a:cs typeface="ＭＳ Ｐゴシック" charset="0"/>
              </a:defRPr>
            </a:lvl5pPr>
            <a:lvl6pPr marL="9144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6pPr>
            <a:lvl7pPr marL="13716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7pPr>
            <a:lvl8pPr marL="18288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8pPr>
            <a:lvl9pPr marL="2286000" indent="-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Univers" pitchFamily="34" charset="-18"/>
                <a:ea typeface="ＭＳ Ｐゴシック" pitchFamily="20" charset="-128"/>
              </a:defRPr>
            </a:lvl9pPr>
          </a:lstStyle>
          <a:p>
            <a:pPr eaLnBrk="1" hangingPunct="1"/>
            <a:r>
              <a:rPr lang="en-US" altLang="en-US" kern="0" dirty="0" smtClean="0"/>
              <a:t>R&amp;D:  SBIR Program – Phase I (Continued)</a:t>
            </a:r>
            <a:endParaRPr lang="en-US" altLang="en-US" kern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22637" y="1435609"/>
            <a:ext cx="8740312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Times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Font typeface="Times" pitchFamily="18" charset="0"/>
              <a:buNone/>
              <a:defRPr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55600" indent="-342900" algn="l">
              <a:lnSpc>
                <a:spcPts val="2320"/>
              </a:lnSpc>
              <a:buFont typeface="Arial"/>
              <a:buChar char="•"/>
              <a:tabLst>
                <a:tab pos="355600" algn="l"/>
              </a:tabLst>
              <a:defRPr/>
            </a:pPr>
            <a:r>
              <a:rPr lang="en-US" dirty="0">
                <a:cs typeface="Arial"/>
              </a:rPr>
              <a:t>Phase I period of performance is a 6</a:t>
            </a:r>
            <a:r>
              <a:rPr lang="en-US" spc="-5" dirty="0">
                <a:cs typeface="Arial"/>
              </a:rPr>
              <a:t>-m</a:t>
            </a:r>
            <a:r>
              <a:rPr lang="en-US" dirty="0">
                <a:cs typeface="Arial"/>
              </a:rPr>
              <a:t>on</a:t>
            </a:r>
            <a:r>
              <a:rPr lang="en-US" spc="-10" dirty="0">
                <a:cs typeface="Arial"/>
              </a:rPr>
              <a:t>t</a:t>
            </a:r>
            <a:r>
              <a:rPr lang="en-US" dirty="0">
                <a:cs typeface="Arial"/>
              </a:rPr>
              <a:t>h</a:t>
            </a:r>
            <a:r>
              <a:rPr lang="en-US" spc="-30" dirty="0">
                <a:cs typeface="Arial"/>
              </a:rPr>
              <a:t> </a:t>
            </a:r>
            <a:r>
              <a:rPr lang="en-US" dirty="0">
                <a:cs typeface="Arial"/>
              </a:rPr>
              <a:t>technical effort.  Some agencies also may include an option for additional months and increased funds to increase the Technical Readiness Level (TRL).   Agencies may also allow for a no-cost extension of the Period of Performance.  DTRA has a 7-month period of performance with no options – 6 months of technical research and development and 1 month to complete the report.  DTRA can approve a no-cost extension of the Phase I effort.  </a:t>
            </a:r>
          </a:p>
          <a:p>
            <a:pPr marL="241300" indent="-342900" algn="l">
              <a:lnSpc>
                <a:spcPts val="2400"/>
              </a:lnSpc>
              <a:spcBef>
                <a:spcPts val="75"/>
              </a:spcBef>
              <a:buFont typeface="Arial" panose="020B0604020202020204" pitchFamily="34" charset="0"/>
              <a:buChar char="•"/>
              <a:tabLst>
                <a:tab pos="355600" algn="l"/>
                <a:tab pos="6572250" algn="l"/>
              </a:tabLst>
            </a:pPr>
            <a:endParaRPr lang="en-US" altLang="en-US" dirty="0">
              <a:latin typeface="Arial" panose="020B0604020202020204" pitchFamily="34" charset="0"/>
            </a:endParaRPr>
          </a:p>
          <a:p>
            <a:pPr marL="241300" indent="-342900" algn="l">
              <a:lnSpc>
                <a:spcPts val="2400"/>
              </a:lnSpc>
              <a:spcBef>
                <a:spcPts val="75"/>
              </a:spcBef>
              <a:buFont typeface="Courier New" panose="02070309020205020404" pitchFamily="49" charset="0"/>
              <a:buChar char="o"/>
              <a:tabLst>
                <a:tab pos="355600" algn="l"/>
                <a:tab pos="6572250" algn="l"/>
              </a:tabLst>
            </a:pPr>
            <a:endParaRPr lang="en-US" altLang="en-US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8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lank Presentation">
      <a:majorFont>
        <a:latin typeface="Univers"/>
        <a:ea typeface="ＭＳ Ｐゴシック"/>
        <a:cs typeface=""/>
      </a:majorFont>
      <a:minorFont>
        <a:latin typeface="Univer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lnDef>
  </a:objectDefaults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TRA Briefing Slide Template">
  <a:themeElements>
    <a:clrScheme name="1_DTRA Briefin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TRA Briefing Slide Template">
      <a:majorFont>
        <a:latin typeface="Univers"/>
        <a:ea typeface="ＭＳ Ｐゴシック"/>
        <a:cs typeface=""/>
      </a:majorFont>
      <a:minorFont>
        <a:latin typeface="Univer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lnDef>
  </a:objectDefaults>
  <a:extraClrSchemeLst>
    <a:extraClrScheme>
      <a:clrScheme name="1_DTRA Briefin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RA Briefing Slide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RA Briefing Slide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RA Briefing Slide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RA Briefing Slide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TRA Briefing Slide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RA Briefing Slide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RA Briefing Slide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RA Briefing Slide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RA Briefing Slide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RA Briefing Slide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RA Briefing Slide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TRA Briefing Slide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Univers"/>
        <a:ea typeface="ＭＳ Ｐゴシック"/>
        <a:cs typeface=""/>
      </a:majorFont>
      <a:minorFont>
        <a:latin typeface="Univer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0" charset="-128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B788A03B56F346961F2FA30CEFA158" ma:contentTypeVersion="0" ma:contentTypeDescription="Create a new document." ma:contentTypeScope="" ma:versionID="aaf1ef9c7f1214e77da275aef14a954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CB4D02-2216-4AE1-BC22-00224AE90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509540-97E4-477C-AF04-F39ACD37436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4CA7980-BD4D-40F7-8BB1-0AF4B126CF3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1265</TotalTime>
  <Words>2277</Words>
  <Application>Microsoft Office PowerPoint</Application>
  <PresentationFormat>On-screen Show (4:3)</PresentationFormat>
  <Paragraphs>192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ＭＳ Ｐゴシック</vt:lpstr>
      <vt:lpstr>Arial</vt:lpstr>
      <vt:lpstr>Calibri</vt:lpstr>
      <vt:lpstr>Courier New</vt:lpstr>
      <vt:lpstr>Times</vt:lpstr>
      <vt:lpstr>Univers</vt:lpstr>
      <vt:lpstr>1_Blank Presentation</vt:lpstr>
      <vt:lpstr>1_DTRA Briefing Slide Template</vt:lpstr>
      <vt:lpstr>2_Blank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Defense Threat Reduction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Shontere, Lee CIV</dc:creator>
  <cp:lastModifiedBy>Morrow, Sharon R  CIV</cp:lastModifiedBy>
  <cp:revision>63</cp:revision>
  <dcterms:created xsi:type="dcterms:W3CDTF">2017-01-18T14:59:25Z</dcterms:created>
  <dcterms:modified xsi:type="dcterms:W3CDTF">2021-03-09T03:15:59Z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0x01010092B788A03B56F346961F2FA30CEFA158</vt:lpwstr>
  </property>
</Properties>
</file>