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3" r:id="rId5"/>
    <p:sldId id="264" r:id="rId6"/>
    <p:sldId id="262" r:id="rId7"/>
    <p:sldId id="265" r:id="rId8"/>
    <p:sldId id="261" r:id="rId9"/>
    <p:sldId id="259" r:id="rId10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jobs.gov/Help/working-in-government/unique-hiring-paths/student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0" y="-2160"/>
            <a:ext cx="10109160" cy="5686200"/>
          </a:xfrm>
          <a:prstGeom prst="rect">
            <a:avLst/>
          </a:prstGeom>
          <a:ln w="0"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505799" y="1864800"/>
            <a:ext cx="5223791" cy="12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FFFFFF"/>
                </a:solidFill>
                <a:latin typeface="Montserrat"/>
              </a:rPr>
              <a:t>Emerging Trends in Talent Acquisition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541800" y="2981520"/>
            <a:ext cx="4571640" cy="92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FFFFFF"/>
                </a:solidFill>
                <a:latin typeface="Montserrat"/>
              </a:rPr>
              <a:t>Michelle S. LoweSolis</a:t>
            </a: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2A6EB0"/>
                </a:solidFill>
                <a:latin typeface="Montserrat"/>
              </a:rPr>
              <a:t>Director, Defense Civilian Personnel Advisory Service (DCPAS)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0" y="0"/>
            <a:ext cx="10078920" cy="5669280"/>
          </a:xfrm>
          <a:prstGeom prst="rect">
            <a:avLst/>
          </a:prstGeom>
          <a:ln w="0"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6665400" y="204218"/>
            <a:ext cx="3428640" cy="40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FFFFFF"/>
                </a:solidFill>
                <a:latin typeface="Montserrat"/>
              </a:rPr>
              <a:t>Our Goal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89" name="CustomShape 7"/>
          <p:cNvSpPr/>
          <p:nvPr/>
        </p:nvSpPr>
        <p:spPr>
          <a:xfrm>
            <a:off x="686520" y="3470040"/>
            <a:ext cx="4456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FFFFFF"/>
                </a:solidFill>
                <a:latin typeface="Lato"/>
              </a:rPr>
              <a:t>03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848151" y="1027718"/>
            <a:ext cx="6553200" cy="1577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FY 2020- FY 2021 DoD Human Capital Strategy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1.1 Improve Recruitment and Hiring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1.1.1 Increase awareness of the Department’s civilian employment opportunities to attract candidates</a:t>
            </a:r>
            <a:endParaRPr lang="en-US" sz="2000" dirty="0"/>
          </a:p>
        </p:txBody>
      </p:sp>
      <p:pic>
        <p:nvPicPr>
          <p:cNvPr id="17" name="Picture 16" descr="A picture containing device&#10;&#10;Description automatically generated">
            <a:extLst>
              <a:ext uri="{FF2B5EF4-FFF2-40B4-BE49-F238E27FC236}">
                <a16:creationId xmlns="" xmlns:a16="http://schemas.microsoft.com/office/drawing/2014/main" id="{59B50B1E-E046-4B2D-AFC5-259094C96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1430150" y="1038148"/>
            <a:ext cx="1172510" cy="15156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Picture 17" descr="A group of people posing for a photo&#10;&#10;Description automatically generated">
            <a:extLst>
              <a:ext uri="{FF2B5EF4-FFF2-40B4-BE49-F238E27FC236}">
                <a16:creationId xmlns="" xmlns:a16="http://schemas.microsoft.com/office/drawing/2014/main" id="{A65B5843-845B-44FF-90C3-37047494A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" y="2605073"/>
            <a:ext cx="9144000" cy="228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42936" y="5063711"/>
            <a:ext cx="388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0" y="0"/>
            <a:ext cx="10078920" cy="5669280"/>
          </a:xfrm>
          <a:prstGeom prst="rect">
            <a:avLst/>
          </a:prstGeom>
          <a:ln w="0"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6665400" y="204218"/>
            <a:ext cx="3428640" cy="40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FFFFFF"/>
                </a:solidFill>
                <a:latin typeface="Montserrat"/>
              </a:rPr>
              <a:t>Our Jobs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89" name="CustomShape 7"/>
          <p:cNvSpPr/>
          <p:nvPr/>
        </p:nvSpPr>
        <p:spPr>
          <a:xfrm>
            <a:off x="686520" y="3470040"/>
            <a:ext cx="4456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FFFFFF"/>
                </a:solidFill>
                <a:latin typeface="Lato"/>
              </a:rPr>
              <a:t>03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4453" y="1027718"/>
            <a:ext cx="4873924" cy="543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DoD Civilian Workforce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~900K positions around the globe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Contracting / Acquisition – 28K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Cyber – 58K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Education – 32K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Engineering – 88K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Facilities Engineering – 63K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Financial Management – 45K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Human Resources – 24K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Law Enforcement &amp; Safety – 34K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Logistics &amp; Supply – 180K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Medical – 45K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Science &amp; Technology – 13K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808499" y="1152192"/>
            <a:ext cx="3000375" cy="4211383"/>
            <a:chOff x="5808499" y="1152192"/>
            <a:chExt cx="3000375" cy="42113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1" y="1152192"/>
              <a:ext cx="2423160" cy="17373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499" y="2268751"/>
              <a:ext cx="3000375" cy="1846897"/>
            </a:xfrm>
            <a:prstGeom prst="rect">
              <a:avLst/>
            </a:prstGeom>
          </p:spPr>
        </p:pic>
        <p:pic>
          <p:nvPicPr>
            <p:cNvPr id="10" name="Content Placeholder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679" y="3742515"/>
              <a:ext cx="2436019" cy="162106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942936" y="5063711"/>
            <a:ext cx="388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720" y="360"/>
            <a:ext cx="10078920" cy="566928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2118" b="-12118"/>
          <a:stretch/>
        </p:blipFill>
        <p:spPr>
          <a:xfrm>
            <a:off x="1479807" y="1047247"/>
            <a:ext cx="7120745" cy="5238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4416" y="200638"/>
            <a:ext cx="511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ontserrat"/>
              </a:rPr>
              <a:t>Our Value Proposition</a:t>
            </a:r>
            <a:endParaRPr lang="en-US" sz="36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936" y="5063711"/>
            <a:ext cx="388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0" y="0"/>
            <a:ext cx="10078920" cy="566928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4084131" y="249439"/>
            <a:ext cx="5703195" cy="40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FFFFFF"/>
                </a:solidFill>
                <a:latin typeface="Montserrat"/>
              </a:rPr>
              <a:t>DOD Civilian Careers</a:t>
            </a:r>
            <a:endParaRPr lang="en-US" sz="3600" b="0" strike="noStrike" spc="-1" dirty="0"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42" y="1007874"/>
            <a:ext cx="4647936" cy="39624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620" y="1321624"/>
            <a:ext cx="5142037" cy="343681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942936" y="5063711"/>
            <a:ext cx="388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720" y="-8605"/>
            <a:ext cx="10078920" cy="566928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6396678" y="219777"/>
            <a:ext cx="3428640" cy="40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FFFFFF"/>
                </a:solidFill>
                <a:latin typeface="Montserrat"/>
              </a:rPr>
              <a:t>Resources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315" y="1488319"/>
            <a:ext cx="92048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Air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Force Premier College Intern Program (</a:t>
            </a:r>
            <a:r>
              <a:rPr lang="en-US" dirty="0">
                <a:solidFill>
                  <a:srgbClr val="006FC0"/>
                </a:solidFill>
                <a:latin typeface="Arial" panose="020B0604020202020204" pitchFamily="34" charset="0"/>
              </a:rPr>
              <a:t>https://afciviliancareers.com/student-roa/)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Naval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Research Laboratory HBCU/MI/TCU Research Internship Program (</a:t>
            </a:r>
            <a:r>
              <a:rPr lang="en-US" dirty="0">
                <a:solidFill>
                  <a:srgbClr val="006FC0"/>
                </a:solidFill>
                <a:latin typeface="Arial" panose="020B0604020202020204" pitchFamily="34" charset="0"/>
              </a:rPr>
              <a:t>https://www.nrl.navy.mil/hbcu/welcome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Department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Navy's HBCU/MIs program (</a:t>
            </a:r>
            <a:r>
              <a:rPr lang="en-US" dirty="0">
                <a:solidFill>
                  <a:srgbClr val="006FC0"/>
                </a:solidFill>
                <a:latin typeface="Arial" panose="020B0604020202020204" pitchFamily="34" charset="0"/>
              </a:rPr>
              <a:t>https://www.onr.navy.mil/Education-Outreach/HBCU-MI-Historically-Black-Colleges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Army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Educational Outreach Program (</a:t>
            </a:r>
            <a:r>
              <a:rPr lang="en-US" dirty="0">
                <a:solidFill>
                  <a:srgbClr val="006FC0"/>
                </a:solidFill>
                <a:latin typeface="Arial" panose="020B0604020202020204" pitchFamily="34" charset="0"/>
              </a:rPr>
              <a:t>https://www.usaeop.com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315" y="997982"/>
            <a:ext cx="9429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DoD has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student internship programs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2936" y="5063711"/>
            <a:ext cx="388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720" y="360"/>
            <a:ext cx="10078920" cy="566928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4926247" y="203813"/>
            <a:ext cx="4047423" cy="40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spc="-1" dirty="0" smtClean="0">
                <a:solidFill>
                  <a:srgbClr val="FFFFFF"/>
                </a:solidFill>
                <a:latin typeface="Montserrat"/>
              </a:rPr>
              <a:t>Hiring Authorities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451" y="969669"/>
            <a:ext cx="97894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DoD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Direct Hire Authority for Post-Secondary Students and Recent Graduates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Allows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DoD to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appoint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qualified post-secondary students and recent graduates directly into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professional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and administrative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occupations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post-secondary student is a person who is currently enrolled in a baccalaureate or graduate degree full-time program and has completed at least one academic year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recent graduate is a person who was awarded a degree by an institution within the last two years.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Office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Personnel Management Pathways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Program,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://www.usajobs.gov/Help/working-in-government/unique-hiring-paths/students</a:t>
            </a:r>
            <a:r>
              <a:rPr lang="en-US" dirty="0" smtClean="0">
                <a:hlinkClick r:id="rId3"/>
              </a:rPr>
              <a:t>/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Available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for use by most Federal agencies; not specific to the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DoD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Pathways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Program opportunities are available through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USAJOBS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2936" y="5063711"/>
            <a:ext cx="388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6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0" y="0"/>
            <a:ext cx="10078920" cy="5669280"/>
          </a:xfrm>
          <a:prstGeom prst="rect">
            <a:avLst/>
          </a:prstGeom>
          <a:ln w="0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7631D0C-3610-9247-BFCD-A75F9B939B9C}"/>
              </a:ext>
            </a:extLst>
          </p:cNvPr>
          <p:cNvSpPr/>
          <p:nvPr/>
        </p:nvSpPr>
        <p:spPr>
          <a:xfrm>
            <a:off x="310548" y="1026542"/>
            <a:ext cx="9144000" cy="37956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303" r="4137" b="-303"/>
          <a:stretch/>
        </p:blipFill>
        <p:spPr>
          <a:xfrm>
            <a:off x="310548" y="1038414"/>
            <a:ext cx="3048000" cy="3784164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C869DFB1-2609-4646-AF5B-ACA7C4AD7C59}"/>
              </a:ext>
            </a:extLst>
          </p:cNvPr>
          <p:cNvSpPr txBox="1">
            <a:spLocks/>
          </p:cNvSpPr>
          <p:nvPr/>
        </p:nvSpPr>
        <p:spPr>
          <a:xfrm>
            <a:off x="3521008" y="1097628"/>
            <a:ext cx="5257800" cy="25686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Ms. </a:t>
            </a:r>
            <a:r>
              <a:rPr lang="en-US" sz="1800" b="1" dirty="0" smtClean="0"/>
              <a:t>Michelle LoweSolis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Director, Defense Civilian Personnel Advisory Service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/>
              <a:t>She is r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esponsible for the development and oversight of civilian human resource plans, policies, and programs for more than 950,000 Department of Defense employees worldwide.  Ms. </a:t>
            </a:r>
            <a:r>
              <a:rPr lang="en-US" sz="16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LoweSolis’s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portfolio spans the full spectrum of Human Capital Management, to include workforce planning, talent acquisition and management, development and sustainment, performance management, labor and employee relations, and leader development.</a:t>
            </a: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2574" y="3700599"/>
            <a:ext cx="5236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smtClean="0"/>
              <a:t>For more Information:</a:t>
            </a:r>
            <a:endParaRPr lang="en-US" dirty="0"/>
          </a:p>
          <a:p>
            <a:r>
              <a:rPr lang="en-US" dirty="0" smtClean="0"/>
              <a:t>Email</a:t>
            </a:r>
            <a:r>
              <a:rPr lang="en-US" dirty="0"/>
              <a:t>: dodhra.mc-alex.dcpas.mbx.soar@mail.mil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2936" y="5063711"/>
            <a:ext cx="388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352</Words>
  <Application>Microsoft Office PowerPoint</Application>
  <PresentationFormat>Custom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DejaVu Sans</vt:lpstr>
      <vt:lpstr>Lato</vt:lpstr>
      <vt:lpstr>Montserrat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LoweSolis, Michelle S CIV DODHRA DCPAS</dc:creator>
  <dc:description/>
  <cp:lastModifiedBy>LoweSolis, Michelle S CIV DODHRA DCPAS</cp:lastModifiedBy>
  <cp:revision>41</cp:revision>
  <dcterms:created xsi:type="dcterms:W3CDTF">2021-03-04T16:30:54Z</dcterms:created>
  <dcterms:modified xsi:type="dcterms:W3CDTF">2021-03-19T12:21:24Z</dcterms:modified>
  <dc:language>en-US</dc:language>
</cp:coreProperties>
</file>